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9"/>
  </p:notesMasterIdLst>
  <p:sldIdLst>
    <p:sldId id="259" r:id="rId2"/>
    <p:sldId id="260" r:id="rId3"/>
    <p:sldId id="275" r:id="rId4"/>
    <p:sldId id="266" r:id="rId5"/>
    <p:sldId id="263" r:id="rId6"/>
    <p:sldId id="265" r:id="rId7"/>
    <p:sldId id="270" r:id="rId8"/>
    <p:sldId id="267" r:id="rId9"/>
    <p:sldId id="271" r:id="rId10"/>
    <p:sldId id="264" r:id="rId11"/>
    <p:sldId id="269" r:id="rId12"/>
    <p:sldId id="268" r:id="rId13"/>
    <p:sldId id="272" r:id="rId14"/>
    <p:sldId id="276" r:id="rId15"/>
    <p:sldId id="274" r:id="rId16"/>
    <p:sldId id="277" r:id="rId17"/>
    <p:sldId id="261" r:id="rId18"/>
  </p:sldIdLst>
  <p:sldSz cx="12192000" cy="6858000"/>
  <p:notesSz cx="6858000" cy="9144000"/>
  <p:embeddedFontLst>
    <p:embeddedFont>
      <p:font typeface="Proxima Nova Rg" panose="02000506030000020004" charset="0"/>
      <p:regular r:id="rId20"/>
      <p:bold r:id="rId21"/>
      <p:italic r:id="rId22"/>
      <p:boldItalic r:id="rId23"/>
    </p:embeddedFont>
    <p:embeddedFont>
      <p:font typeface="Akkurat-Mono" charset="0"/>
      <p:regular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426"/>
    <a:srgbClr val="FF4500"/>
    <a:srgbClr val="FFE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1"/>
    <p:restoredTop sz="96405"/>
  </p:normalViewPr>
  <p:slideViewPr>
    <p:cSldViewPr snapToGrid="0" snapToObjects="1">
      <p:cViewPr varScale="1">
        <p:scale>
          <a:sx n="107" d="100"/>
          <a:sy n="107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2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109DE-0214-C845-A685-D1E8BD396738}" type="datetimeFigureOut">
              <a:rPr lang="en-SE" smtClean="0"/>
              <a:t>04/13/2021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2794E-7C66-894A-8B31-A02492135E44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1710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86B5763-028B-654D-91AC-07E2FCA2DA0D}"/>
              </a:ext>
            </a:extLst>
          </p:cNvPr>
          <p:cNvSpPr/>
          <p:nvPr userDrawn="1"/>
        </p:nvSpPr>
        <p:spPr>
          <a:xfrm>
            <a:off x="11032434" y="5834270"/>
            <a:ext cx="1159565" cy="1023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534C20-92C9-C440-B10B-C91E3F78F4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7800" y="2188820"/>
            <a:ext cx="16764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34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DA10A-B963-6944-A7C8-BEAC13EA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D64158-232F-8E43-BD1F-BBBAF533E1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2859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7CD1-3CCC-A347-9E50-3CB127C26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1149"/>
            <a:ext cx="10515600" cy="3253286"/>
          </a:xfrm>
        </p:spPr>
        <p:txBody>
          <a:bodyPr>
            <a:normAutofit/>
          </a:bodyPr>
          <a:lstStyle>
            <a:lvl1pPr algn="ctr">
              <a:defRPr sz="80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70B13ADA-FFA2-784E-A9C9-6D78965277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3862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3C823-6799-0B4C-8DFE-1F927A8D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6182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0C028AD-59A4-E548-B7DD-FB82E1AEB2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8722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83E83-A61C-7A49-98F6-769E90AED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6C4DE-C853-9B49-8390-AE73633CD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4209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DCE8590-9297-C048-9F8A-A34C193CE2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41529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E3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5B8CB71-509A-EA4D-B384-93827F21B0E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7288711" y="789270"/>
            <a:ext cx="3932237" cy="488000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64DF4A-3286-8743-A1D2-49C252F287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5149" y="6198669"/>
            <a:ext cx="350710" cy="4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46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olo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17E3886-EDB9-A14E-AE29-7B9FE045C4E4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ln>
                <a:noFill/>
              </a:ln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F70D4-C820-364C-88BD-0AEE0D45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C13AC-1045-F342-A545-6FBDC41E9F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36808"/>
            <a:ext cx="3932237" cy="35324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1DE2E3-61E4-C347-90EE-C84B4C7D55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9703" y="2264094"/>
            <a:ext cx="1709847" cy="213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081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405F316-026C-994A-BDCF-BEC6CB89DE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sv-SE" smtClean="0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4220737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25386E1-0904-8A45-A251-11CFA22C9A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19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E37426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178DA-BA44-D84E-9DB0-245FCF03E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5610"/>
            <a:ext cx="9144000" cy="118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om du vill redigera mall för underrubrikformat</a:t>
            </a:r>
            <a:endParaRPr lang="en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36711E-B232-6E40-9AF8-0A5892F83D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2030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2245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ADDF5E69-EBFA-DF40-B8E7-401A2B84B6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3443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B808D-F7FF-FB48-8048-1AC4B474F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4564" y="1482290"/>
            <a:ext cx="10542872" cy="2893947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591432D-B2CC-5C46-BB39-0D210151FAF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9563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96C27-340C-6B49-B1B7-E075F41C6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5681E-3451-EA4B-95F4-3FFC8DDC0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25386E1-0904-8A45-A251-11CFA22C9A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60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109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9B44E-9940-0442-83A7-6926F158A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0822"/>
            <a:ext cx="10515600" cy="113756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EC3B6339-4B84-B14F-9EA1-E5522FA454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2035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4934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100C-02AD-B349-B766-F28450D49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39026"/>
            <a:ext cx="10515600" cy="4351429"/>
          </a:xfrm>
        </p:spPr>
        <p:txBody>
          <a:bodyPr anchor="ctr">
            <a:normAutofit/>
          </a:bodyPr>
          <a:lstStyle>
            <a:lvl1pPr>
              <a:defRPr sz="4800"/>
            </a:lvl1pPr>
          </a:lstStyle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869039C1-9D8C-864A-8E81-8F24401764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3588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2897-336D-A443-A51C-DCEEA138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C1A26-67F7-9E4C-82F2-2F428F779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20657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76F5CF-8058-CC4F-89F0-18A480FDC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20657"/>
          </a:xfrm>
        </p:spPr>
        <p:txBody>
          <a:bodyPr/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65C78E-3349-8D47-BCC7-7E36DF0BDB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263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FEF90-821B-A44F-943D-FEC26FE6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C02CC-24D0-2949-8553-4DADBBD3F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30144-DDED-FB4B-B561-BC1D47496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12571"/>
            <a:ext cx="5157787" cy="310483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2E14C-4B74-704E-AEAB-3BA967E5D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Redigera format för bakgrundstext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926953-FA80-3A44-ADD4-92D183E0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12571"/>
            <a:ext cx="5183188" cy="310483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6DDA4B66-91F2-4845-8A81-1F5C4FC3C3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401102"/>
            <a:ext cx="9144000" cy="27883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1pPr>
            <a:lvl2pPr marL="4572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2pPr>
            <a:lvl3pPr marL="9144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3pPr>
            <a:lvl4pPr marL="13716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4pPr>
            <a:lvl5pPr marL="1828800" indent="0" algn="ctr">
              <a:buNone/>
              <a:defRPr sz="1200">
                <a:solidFill>
                  <a:schemeClr val="bg1">
                    <a:lumMod val="50000"/>
                  </a:schemeClr>
                </a:solidFill>
                <a:latin typeface="Akkurat-Mono" pitchFamily="49" charset="0"/>
              </a:defRPr>
            </a:lvl5pPr>
          </a:lstStyle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98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63961A-CFB0-D84E-A548-BD7A49613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935FE1-71BF-8047-A992-3C69C1053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591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Redigera format för bakgrundstext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8AC86-BE69-AD49-BC24-CA5D8EFB4A2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1557629" y="6129409"/>
            <a:ext cx="395682" cy="52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8" r:id="rId3"/>
    <p:sldLayoutId id="2147483659" r:id="rId4"/>
    <p:sldLayoutId id="2147483650" r:id="rId5"/>
    <p:sldLayoutId id="2147483651" r:id="rId6"/>
    <p:sldLayoutId id="2147483662" r:id="rId7"/>
    <p:sldLayoutId id="2147483652" r:id="rId8"/>
    <p:sldLayoutId id="2147483653" r:id="rId9"/>
    <p:sldLayoutId id="2147483654" r:id="rId10"/>
    <p:sldLayoutId id="2147483663" r:id="rId11"/>
    <p:sldLayoutId id="2147483657" r:id="rId12"/>
    <p:sldLayoutId id="2147483656" r:id="rId13"/>
    <p:sldLayoutId id="2147483660" r:id="rId14"/>
    <p:sldLayoutId id="2147483661" r:id="rId15"/>
    <p:sldLayoutId id="2147483655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Proxima Nova Rg" panose="02000506030000020004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 Rg" panose="02000506030000020004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linda.jerdenius@sunet.se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forum.sunet.se/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Digital tentamen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En presentation av tjänsten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v-SE" dirty="0" smtClean="0"/>
              <a:t>SUNET-dagarna 13 april 2021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42566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Varför ett annat system för tentamina?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Offlinestöd</a:t>
            </a:r>
            <a:endParaRPr lang="sv-SE" dirty="0"/>
          </a:p>
          <a:p>
            <a:r>
              <a:rPr lang="sv-SE" dirty="0"/>
              <a:t>Säker webbläsare </a:t>
            </a:r>
            <a:r>
              <a:rPr lang="sv-SE" dirty="0" smtClean="0"/>
              <a:t>ingår</a:t>
            </a:r>
            <a:endParaRPr lang="sv-SE" dirty="0" smtClean="0"/>
          </a:p>
          <a:p>
            <a:pPr lvl="1"/>
            <a:r>
              <a:rPr lang="sv-SE" dirty="0" err="1" smtClean="0"/>
              <a:t>MacOs</a:t>
            </a:r>
            <a:endParaRPr lang="sv-SE" dirty="0" smtClean="0"/>
          </a:p>
          <a:p>
            <a:pPr lvl="1"/>
            <a:r>
              <a:rPr lang="sv-SE" dirty="0" smtClean="0"/>
              <a:t>Windows</a:t>
            </a:r>
          </a:p>
          <a:p>
            <a:pPr lvl="1"/>
            <a:r>
              <a:rPr lang="sv-SE" dirty="0" err="1" smtClean="0"/>
              <a:t>ChromeOS</a:t>
            </a:r>
            <a:r>
              <a:rPr lang="sv-SE" dirty="0" smtClean="0"/>
              <a:t> </a:t>
            </a:r>
          </a:p>
          <a:p>
            <a:pPr lvl="1"/>
            <a:r>
              <a:rPr lang="sv-SE" dirty="0" err="1" smtClean="0"/>
              <a:t>iOS</a:t>
            </a:r>
            <a:endParaRPr lang="sv-SE" dirty="0"/>
          </a:p>
          <a:p>
            <a:r>
              <a:rPr lang="sv-SE" dirty="0" smtClean="0"/>
              <a:t>Möjligt </a:t>
            </a:r>
            <a:r>
              <a:rPr lang="sv-SE" dirty="0"/>
              <a:t>att </a:t>
            </a:r>
            <a:r>
              <a:rPr lang="sv-SE" dirty="0" smtClean="0"/>
              <a:t>ha </a:t>
            </a:r>
            <a:r>
              <a:rPr lang="sv-SE" dirty="0"/>
              <a:t>support för tentor på kvällar och helger (faktureras </a:t>
            </a:r>
            <a:r>
              <a:rPr lang="sv-SE" dirty="0" smtClean="0"/>
              <a:t>av </a:t>
            </a:r>
            <a:r>
              <a:rPr lang="sv-SE" dirty="0"/>
              <a:t>Inspera)</a:t>
            </a:r>
          </a:p>
          <a:p>
            <a:pPr lvl="1"/>
            <a:endParaRPr lang="sv-SE" dirty="0" smtClean="0"/>
          </a:p>
          <a:p>
            <a:pPr lvl="1"/>
            <a:endParaRPr lang="sv-SE" dirty="0"/>
          </a:p>
          <a:p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443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Kostnader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1</a:t>
            </a:r>
            <a:r>
              <a:rPr lang="sv-SE" dirty="0" smtClean="0"/>
              <a:t>000 HST</a:t>
            </a:r>
            <a:endParaRPr lang="sv-SE" dirty="0"/>
          </a:p>
        </p:txBody>
      </p:sp>
      <p:sp>
        <p:nvSpPr>
          <p:cNvPr id="9" name="Platshållare för innehåll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10.000 kr engångsavgift</a:t>
            </a:r>
          </a:p>
          <a:p>
            <a:r>
              <a:rPr lang="sv-SE" dirty="0" smtClean="0"/>
              <a:t>1.78 * 1000 = 1780 / Månad</a:t>
            </a:r>
          </a:p>
          <a:p>
            <a:r>
              <a:rPr lang="sv-SE" dirty="0" smtClean="0"/>
              <a:t>Systemkostnad per år: 21.360 SEK</a:t>
            </a:r>
            <a:endParaRPr lang="sv-SE" dirty="0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v-SE" dirty="0" smtClean="0"/>
              <a:t>6000 HST</a:t>
            </a:r>
            <a:endParaRPr lang="sv-SE" dirty="0"/>
          </a:p>
        </p:txBody>
      </p:sp>
      <p:sp>
        <p:nvSpPr>
          <p:cNvPr id="11" name="Platshållare för innehåll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v-SE" dirty="0"/>
              <a:t>10.000 kr engångsavgift</a:t>
            </a:r>
          </a:p>
          <a:p>
            <a:r>
              <a:rPr lang="sv-SE" dirty="0"/>
              <a:t>1.78 * </a:t>
            </a:r>
            <a:r>
              <a:rPr lang="sv-SE" dirty="0" smtClean="0"/>
              <a:t>6000 </a:t>
            </a:r>
            <a:r>
              <a:rPr lang="sv-SE" dirty="0"/>
              <a:t>= </a:t>
            </a:r>
            <a:r>
              <a:rPr lang="sv-SE" dirty="0" smtClean="0"/>
              <a:t>10.680 </a:t>
            </a:r>
            <a:r>
              <a:rPr lang="sv-SE" dirty="0"/>
              <a:t>/ Månad</a:t>
            </a:r>
          </a:p>
          <a:p>
            <a:r>
              <a:rPr lang="sv-SE" dirty="0"/>
              <a:t>Systemkostnad per år: </a:t>
            </a:r>
            <a:r>
              <a:rPr lang="sv-SE" dirty="0" smtClean="0"/>
              <a:t>128.160 </a:t>
            </a:r>
            <a:r>
              <a:rPr lang="sv-SE" dirty="0"/>
              <a:t>SEK</a:t>
            </a:r>
          </a:p>
          <a:p>
            <a:endParaRPr lang="sv-SE" dirty="0"/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5915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Avropningsbar</a:t>
            </a:r>
            <a:r>
              <a:rPr lang="sv-SE" dirty="0" smtClean="0"/>
              <a:t> tjänst från SUNET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 smtClean="0"/>
              <a:t>Kontakta </a:t>
            </a:r>
            <a:r>
              <a:rPr lang="sv-SE" sz="1600" dirty="0" smtClean="0">
                <a:hlinkClick r:id="rId2"/>
              </a:rPr>
              <a:t>linda.jerdenius@sunet.se</a:t>
            </a:r>
            <a:endParaRPr lang="sv-SE" sz="1600" dirty="0" smtClean="0"/>
          </a:p>
          <a:p>
            <a:r>
              <a:rPr lang="sv-SE" dirty="0" smtClean="0">
                <a:solidFill>
                  <a:prstClr val="black"/>
                </a:solidFill>
              </a:rPr>
              <a:t>Tjänsteleveransavtal upprättas och signeras</a:t>
            </a:r>
          </a:p>
          <a:p>
            <a:pPr lvl="1"/>
            <a:r>
              <a:rPr lang="sv-SE" dirty="0" smtClean="0"/>
              <a:t>Kontaktuppgifter</a:t>
            </a:r>
          </a:p>
          <a:p>
            <a:pPr lvl="1"/>
            <a:r>
              <a:rPr lang="sv-SE" dirty="0" smtClean="0">
                <a:solidFill>
                  <a:prstClr val="black"/>
                </a:solidFill>
              </a:rPr>
              <a:t>Faktureringsuppgifter</a:t>
            </a:r>
          </a:p>
          <a:p>
            <a:pPr lvl="1"/>
            <a:r>
              <a:rPr lang="sv-SE" dirty="0" smtClean="0">
                <a:solidFill>
                  <a:prstClr val="black"/>
                </a:solidFill>
              </a:rPr>
              <a:t>Startdatum</a:t>
            </a:r>
          </a:p>
          <a:p>
            <a:r>
              <a:rPr lang="sv-SE" dirty="0" smtClean="0">
                <a:solidFill>
                  <a:prstClr val="black"/>
                </a:solidFill>
              </a:rPr>
              <a:t>SUNET gör avrop av Inspera</a:t>
            </a:r>
          </a:p>
          <a:p>
            <a:pPr lvl="1"/>
            <a:endParaRPr lang="sv-SE" sz="1200" dirty="0"/>
          </a:p>
        </p:txBody>
      </p:sp>
      <p:pic>
        <p:nvPicPr>
          <p:cNvPr id="6" name="Platshållare för innehåll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467542"/>
            <a:ext cx="5181600" cy="2637290"/>
          </a:xfrm>
          <a:prstGeom prst="rect">
            <a:avLst/>
          </a:prstGeom>
        </p:spPr>
      </p:pic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4624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Införandeprocessen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11652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?!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0462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Göteborgs</a:t>
            </a:r>
            <a:br>
              <a:rPr lang="sv-SE" dirty="0" smtClean="0"/>
            </a:br>
            <a:r>
              <a:rPr lang="sv-SE" dirty="0" smtClean="0"/>
              <a:t>universitet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Införande, användande och framtid med digitala tentamina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8986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?!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9397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5C1F2-2D3C-AF49-B192-984855121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Ge oss feedback!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3605-0758-1645-9D8F-F83A02C08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0443"/>
            <a:ext cx="10515600" cy="3614339"/>
          </a:xfrm>
        </p:spPr>
        <p:txBody>
          <a:bodyPr/>
          <a:lstStyle/>
          <a:p>
            <a:r>
              <a:rPr lang="sv-SE" sz="2400" dirty="0"/>
              <a:t>Vad tyckte du om detta pass?</a:t>
            </a:r>
          </a:p>
          <a:p>
            <a:r>
              <a:rPr lang="sv-SE" sz="2400" dirty="0"/>
              <a:t>Vad är ditt intryck av vårens Sunetdagar i sin helhet?</a:t>
            </a:r>
          </a:p>
          <a:p>
            <a:r>
              <a:rPr lang="sv-SE" sz="2400" dirty="0"/>
              <a:t>Har du någon annan åsikt du vill dela med dig av?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sz="2000" b="1" dirty="0"/>
              <a:t>Vi skickar länken i chatten!</a:t>
            </a:r>
          </a:p>
          <a:p>
            <a:pPr marL="0" indent="0">
              <a:buNone/>
            </a:pPr>
            <a:r>
              <a:rPr lang="sv-SE" sz="2000" b="1" dirty="0" err="1">
                <a:solidFill>
                  <a:srgbClr val="E37426"/>
                </a:solidFill>
              </a:rPr>
              <a:t>https</a:t>
            </a:r>
            <a:r>
              <a:rPr lang="sv-SE" sz="2000" b="1" dirty="0">
                <a:solidFill>
                  <a:srgbClr val="E37426"/>
                </a:solidFill>
              </a:rPr>
              <a:t>://</a:t>
            </a:r>
            <a:r>
              <a:rPr lang="sv-SE" sz="2000" b="1" dirty="0" err="1">
                <a:solidFill>
                  <a:srgbClr val="E37426"/>
                </a:solidFill>
              </a:rPr>
              <a:t>sunet.artologik.net</a:t>
            </a:r>
            <a:r>
              <a:rPr lang="sv-SE" sz="2000" b="1" dirty="0">
                <a:solidFill>
                  <a:srgbClr val="E37426"/>
                </a:solidFill>
              </a:rPr>
              <a:t>/</a:t>
            </a:r>
            <a:r>
              <a:rPr lang="sv-SE" sz="2000" b="1" dirty="0" err="1">
                <a:solidFill>
                  <a:srgbClr val="E37426"/>
                </a:solidFill>
              </a:rPr>
              <a:t>sunet</a:t>
            </a:r>
            <a:r>
              <a:rPr lang="sv-SE" sz="2000" b="1" dirty="0">
                <a:solidFill>
                  <a:srgbClr val="E37426"/>
                </a:solidFill>
              </a:rPr>
              <a:t>/sunetdagarna2021</a:t>
            </a:r>
          </a:p>
        </p:txBody>
      </p:sp>
    </p:spTree>
    <p:extLst>
      <p:ext uri="{BB962C8B-B14F-4D97-AF65-F5344CB8AC3E}">
        <p14:creationId xmlns:p14="http://schemas.microsoft.com/office/powerpoint/2010/main" val="30019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På schemat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Om Inspera </a:t>
            </a:r>
            <a:r>
              <a:rPr lang="sv-SE" dirty="0" err="1" smtClean="0"/>
              <a:t>Assessment</a:t>
            </a:r>
            <a:endParaRPr lang="sv-SE" dirty="0" smtClean="0"/>
          </a:p>
          <a:p>
            <a:r>
              <a:rPr lang="sv-SE" dirty="0" smtClean="0"/>
              <a:t>Hur fungerar tjänsten?</a:t>
            </a:r>
          </a:p>
          <a:p>
            <a:r>
              <a:rPr lang="sv-SE" dirty="0" smtClean="0"/>
              <a:t>Hur går införandeprocessen till?</a:t>
            </a:r>
          </a:p>
          <a:p>
            <a:r>
              <a:rPr lang="sv-SE" dirty="0" smtClean="0"/>
              <a:t>Frågestund</a:t>
            </a: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14:00-14:15	PAUS</a:t>
            </a:r>
            <a:endParaRPr lang="sv-SE" dirty="0" smtClean="0"/>
          </a:p>
          <a:p>
            <a:r>
              <a:rPr lang="sv-SE" dirty="0" smtClean="0"/>
              <a:t>Göteborgs universitets införande och framtid med digital </a:t>
            </a:r>
            <a:r>
              <a:rPr lang="sv-SE" dirty="0" smtClean="0"/>
              <a:t>tentamen</a:t>
            </a:r>
          </a:p>
          <a:p>
            <a:r>
              <a:rPr lang="sv-SE" dirty="0" smtClean="0"/>
              <a:t>Frågestund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50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Lite att tänka på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 smtClean="0"/>
              <a:t>Ställ gärna frågor i chatten</a:t>
            </a:r>
          </a:p>
          <a:p>
            <a:r>
              <a:rPr lang="sv-SE" dirty="0" smtClean="0"/>
              <a:t>”Större frågor” kan mailas till </a:t>
            </a:r>
            <a:r>
              <a:rPr lang="sv-SE" sz="1600" dirty="0" smtClean="0"/>
              <a:t>linda.jerdenius@sunet.se</a:t>
            </a:r>
          </a:p>
          <a:p>
            <a:r>
              <a:rPr lang="sv-SE" dirty="0" smtClean="0"/>
              <a:t>Om du ställer en fråga / kommenterar verbalt, presentera gärna dig själv </a:t>
            </a:r>
            <a:r>
              <a:rPr lang="sv-SE" dirty="0" smtClean="0">
                <a:sym typeface="Wingdings" panose="05000000000000000000" pitchFamily="2" charset="2"/>
              </a:rPr>
              <a:t></a:t>
            </a:r>
          </a:p>
          <a:p>
            <a:r>
              <a:rPr lang="sv-SE" dirty="0" smtClean="0">
                <a:sym typeface="Wingdings" panose="05000000000000000000" pitchFamily="2" charset="2"/>
              </a:rPr>
              <a:t>Kamera är frivilligt men glada tillrop uppskattas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Sunet forum</a:t>
            </a:r>
          </a:p>
          <a:p>
            <a:pPr lvl="1"/>
            <a:r>
              <a:rPr lang="sv-SE" dirty="0">
                <a:hlinkClick r:id="rId2"/>
              </a:rPr>
              <a:t>https://</a:t>
            </a:r>
            <a:r>
              <a:rPr lang="sv-SE" dirty="0" smtClean="0">
                <a:hlinkClick r:id="rId2"/>
              </a:rPr>
              <a:t>forum.sunet.se</a:t>
            </a:r>
            <a:endParaRPr lang="sv-SE" dirty="0" smtClean="0"/>
          </a:p>
          <a:p>
            <a:r>
              <a:rPr lang="sv-SE" dirty="0" smtClean="0"/>
              <a:t>Logga in via din organisation</a:t>
            </a:r>
          </a:p>
          <a:p>
            <a:r>
              <a:rPr lang="sv-SE" dirty="0" smtClean="0"/>
              <a:t>Meny</a:t>
            </a:r>
          </a:p>
          <a:p>
            <a:pPr lvl="1"/>
            <a:r>
              <a:rPr lang="sv-SE" dirty="0" smtClean="0"/>
              <a:t>Om Sunet Forum</a:t>
            </a:r>
          </a:p>
          <a:p>
            <a:pPr lvl="1"/>
            <a:r>
              <a:rPr lang="sv-SE" dirty="0" smtClean="0"/>
              <a:t>Alla nätverk</a:t>
            </a:r>
          </a:p>
          <a:p>
            <a:pPr lvl="2"/>
            <a:r>
              <a:rPr lang="sv-SE" dirty="0" smtClean="0"/>
              <a:t>Sunetdagarna</a:t>
            </a:r>
          </a:p>
          <a:p>
            <a:pPr lvl="2"/>
            <a:r>
              <a:rPr lang="sv-SE" dirty="0" smtClean="0"/>
              <a:t>Digital tentamen (begära inträde)</a:t>
            </a:r>
          </a:p>
          <a:p>
            <a:pPr lvl="1"/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532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Inspera </a:t>
            </a:r>
            <a:r>
              <a:rPr lang="sv-SE" dirty="0" err="1" smtClean="0"/>
              <a:t>Assessment</a:t>
            </a:r>
            <a:r>
              <a:rPr lang="sv-SE" dirty="0" smtClean="0"/>
              <a:t> AS</a:t>
            </a:r>
            <a:endParaRPr lang="sv-SE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Grundades i Norge 1999</a:t>
            </a:r>
          </a:p>
          <a:p>
            <a:r>
              <a:rPr lang="sv-SE" dirty="0" smtClean="0"/>
              <a:t>~ 130 anställda</a:t>
            </a:r>
          </a:p>
          <a:p>
            <a:r>
              <a:rPr lang="sv-SE" dirty="0" smtClean="0"/>
              <a:t>Kontor i Stockholm (huvudkontor i Oslo)</a:t>
            </a:r>
          </a:p>
          <a:p>
            <a:r>
              <a:rPr lang="sv-SE" dirty="0" smtClean="0"/>
              <a:t>Kunder inom</a:t>
            </a:r>
          </a:p>
          <a:p>
            <a:pPr lvl="1"/>
            <a:r>
              <a:rPr lang="sv-SE" dirty="0" smtClean="0"/>
              <a:t>Högre utbildning</a:t>
            </a:r>
          </a:p>
          <a:p>
            <a:pPr lvl="1"/>
            <a:r>
              <a:rPr lang="sv-SE" dirty="0" smtClean="0"/>
              <a:t>Grundskolan</a:t>
            </a:r>
          </a:p>
          <a:p>
            <a:pPr lvl="1"/>
            <a:r>
              <a:rPr lang="sv-SE" dirty="0" smtClean="0"/>
              <a:t>Kommuner</a:t>
            </a:r>
          </a:p>
          <a:p>
            <a:pPr marL="0" indent="0">
              <a:buNone/>
            </a:pPr>
            <a:r>
              <a:rPr lang="sv-SE" dirty="0"/>
              <a:t>https://www.inspera.com/about </a:t>
            </a:r>
          </a:p>
        </p:txBody>
      </p:sp>
      <p:sp>
        <p:nvSpPr>
          <p:cNvPr id="7" name="Platshållare för text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9440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Tentamenstillfällen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 smtClean="0"/>
              <a:t>Aktivitetstillfällen </a:t>
            </a:r>
            <a:r>
              <a:rPr lang="sv-SE" dirty="0" smtClean="0"/>
              <a:t>i </a:t>
            </a:r>
            <a:r>
              <a:rPr lang="sv-SE" dirty="0" smtClean="0"/>
              <a:t>Ladok</a:t>
            </a:r>
          </a:p>
          <a:p>
            <a:r>
              <a:rPr lang="sv-SE" dirty="0"/>
              <a:t>Manuellt uppsatta</a:t>
            </a:r>
          </a:p>
          <a:p>
            <a:r>
              <a:rPr lang="sv-SE" dirty="0" smtClean="0"/>
              <a:t>Vändbladstentor</a:t>
            </a:r>
          </a:p>
          <a:p>
            <a:r>
              <a:rPr lang="sv-SE" dirty="0" smtClean="0"/>
              <a:t>Rättstavning (eller inte)</a:t>
            </a:r>
          </a:p>
          <a:p>
            <a:r>
              <a:rPr lang="sv-SE" dirty="0" smtClean="0"/>
              <a:t>Gränsvärden för betyg</a:t>
            </a:r>
          </a:p>
          <a:p>
            <a:r>
              <a:rPr lang="sv-SE" dirty="0" smtClean="0"/>
              <a:t>Bedömare</a:t>
            </a:r>
          </a:p>
          <a:p>
            <a:r>
              <a:rPr lang="sv-SE" dirty="0" smtClean="0"/>
              <a:t>Förhandsgranska som student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11" name="Platshållare för innehåll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14440" y="2162120"/>
            <a:ext cx="5181600" cy="1317734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440" y="3585537"/>
            <a:ext cx="5296363" cy="174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4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Tentamensinnehåll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v-SE" dirty="0" smtClean="0"/>
              <a:t>Tillåta resurser</a:t>
            </a:r>
          </a:p>
          <a:p>
            <a:pPr lvl="1"/>
            <a:r>
              <a:rPr lang="sv-SE" dirty="0" smtClean="0"/>
              <a:t>PDF</a:t>
            </a:r>
          </a:p>
          <a:p>
            <a:pPr lvl="1"/>
            <a:r>
              <a:rPr lang="sv-SE" dirty="0" smtClean="0"/>
              <a:t>Webbsidor</a:t>
            </a:r>
          </a:p>
          <a:p>
            <a:r>
              <a:rPr lang="sv-SE" dirty="0" smtClean="0"/>
              <a:t>Sektionsindelning</a:t>
            </a:r>
          </a:p>
          <a:p>
            <a:pPr lvl="1"/>
            <a:r>
              <a:rPr lang="sv-SE" dirty="0" smtClean="0"/>
              <a:t>Sektionsstimuli</a:t>
            </a:r>
          </a:p>
          <a:p>
            <a:pPr lvl="1"/>
            <a:r>
              <a:rPr lang="sv-SE" dirty="0" smtClean="0"/>
              <a:t>Slumpa X av Y</a:t>
            </a:r>
          </a:p>
          <a:p>
            <a:pPr lvl="1"/>
            <a:r>
              <a:rPr lang="sv-SE" dirty="0" smtClean="0"/>
              <a:t>Slumpa ordning på frågor</a:t>
            </a:r>
          </a:p>
          <a:p>
            <a:pPr lvl="1"/>
            <a:r>
              <a:rPr lang="sv-SE" dirty="0" smtClean="0"/>
              <a:t>Låt student välja X av Y</a:t>
            </a:r>
          </a:p>
          <a:p>
            <a:pPr lvl="1"/>
            <a:endParaRPr lang="sv-SE" dirty="0" smtClean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Automatiskt bedömda</a:t>
            </a:r>
          </a:p>
          <a:p>
            <a:r>
              <a:rPr lang="sv-SE" dirty="0" smtClean="0"/>
              <a:t>Manuellt </a:t>
            </a:r>
            <a:r>
              <a:rPr lang="sv-SE" dirty="0" smtClean="0"/>
              <a:t>bedömda</a:t>
            </a:r>
          </a:p>
          <a:p>
            <a:r>
              <a:rPr lang="sv-SE" dirty="0" smtClean="0"/>
              <a:t>Bilägga </a:t>
            </a:r>
          </a:p>
          <a:p>
            <a:pPr lvl="1"/>
            <a:r>
              <a:rPr lang="sv-SE" dirty="0" smtClean="0"/>
              <a:t>Videoklipp</a:t>
            </a:r>
          </a:p>
          <a:p>
            <a:pPr lvl="1"/>
            <a:r>
              <a:rPr lang="sv-SE" dirty="0" smtClean="0"/>
              <a:t>Ljudklipp</a:t>
            </a:r>
          </a:p>
          <a:p>
            <a:pPr lvl="1"/>
            <a:r>
              <a:rPr lang="sv-SE" dirty="0" smtClean="0"/>
              <a:t>PDF</a:t>
            </a:r>
          </a:p>
          <a:p>
            <a:pPr lvl="1"/>
            <a:r>
              <a:rPr lang="sv-SE" dirty="0" smtClean="0"/>
              <a:t>Lägga in bild</a:t>
            </a:r>
          </a:p>
          <a:p>
            <a:r>
              <a:rPr lang="sv-SE" dirty="0" smtClean="0"/>
              <a:t>Fördefinierad återkoppling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3457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Monitorering i skrivsalen</a:t>
            </a:r>
            <a:endParaRPr lang="sv-SE" dirty="0"/>
          </a:p>
        </p:txBody>
      </p:sp>
      <p:pic>
        <p:nvPicPr>
          <p:cNvPr id="6" name="Platshållare för innehåll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3064756"/>
            <a:ext cx="5181600" cy="1442862"/>
          </a:xfrm>
          <a:prstGeom prst="rect">
            <a:avLst/>
          </a:prstGeom>
        </p:spPr>
      </p:pic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v-SE" dirty="0" smtClean="0"/>
              <a:t>Varningar</a:t>
            </a:r>
          </a:p>
          <a:p>
            <a:r>
              <a:rPr lang="sv-SE" dirty="0" smtClean="0"/>
              <a:t>Svar sparat i molnet</a:t>
            </a:r>
          </a:p>
          <a:p>
            <a:r>
              <a:rPr lang="sv-SE" dirty="0" smtClean="0"/>
              <a:t>Studentens start- och sluttid</a:t>
            </a:r>
          </a:p>
          <a:p>
            <a:r>
              <a:rPr lang="sv-SE" dirty="0" smtClean="0"/>
              <a:t>Händelsetid</a:t>
            </a:r>
          </a:p>
          <a:p>
            <a:r>
              <a:rPr lang="sv-SE" dirty="0" smtClean="0"/>
              <a:t>Individuell sluttid</a:t>
            </a:r>
          </a:p>
          <a:p>
            <a:r>
              <a:rPr lang="sv-SE" dirty="0" smtClean="0"/>
              <a:t>Använda minuter</a:t>
            </a:r>
          </a:p>
          <a:p>
            <a:r>
              <a:rPr lang="sv-SE" dirty="0" smtClean="0"/>
              <a:t>Närvaro- och ID-kontroll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5516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Bedömning av tentor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 smtClean="0"/>
              <a:t>Flera bedömare</a:t>
            </a:r>
          </a:p>
          <a:p>
            <a:r>
              <a:rPr lang="sv-SE" dirty="0" smtClean="0"/>
              <a:t>Dela upp rättningen</a:t>
            </a:r>
          </a:p>
          <a:p>
            <a:pPr lvl="1"/>
            <a:r>
              <a:rPr lang="sv-SE" dirty="0" smtClean="0"/>
              <a:t>Studenter</a:t>
            </a:r>
          </a:p>
          <a:p>
            <a:pPr lvl="1"/>
            <a:r>
              <a:rPr lang="sv-SE" dirty="0" smtClean="0"/>
              <a:t>Per uppgift</a:t>
            </a:r>
          </a:p>
          <a:p>
            <a:r>
              <a:rPr lang="sv-SE" dirty="0" smtClean="0"/>
              <a:t>Transparens (eller inte)</a:t>
            </a:r>
          </a:p>
          <a:p>
            <a:r>
              <a:rPr lang="sv-SE" dirty="0" smtClean="0"/>
              <a:t>Återkoppling</a:t>
            </a:r>
          </a:p>
          <a:p>
            <a:pPr lvl="1"/>
            <a:r>
              <a:rPr lang="sv-SE" dirty="0" smtClean="0"/>
              <a:t>Del av text</a:t>
            </a:r>
          </a:p>
          <a:p>
            <a:pPr lvl="1"/>
            <a:r>
              <a:rPr lang="sv-SE" dirty="0" smtClean="0"/>
              <a:t>Hela svaret</a:t>
            </a:r>
          </a:p>
          <a:p>
            <a:pPr lvl="1"/>
            <a:r>
              <a:rPr lang="sv-SE" dirty="0" smtClean="0"/>
              <a:t>Hela skrivningen</a:t>
            </a:r>
            <a:endParaRPr lang="sv-SE" dirty="0"/>
          </a:p>
        </p:txBody>
      </p:sp>
      <p:pic>
        <p:nvPicPr>
          <p:cNvPr id="6" name="Platshållare för innehåll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02167"/>
            <a:ext cx="5181600" cy="3368040"/>
          </a:xfrm>
          <a:prstGeom prst="rect">
            <a:avLst/>
          </a:prstGeom>
        </p:spPr>
      </p:pic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765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Resultatrapportering och publicera tenta</a:t>
            </a:r>
            <a:endParaRPr lang="sv-SE" dirty="0"/>
          </a:p>
        </p:txBody>
      </p:sp>
      <p:pic>
        <p:nvPicPr>
          <p:cNvPr id="5" name="Platshållare för innehåll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3202977"/>
            <a:ext cx="5181600" cy="1166420"/>
          </a:xfrm>
          <a:prstGeom prst="rect">
            <a:avLst/>
          </a:prstGeom>
        </p:spPr>
      </p:pic>
      <p:pic>
        <p:nvPicPr>
          <p:cNvPr id="9" name="Platshållare för innehåll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614310"/>
            <a:ext cx="5181600" cy="2343755"/>
          </a:xfrm>
          <a:prstGeom prst="rect">
            <a:avLst/>
          </a:prstGeom>
        </p:spPr>
      </p:pic>
      <p:sp>
        <p:nvSpPr>
          <p:cNvPr id="8" name="Platshållare för text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46734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8B9A9C75-F28C-2848-B569-1397877806A7}" vid="{E4077AB1-B3BA-6042-A287-FCDAB0A3D7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Sunet_PPT font template_white</Template>
  <TotalTime>425</TotalTime>
  <Words>368</Words>
  <Application>Microsoft Office PowerPoint</Application>
  <PresentationFormat>Bredbild</PresentationFormat>
  <Paragraphs>114</Paragraphs>
  <Slides>17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3" baseType="lpstr">
      <vt:lpstr>Proxima Nova Rg</vt:lpstr>
      <vt:lpstr>Arial</vt:lpstr>
      <vt:lpstr>Akkurat-Mono</vt:lpstr>
      <vt:lpstr>Calibri</vt:lpstr>
      <vt:lpstr>Wingdings</vt:lpstr>
      <vt:lpstr>Office-tema</vt:lpstr>
      <vt:lpstr>Digital tentamen</vt:lpstr>
      <vt:lpstr>På schemat</vt:lpstr>
      <vt:lpstr>Lite att tänka på</vt:lpstr>
      <vt:lpstr>Inspera Assessment AS</vt:lpstr>
      <vt:lpstr>Tentamenstillfällen</vt:lpstr>
      <vt:lpstr>Tentamensinnehåll</vt:lpstr>
      <vt:lpstr>Monitorering i skrivsalen</vt:lpstr>
      <vt:lpstr>Bedömning av tentor</vt:lpstr>
      <vt:lpstr>Resultatrapportering och publicera tenta</vt:lpstr>
      <vt:lpstr>Varför ett annat system för tentamina?</vt:lpstr>
      <vt:lpstr>Kostnader</vt:lpstr>
      <vt:lpstr>Avropningsbar tjänst från SUNET</vt:lpstr>
      <vt:lpstr>Införandeprocessen</vt:lpstr>
      <vt:lpstr>?!</vt:lpstr>
      <vt:lpstr>Göteborgs universitet</vt:lpstr>
      <vt:lpstr>?!</vt:lpstr>
      <vt:lpstr>Ge oss feedback!</vt:lpstr>
    </vt:vector>
  </TitlesOfParts>
  <Company>University of Gothenburg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Linda Jerdenius</dc:creator>
  <cp:lastModifiedBy>Linda Jerdenius</cp:lastModifiedBy>
  <cp:revision>34</cp:revision>
  <dcterms:created xsi:type="dcterms:W3CDTF">2021-04-12T06:10:16Z</dcterms:created>
  <dcterms:modified xsi:type="dcterms:W3CDTF">2021-04-13T08:48:00Z</dcterms:modified>
</cp:coreProperties>
</file>