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Source Sans Pro" panose="020B0604020202020204" charset="0"/>
      <p:regular r:id="rId18"/>
      <p:bold r:id="rId19"/>
      <p:italic r:id="rId20"/>
      <p:boldItalic r:id="rId21"/>
    </p:embeddedFont>
    <p:embeddedFont>
      <p:font typeface="Open Sans" panose="020B0604020202020204" charset="0"/>
      <p:regular r:id="rId22"/>
      <p:bold r:id="rId23"/>
      <p:italic r:id="rId24"/>
      <p:boldItalic r:id="rId25"/>
    </p:embeddedFont>
    <p:embeddedFont>
      <p:font typeface="Roboto" panose="020B060402020202020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88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f75c4b457_0_2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cf75c4b457_0_2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cf75c4b457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cf75c4b457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cf75c4b457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cf75c4b457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cf75c4b457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cf75c4b457_0_3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cf75c4b457_0_3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cf75c4b457_0_3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cf75c4b457_0_3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cf75c4b457_0_3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cf75c4b457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cf75c4b457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cf75c4b457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cf75c4b457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f75c4b457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f75c4b457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cf75c4b457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cf75c4b457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cf75c4b457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cf75c4b457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cf75c4b457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cf75c4b457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cf75c4b457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cf75c4b457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cf75c4b457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cf75c4b457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, undertittel og to kolonner" type="twoColTx">
  <p:cSld name="TITLE_AND_TWO_COLUMNS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311700" y="1737775"/>
            <a:ext cx="4145700" cy="27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317750" y="1165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0E98F0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, undertittel og to kolonner 4">
  <p:cSld name="TITLE_AND_TWO_COLUMNS_9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4832400" y="1737775"/>
            <a:ext cx="3999900" cy="28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2"/>
          </p:nvPr>
        </p:nvSpPr>
        <p:spPr>
          <a:xfrm>
            <a:off x="311700" y="1609675"/>
            <a:ext cx="8520600" cy="3183300"/>
          </a:xfrm>
          <a:prstGeom prst="rect">
            <a:avLst/>
          </a:prstGeom>
          <a:solidFill>
            <a:srgbClr val="F3F3F3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300"/>
            </a:lvl1pPr>
            <a:lvl2pPr marL="914400" lvl="1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ubTitle" idx="3"/>
          </p:nvPr>
        </p:nvSpPr>
        <p:spPr>
          <a:xfrm>
            <a:off x="317750" y="1165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0E98F0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, undertittel og to kolonner 5">
  <p:cSld name="TITLE_AND_TWO_COLUMNS_10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body" idx="1"/>
          </p:nvPr>
        </p:nvSpPr>
        <p:spPr>
          <a:xfrm>
            <a:off x="4832400" y="1737775"/>
            <a:ext cx="3999900" cy="28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2"/>
          </p:nvPr>
        </p:nvSpPr>
        <p:spPr>
          <a:xfrm>
            <a:off x="311700" y="1737775"/>
            <a:ext cx="4145700" cy="27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subTitle" idx="3"/>
          </p:nvPr>
        </p:nvSpPr>
        <p:spPr>
          <a:xfrm>
            <a:off x="317750" y="1165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0E98F0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3841"/>
              </a:buClr>
              <a:buSzPts val="3300"/>
              <a:buFont typeface="Source Sans Pro"/>
              <a:buNone/>
              <a:defRPr sz="3300" b="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1072342" y="4767263"/>
            <a:ext cx="1613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, undertittel og to kolonner 1">
  <p:cSld name="TITLE_AND_TWO_COLUMNS_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4832400" y="1737775"/>
            <a:ext cx="3999900" cy="28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2"/>
          </p:nvPr>
        </p:nvSpPr>
        <p:spPr>
          <a:xfrm>
            <a:off x="311700" y="1737775"/>
            <a:ext cx="4145700" cy="27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3"/>
          </p:nvPr>
        </p:nvSpPr>
        <p:spPr>
          <a:xfrm>
            <a:off x="317750" y="1165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0E98F0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4" descr="bg3.jpg"/>
          <p:cNvPicPr preferRelativeResize="0"/>
          <p:nvPr/>
        </p:nvPicPr>
        <p:blipFill rotWithShape="1">
          <a:blip r:embed="rId2">
            <a:alphaModFix/>
          </a:blip>
          <a:srcRect t="10557" b="-12660"/>
          <a:stretch/>
        </p:blipFill>
        <p:spPr>
          <a:xfrm>
            <a:off x="-29125" y="-76200"/>
            <a:ext cx="97452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 txBox="1">
            <a:spLocks noGrp="1"/>
          </p:cNvSpPr>
          <p:nvPr>
            <p:ph type="ctrTitle"/>
          </p:nvPr>
        </p:nvSpPr>
        <p:spPr>
          <a:xfrm>
            <a:off x="768900" y="2554325"/>
            <a:ext cx="8520600" cy="9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ubTitle" idx="1"/>
          </p:nvPr>
        </p:nvSpPr>
        <p:spPr>
          <a:xfrm>
            <a:off x="768900" y="34056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27" name="Google Shape;27;p4"/>
          <p:cNvSpPr txBox="1"/>
          <p:nvPr/>
        </p:nvSpPr>
        <p:spPr>
          <a:xfrm>
            <a:off x="7563450" y="170100"/>
            <a:ext cx="1920000" cy="4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>
                <a:solidFill>
                  <a:srgbClr val="FFFFFF"/>
                </a:solidFill>
              </a:rPr>
              <a:t>#inspera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_1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5" descr="bg4.jpg"/>
          <p:cNvPicPr preferRelativeResize="0"/>
          <p:nvPr/>
        </p:nvPicPr>
        <p:blipFill rotWithShape="1">
          <a:blip r:embed="rId2">
            <a:alphaModFix/>
          </a:blip>
          <a:srcRect t="8451" b="8451"/>
          <a:stretch/>
        </p:blipFill>
        <p:spPr>
          <a:xfrm>
            <a:off x="-29125" y="-76200"/>
            <a:ext cx="97452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5"/>
          <p:cNvSpPr txBox="1">
            <a:spLocks noGrp="1"/>
          </p:cNvSpPr>
          <p:nvPr>
            <p:ph type="ctrTitle"/>
          </p:nvPr>
        </p:nvSpPr>
        <p:spPr>
          <a:xfrm>
            <a:off x="768900" y="2554325"/>
            <a:ext cx="8520600" cy="9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1"/>
          </p:nvPr>
        </p:nvSpPr>
        <p:spPr>
          <a:xfrm>
            <a:off x="768900" y="34056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33" name="Google Shape;33;p5"/>
          <p:cNvSpPr txBox="1"/>
          <p:nvPr/>
        </p:nvSpPr>
        <p:spPr>
          <a:xfrm>
            <a:off x="7563450" y="170100"/>
            <a:ext cx="1920000" cy="4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o">
                <a:solidFill>
                  <a:schemeClr val="lt1"/>
                </a:solidFill>
              </a:rPr>
              <a:t>#inspera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 1">
  <p:cSld name="TITLE_1_1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 descr="bg1.jpg"/>
          <p:cNvPicPr preferRelativeResize="0"/>
          <p:nvPr/>
        </p:nvPicPr>
        <p:blipFill rotWithShape="1">
          <a:blip r:embed="rId2">
            <a:alphaModFix/>
          </a:blip>
          <a:srcRect t="8451" b="8451"/>
          <a:stretch/>
        </p:blipFill>
        <p:spPr>
          <a:xfrm>
            <a:off x="-29125" y="-76200"/>
            <a:ext cx="97452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6"/>
          <p:cNvSpPr txBox="1">
            <a:spLocks noGrp="1"/>
          </p:cNvSpPr>
          <p:nvPr>
            <p:ph type="ctrTitle"/>
          </p:nvPr>
        </p:nvSpPr>
        <p:spPr>
          <a:xfrm>
            <a:off x="768900" y="2554325"/>
            <a:ext cx="8520600" cy="9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ubTitle" idx="1"/>
          </p:nvPr>
        </p:nvSpPr>
        <p:spPr>
          <a:xfrm>
            <a:off x="768900" y="34056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39" name="Google Shape;39;p6"/>
          <p:cNvSpPr txBox="1"/>
          <p:nvPr/>
        </p:nvSpPr>
        <p:spPr>
          <a:xfrm>
            <a:off x="7563450" y="170100"/>
            <a:ext cx="1920000" cy="4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o">
                <a:solidFill>
                  <a:schemeClr val="lt1"/>
                </a:solidFill>
              </a:rPr>
              <a:t>#inspera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, undertittel og to kolonner 2">
  <p:cSld name="TITLE_AND_TWO_COLUMNS_2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832400" y="1737775"/>
            <a:ext cx="3999900" cy="28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311700" y="1609675"/>
            <a:ext cx="8520600" cy="3183300"/>
          </a:xfrm>
          <a:prstGeom prst="rect">
            <a:avLst/>
          </a:prstGeom>
          <a:solidFill>
            <a:srgbClr val="F3F3F3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300"/>
            </a:lvl1pPr>
            <a:lvl2pPr marL="914400" lvl="1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ubTitle" idx="3"/>
          </p:nvPr>
        </p:nvSpPr>
        <p:spPr>
          <a:xfrm>
            <a:off x="317750" y="1165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0E98F0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, undertittel og to kolonner 2 1">
  <p:cSld name="TITLE_AND_TWO_COLUMNS_6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311700" y="1737775"/>
            <a:ext cx="4145700" cy="27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ubTitle" idx="2"/>
          </p:nvPr>
        </p:nvSpPr>
        <p:spPr>
          <a:xfrm>
            <a:off x="317750" y="1165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0E98F0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, undertittel og to kolonner 7">
  <p:cSld name="TITLE_AND_TWO_COLUMNS_7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4832400" y="1737775"/>
            <a:ext cx="3999900" cy="28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2"/>
          </p:nvPr>
        </p:nvSpPr>
        <p:spPr>
          <a:xfrm>
            <a:off x="311700" y="1737775"/>
            <a:ext cx="4145700" cy="27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ubTitle" idx="3"/>
          </p:nvPr>
        </p:nvSpPr>
        <p:spPr>
          <a:xfrm>
            <a:off x="317750" y="1165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0E98F0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tel, undertittel og to kolonner 3">
  <p:cSld name="TITLE_AND_TWO_COLUMNS_8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4832400" y="1737775"/>
            <a:ext cx="3999900" cy="28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311700" y="1737775"/>
            <a:ext cx="4145700" cy="27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ubTitle" idx="3"/>
          </p:nvPr>
        </p:nvSpPr>
        <p:spPr>
          <a:xfrm>
            <a:off x="317750" y="1165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0E98F0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  <a:defRPr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  <a:defRPr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  <a:defRPr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  <a:defRPr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  <a:defRPr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  <a:defRPr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  <a:defRPr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  <a:defRPr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  <a:defRPr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"/>
              <a:buChar char="●"/>
              <a:defRPr sz="12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"/>
              <a:buChar char="○"/>
              <a:defRPr sz="12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"/>
              <a:buChar char="■"/>
              <a:defRPr sz="12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"/>
              <a:buChar char="●"/>
              <a:defRPr sz="12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"/>
              <a:buChar char="○"/>
              <a:defRPr sz="12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"/>
              <a:buChar char="■"/>
              <a:defRPr sz="12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"/>
              <a:buChar char="●"/>
              <a:defRPr sz="12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"/>
              <a:buChar char="○"/>
              <a:defRPr sz="12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Open Sans"/>
              <a:buChar char="■"/>
              <a:defRPr sz="12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  <p:sp>
        <p:nvSpPr>
          <p:cNvPr id="9" name="Google Shape;9;p1"/>
          <p:cNvSpPr/>
          <p:nvPr/>
        </p:nvSpPr>
        <p:spPr>
          <a:xfrm>
            <a:off x="0" y="4836975"/>
            <a:ext cx="9144000" cy="306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Google Shape;10;p1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806400" y="4933947"/>
            <a:ext cx="1531200" cy="1653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inspera.com/hc/en-us/articles/360033585092-Available-configurations-in-Inspera-Assessmen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ctrTitle"/>
          </p:nvPr>
        </p:nvSpPr>
        <p:spPr>
          <a:xfrm>
            <a:off x="768900" y="2554325"/>
            <a:ext cx="8520600" cy="92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SUNET-dagarna 13/4/2021</a:t>
            </a:r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ubTitle" idx="1"/>
          </p:nvPr>
        </p:nvSpPr>
        <p:spPr>
          <a:xfrm>
            <a:off x="768900" y="34056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Inspera Onboarding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6 Training</a:t>
            </a:r>
            <a:endParaRPr/>
          </a:p>
        </p:txBody>
      </p:sp>
      <p:sp>
        <p:nvSpPr>
          <p:cNvPr id="194" name="Google Shape;194;p24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57189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After training and before the first live exam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Service Desk is dedicated to help with questions and assist with technical troubleshooting</a:t>
            </a: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Submit support requests, feature requests, service requests and report issues</a:t>
            </a: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95" name="Google Shape;195;p24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After training: Get access to Service Desk (Inspera Support)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6" name="Google Shape;19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4750" y="2871325"/>
            <a:ext cx="5118700" cy="197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7 Content creation</a:t>
            </a:r>
            <a:endParaRPr/>
          </a:p>
        </p:txBody>
      </p:sp>
      <p:sp>
        <p:nvSpPr>
          <p:cNvPr id="202" name="Google Shape;202;p25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57189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Customer owned activity</a:t>
            </a:r>
            <a:endParaRPr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Make guidelines and/or make a content creation plan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Naming of questions and questions sets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Use of design settings on question sets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Test naming and settings</a:t>
            </a:r>
            <a:endParaRPr/>
          </a:p>
          <a:p>
            <a:pPr marL="91440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Student information</a:t>
            </a:r>
            <a:endParaRPr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Create questions, question sets and tests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03" name="Google Shape;203;p25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4" name="Google Shape;20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9625" y="2892927"/>
            <a:ext cx="5074326" cy="194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8 Mock exam</a:t>
            </a:r>
            <a:endParaRPr/>
          </a:p>
        </p:txBody>
      </p:sp>
      <p:sp>
        <p:nvSpPr>
          <p:cNvPr id="210" name="Google Shape;210;p26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57189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Customer owned activity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Make sure that you are ready to go live with a digital exam process</a:t>
            </a:r>
            <a:endParaRPr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Full test of end-to-end workflow 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Planning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Exam day routines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Single-Sign On (SSO)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Test delivery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Marking 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Exam data analysis</a:t>
            </a: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11" name="Google Shape;211;p26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2" name="Google Shape;21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5700" y="2894675"/>
            <a:ext cx="5066025" cy="195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9 Evaluate mock exam</a:t>
            </a:r>
            <a:endParaRPr/>
          </a:p>
        </p:txBody>
      </p:sp>
      <p:sp>
        <p:nvSpPr>
          <p:cNvPr id="218" name="Google Shape;218;p27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57189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Customer owned activity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Evaluate the results from the mock exam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Perform any needed adjustments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Training of other admin users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Process engineering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Hardware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Guides for staff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Guides for students</a:t>
            </a: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19" name="Google Shape;219;p27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0" name="Google Shape;22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775" y="2894669"/>
            <a:ext cx="5007599" cy="192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10 First live exam</a:t>
            </a:r>
            <a:endParaRPr/>
          </a:p>
        </p:txBody>
      </p:sp>
      <p:sp>
        <p:nvSpPr>
          <p:cNvPr id="226" name="Google Shape;226;p28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57189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Customer owned activity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Prepare for the first live exam by: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Preparing and informing students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Make sure the relevant test(s) has been created and activated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Create fall-back procedures and process descriptions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Inform and train invigilators</a:t>
            </a:r>
            <a:endParaRPr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27" name="Google Shape;227;p28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8" name="Google Shape;22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2925" y="2864600"/>
            <a:ext cx="5082100" cy="196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11 Evaluate onboarding</a:t>
            </a:r>
            <a:endParaRPr/>
          </a:p>
        </p:txBody>
      </p:sp>
      <p:sp>
        <p:nvSpPr>
          <p:cNvPr id="234" name="Google Shape;234;p29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57189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Customer owned activity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Evaluate the project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Perform evaluation activities for all staff involved in the project</a:t>
            </a:r>
            <a:endParaRPr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Anything more that is needed to make sure the project runs successfully?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Handover to Customer Success</a:t>
            </a:r>
            <a:endParaRPr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35" name="Google Shape;235;p29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6" name="Google Shape;23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8450" y="2894025"/>
            <a:ext cx="5159900" cy="195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Onboarding</a:t>
            </a:r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body" idx="1"/>
          </p:nvPr>
        </p:nvSpPr>
        <p:spPr>
          <a:xfrm>
            <a:off x="747000" y="4461625"/>
            <a:ext cx="7844100" cy="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no" sz="1000"/>
              <a:t>Onboarding and implementation activities are marked in blue.</a:t>
            </a:r>
            <a:endParaRPr sz="1000"/>
          </a:p>
        </p:txBody>
      </p:sp>
      <p:sp>
        <p:nvSpPr>
          <p:cNvPr id="97" name="Google Shape;97;p16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Activity overview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700" y="1374182"/>
            <a:ext cx="7987399" cy="3141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1 Kick-off meeting</a:t>
            </a:r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body" idx="1"/>
          </p:nvPr>
        </p:nvSpPr>
        <p:spPr>
          <a:xfrm>
            <a:off x="311700" y="1322975"/>
            <a:ext cx="8520600" cy="30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Introduction of the project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Project scope / plan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Planned activities and goals</a:t>
            </a:r>
            <a:endParaRPr/>
          </a:p>
          <a:p>
            <a:pPr marL="91440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Project timeline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Timeline for onboarding activities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Plan for setting up the system</a:t>
            </a:r>
            <a:endParaRPr/>
          </a:p>
        </p:txBody>
      </p:sp>
      <p:sp>
        <p:nvSpPr>
          <p:cNvPr id="105" name="Google Shape;105;p17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6" name="Google Shape;10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5300" y="2692350"/>
            <a:ext cx="5239599" cy="210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2 System setup</a:t>
            </a:r>
            <a:endParaRPr/>
          </a:p>
        </p:txBody>
      </p:sp>
      <p:sp>
        <p:nvSpPr>
          <p:cNvPr id="112" name="Google Shape;112;p18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85206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 b="1"/>
              <a:t>Account setup: </a:t>
            </a:r>
            <a:r>
              <a:rPr lang="no"/>
              <a:t>Customer name and tenant URL (e.g. institutionname.inspera.com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 b="1"/>
              <a:t>Information architecture:</a:t>
            </a:r>
            <a:r>
              <a:rPr lang="no"/>
              <a:t> Permissions for user roles, organisation units and defining workflows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 b="1"/>
              <a:t>Customised options: </a:t>
            </a:r>
            <a:r>
              <a:rPr lang="no"/>
              <a:t>Personalise your tenant with background image, logo and help text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 b="1"/>
              <a:t>Additional products:</a:t>
            </a:r>
            <a:r>
              <a:rPr lang="no"/>
              <a:t> InsperaScan</a:t>
            </a:r>
            <a:endParaRPr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 b="1"/>
              <a:t>Standard integrations: </a:t>
            </a:r>
            <a:r>
              <a:rPr lang="no"/>
              <a:t>Single-Sign On (SSO), Ladok and Inspera API</a:t>
            </a:r>
            <a:endParaRPr/>
          </a:p>
        </p:txBody>
      </p:sp>
      <p:sp>
        <p:nvSpPr>
          <p:cNvPr id="113" name="Google Shape;113;p18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Google Shape;11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2850" y="2835550"/>
            <a:ext cx="5221325" cy="198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3 Identify users</a:t>
            </a:r>
            <a:endParaRPr/>
          </a:p>
        </p:txBody>
      </p:sp>
      <p:sp>
        <p:nvSpPr>
          <p:cNvPr id="120" name="Google Shape;120;p19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85206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Project team</a:t>
            </a:r>
            <a:endParaRPr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Super users group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Staff working in different parts of the organisation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Administration / exam office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Graders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Invigilators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IT department</a:t>
            </a: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21" name="Google Shape;121;p19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2" name="Google Shape;12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2875" y="2822125"/>
            <a:ext cx="5198851" cy="198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4 Adapt environment</a:t>
            </a:r>
            <a:endParaRPr/>
          </a:p>
        </p:txBody>
      </p:sp>
      <p:sp>
        <p:nvSpPr>
          <p:cNvPr id="128" name="Google Shape;128;p20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85206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Initial account configuration 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Enable / disable configurable system settings</a:t>
            </a:r>
            <a:endParaRPr/>
          </a:p>
          <a:p>
            <a:pPr marL="91440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 u="sng">
                <a:solidFill>
                  <a:schemeClr val="hlink"/>
                </a:solidFill>
                <a:hlinkClick r:id="rId3"/>
              </a:rPr>
              <a:t>Available configurations in Inspera Assessment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Customisation of landing page for students and admins (if applicable)</a:t>
            </a: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29" name="Google Shape;129;p20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0" name="Google Shape;13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5100" y="2813470"/>
            <a:ext cx="5198826" cy="199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5 Status meetings</a:t>
            </a:r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85206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Customer owned activity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Every second week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Agenda suggestions: Project status, any issues/concerns and questions about functionality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Ends after onboarding is completed → Customer Success</a:t>
            </a:r>
            <a:endParaRPr/>
          </a:p>
          <a:p>
            <a:pPr marL="914400" lvl="0" indent="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37" name="Google Shape;137;p21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8" name="Google Shape;13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4000" y="2878400"/>
            <a:ext cx="5136601" cy="195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6 Training</a:t>
            </a:r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body" idx="1"/>
          </p:nvPr>
        </p:nvSpPr>
        <p:spPr>
          <a:xfrm>
            <a:off x="311700" y="1338400"/>
            <a:ext cx="5718900" cy="28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Carried out after the technical implementation of the system, but can also be ordered if needed at later stages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"/>
          </a:p>
          <a:p>
            <a:pPr marL="457200" lvl="0" indent="-3048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</a:pPr>
            <a:r>
              <a:rPr lang="no"/>
              <a:t>Training consists of Onboarding training test and four webinars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Participants conduct the onboarding training test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no"/>
              <a:t>The four webinars consists of:</a:t>
            </a:r>
            <a:endParaRPr/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</a:pPr>
            <a:r>
              <a:rPr lang="no"/>
              <a:t>Author module</a:t>
            </a:r>
            <a:endParaRPr/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</a:pPr>
            <a:r>
              <a:rPr lang="no"/>
              <a:t>Deliver module</a:t>
            </a:r>
            <a:endParaRPr/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</a:pPr>
            <a:r>
              <a:rPr lang="no"/>
              <a:t>Monitor module</a:t>
            </a:r>
            <a:endParaRPr/>
          </a:p>
          <a:p>
            <a: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</a:pPr>
            <a:r>
              <a:rPr lang="no"/>
              <a:t>Grade module</a:t>
            </a:r>
            <a:endParaRPr/>
          </a:p>
          <a:p>
            <a:pPr marL="914400" lvl="0" indent="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9144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45" name="Google Shape;145;p22"/>
          <p:cNvSpPr txBox="1"/>
          <p:nvPr/>
        </p:nvSpPr>
        <p:spPr>
          <a:xfrm>
            <a:off x="311700" y="9214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o" b="1" i="1">
                <a:solidFill>
                  <a:srgbClr val="0E98F0"/>
                </a:solidFill>
                <a:latin typeface="Open Sans"/>
                <a:ea typeface="Open Sans"/>
                <a:cs typeface="Open Sans"/>
                <a:sym typeface="Open Sans"/>
              </a:rPr>
              <a:t>Onboarding activity</a:t>
            </a:r>
            <a:endParaRPr b="1" i="1">
              <a:solidFill>
                <a:srgbClr val="0E98F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6" name="Google Shape;14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3375" y="2886900"/>
            <a:ext cx="5091649" cy="194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6 Training</a:t>
            </a:r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subTitle" idx="2"/>
          </p:nvPr>
        </p:nvSpPr>
        <p:spPr>
          <a:xfrm>
            <a:off x="311700" y="9214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no" i="1"/>
              <a:t>Onboarding training test (4 webinars)</a:t>
            </a:r>
            <a:endParaRPr i="1"/>
          </a:p>
        </p:txBody>
      </p:sp>
      <p:grpSp>
        <p:nvGrpSpPr>
          <p:cNvPr id="153" name="Google Shape;153;p23"/>
          <p:cNvGrpSpPr/>
          <p:nvPr/>
        </p:nvGrpSpPr>
        <p:grpSpPr>
          <a:xfrm>
            <a:off x="796138" y="1574025"/>
            <a:ext cx="1606073" cy="2189300"/>
            <a:chOff x="796138" y="1574025"/>
            <a:chExt cx="1606073" cy="2189300"/>
          </a:xfrm>
        </p:grpSpPr>
        <p:grpSp>
          <p:nvGrpSpPr>
            <p:cNvPr id="154" name="Google Shape;154;p23"/>
            <p:cNvGrpSpPr/>
            <p:nvPr/>
          </p:nvGrpSpPr>
          <p:grpSpPr>
            <a:xfrm>
              <a:off x="796138" y="1695421"/>
              <a:ext cx="1606073" cy="908429"/>
              <a:chOff x="796138" y="1695421"/>
              <a:chExt cx="1606073" cy="908429"/>
            </a:xfrm>
          </p:grpSpPr>
          <p:cxnSp>
            <p:nvCxnSpPr>
              <p:cNvPr id="155" name="Google Shape;155;p23"/>
              <p:cNvCxnSpPr/>
              <p:nvPr/>
            </p:nvCxnSpPr>
            <p:spPr>
              <a:xfrm>
                <a:off x="1664415" y="1695421"/>
                <a:ext cx="718500" cy="7419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D5DD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56" name="Google Shape;156;p23"/>
              <p:cNvSpPr/>
              <p:nvPr/>
            </p:nvSpPr>
            <p:spPr>
              <a:xfrm flipH="1">
                <a:off x="796138" y="2306625"/>
                <a:ext cx="1605900" cy="143400"/>
              </a:xfrm>
              <a:prstGeom prst="parallelogram">
                <a:avLst>
                  <a:gd name="adj" fmla="val 96952"/>
                </a:avLst>
              </a:prstGeom>
              <a:solidFill>
                <a:srgbClr val="0D5D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no"/>
                  <a:t>  </a:t>
                </a:r>
                <a:endParaRPr/>
              </a:p>
            </p:txBody>
          </p:sp>
          <p:sp>
            <p:nvSpPr>
              <p:cNvPr id="157" name="Google Shape;157;p23"/>
              <p:cNvSpPr/>
              <p:nvPr/>
            </p:nvSpPr>
            <p:spPr>
              <a:xfrm>
                <a:off x="796311" y="2460450"/>
                <a:ext cx="1605900" cy="143400"/>
              </a:xfrm>
              <a:prstGeom prst="parallelogram">
                <a:avLst>
                  <a:gd name="adj" fmla="val 96952"/>
                </a:avLst>
              </a:prstGeom>
              <a:solidFill>
                <a:srgbClr val="0944A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8" name="Google Shape;158;p23"/>
            <p:cNvSpPr txBox="1"/>
            <p:nvPr/>
          </p:nvSpPr>
          <p:spPr>
            <a:xfrm>
              <a:off x="849275" y="2695025"/>
              <a:ext cx="13908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900" b="1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Prepare Training Preparation test</a:t>
              </a:r>
              <a:endParaRPr sz="900" b="1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9" name="Google Shape;159;p23"/>
            <p:cNvSpPr txBox="1"/>
            <p:nvPr/>
          </p:nvSpPr>
          <p:spPr>
            <a:xfrm>
              <a:off x="849275" y="3025925"/>
              <a:ext cx="14343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•Create users on tenant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•Set up Training     Onboarding test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0" name="Google Shape;160;p23"/>
            <p:cNvSpPr txBox="1"/>
            <p:nvPr/>
          </p:nvSpPr>
          <p:spPr>
            <a:xfrm>
              <a:off x="1085439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Step 1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1" name="Google Shape;161;p23"/>
          <p:cNvGrpSpPr/>
          <p:nvPr/>
        </p:nvGrpSpPr>
        <p:grpSpPr>
          <a:xfrm>
            <a:off x="2283710" y="1574025"/>
            <a:ext cx="1606073" cy="2189300"/>
            <a:chOff x="2283710" y="1574025"/>
            <a:chExt cx="1606073" cy="2189300"/>
          </a:xfrm>
        </p:grpSpPr>
        <p:cxnSp>
          <p:nvCxnSpPr>
            <p:cNvPr id="162" name="Google Shape;162;p23"/>
            <p:cNvCxnSpPr/>
            <p:nvPr/>
          </p:nvCxnSpPr>
          <p:spPr>
            <a:xfrm>
              <a:off x="3151986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rgbClr val="0D5DD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63" name="Google Shape;163;p23"/>
            <p:cNvSpPr/>
            <p:nvPr/>
          </p:nvSpPr>
          <p:spPr>
            <a:xfrm flipH="1">
              <a:off x="2283710" y="2306625"/>
              <a:ext cx="1605900" cy="143400"/>
            </a:xfrm>
            <a:prstGeom prst="parallelogram">
              <a:avLst>
                <a:gd name="adj" fmla="val 96952"/>
              </a:avLst>
            </a:prstGeom>
            <a:solidFill>
              <a:srgbClr val="0D5D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/>
                <a:t>  </a:t>
              </a:r>
              <a:endParaRPr/>
            </a:p>
          </p:txBody>
        </p:sp>
        <p:sp>
          <p:nvSpPr>
            <p:cNvPr id="164" name="Google Shape;164;p23"/>
            <p:cNvSpPr/>
            <p:nvPr/>
          </p:nvSpPr>
          <p:spPr>
            <a:xfrm>
              <a:off x="2283883" y="2460450"/>
              <a:ext cx="1605900" cy="143400"/>
            </a:xfrm>
            <a:prstGeom prst="parallelogram">
              <a:avLst>
                <a:gd name="adj" fmla="val 96952"/>
              </a:avLst>
            </a:prstGeom>
            <a:solidFill>
              <a:srgbClr val="0944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3"/>
            <p:cNvSpPr txBox="1"/>
            <p:nvPr/>
          </p:nvSpPr>
          <p:spPr>
            <a:xfrm>
              <a:off x="2302375" y="2539100"/>
              <a:ext cx="15342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900" b="1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Training Preparation test</a:t>
              </a:r>
              <a:endParaRPr sz="900" b="1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6" name="Google Shape;166;p23"/>
            <p:cNvSpPr txBox="1"/>
            <p:nvPr/>
          </p:nvSpPr>
          <p:spPr>
            <a:xfrm>
              <a:off x="2302381" y="3025925"/>
              <a:ext cx="13242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•Conduct test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•Do activities 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•Write down questions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7" name="Google Shape;167;p23"/>
            <p:cNvSpPr txBox="1"/>
            <p:nvPr/>
          </p:nvSpPr>
          <p:spPr>
            <a:xfrm>
              <a:off x="2574547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Step 2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8" name="Google Shape;168;p23"/>
          <p:cNvGrpSpPr/>
          <p:nvPr/>
        </p:nvGrpSpPr>
        <p:grpSpPr>
          <a:xfrm>
            <a:off x="3768859" y="1574025"/>
            <a:ext cx="1606073" cy="2155400"/>
            <a:chOff x="3768859" y="1574025"/>
            <a:chExt cx="1606073" cy="2155400"/>
          </a:xfrm>
        </p:grpSpPr>
        <p:cxnSp>
          <p:nvCxnSpPr>
            <p:cNvPr id="169" name="Google Shape;169;p23"/>
            <p:cNvCxnSpPr/>
            <p:nvPr/>
          </p:nvCxnSpPr>
          <p:spPr>
            <a:xfrm>
              <a:off x="4637135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rgbClr val="0D5DD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70" name="Google Shape;170;p23"/>
            <p:cNvSpPr/>
            <p:nvPr/>
          </p:nvSpPr>
          <p:spPr>
            <a:xfrm flipH="1">
              <a:off x="3768859" y="2306625"/>
              <a:ext cx="1605900" cy="143400"/>
            </a:xfrm>
            <a:prstGeom prst="parallelogram">
              <a:avLst>
                <a:gd name="adj" fmla="val 96952"/>
              </a:avLst>
            </a:prstGeom>
            <a:solidFill>
              <a:srgbClr val="0D5D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/>
                <a:t>  </a:t>
              </a:r>
              <a:endParaRPr/>
            </a:p>
          </p:txBody>
        </p:sp>
        <p:sp>
          <p:nvSpPr>
            <p:cNvPr id="171" name="Google Shape;171;p23"/>
            <p:cNvSpPr/>
            <p:nvPr/>
          </p:nvSpPr>
          <p:spPr>
            <a:xfrm>
              <a:off x="3769032" y="2460450"/>
              <a:ext cx="1605900" cy="143400"/>
            </a:xfrm>
            <a:prstGeom prst="parallelogram">
              <a:avLst>
                <a:gd name="adj" fmla="val 96952"/>
              </a:avLst>
            </a:prstGeom>
            <a:solidFill>
              <a:srgbClr val="0944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3"/>
            <p:cNvSpPr txBox="1"/>
            <p:nvPr/>
          </p:nvSpPr>
          <p:spPr>
            <a:xfrm>
              <a:off x="3857800" y="2545625"/>
              <a:ext cx="13242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900" b="1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Collect questions</a:t>
              </a:r>
              <a:endParaRPr sz="900" b="1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73" name="Google Shape;173;p23"/>
            <p:cNvSpPr txBox="1"/>
            <p:nvPr/>
          </p:nvSpPr>
          <p:spPr>
            <a:xfrm>
              <a:off x="3883200" y="2992025"/>
              <a:ext cx="1377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Customer collects questions from participants and sends them to OC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74" name="Google Shape;174;p23"/>
            <p:cNvSpPr txBox="1"/>
            <p:nvPr/>
          </p:nvSpPr>
          <p:spPr>
            <a:xfrm>
              <a:off x="4059607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Step 3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75" name="Google Shape;175;p23"/>
          <p:cNvGrpSpPr/>
          <p:nvPr/>
        </p:nvGrpSpPr>
        <p:grpSpPr>
          <a:xfrm>
            <a:off x="5256641" y="1574025"/>
            <a:ext cx="1606073" cy="2189300"/>
            <a:chOff x="5256641" y="1574025"/>
            <a:chExt cx="1606073" cy="2189300"/>
          </a:xfrm>
        </p:grpSpPr>
        <p:cxnSp>
          <p:nvCxnSpPr>
            <p:cNvPr id="176" name="Google Shape;176;p23"/>
            <p:cNvCxnSpPr/>
            <p:nvPr/>
          </p:nvCxnSpPr>
          <p:spPr>
            <a:xfrm>
              <a:off x="6124917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rgbClr val="0D5DD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77" name="Google Shape;177;p23"/>
            <p:cNvSpPr/>
            <p:nvPr/>
          </p:nvSpPr>
          <p:spPr>
            <a:xfrm flipH="1">
              <a:off x="5256641" y="2306625"/>
              <a:ext cx="1605900" cy="143400"/>
            </a:xfrm>
            <a:prstGeom prst="parallelogram">
              <a:avLst>
                <a:gd name="adj" fmla="val 96952"/>
              </a:avLst>
            </a:prstGeom>
            <a:solidFill>
              <a:srgbClr val="0D5D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/>
                <a:t>  </a:t>
              </a:r>
              <a:endParaRPr/>
            </a:p>
          </p:txBody>
        </p:sp>
        <p:sp>
          <p:nvSpPr>
            <p:cNvPr id="178" name="Google Shape;178;p23"/>
            <p:cNvSpPr/>
            <p:nvPr/>
          </p:nvSpPr>
          <p:spPr>
            <a:xfrm>
              <a:off x="5256813" y="2460450"/>
              <a:ext cx="1605900" cy="143400"/>
            </a:xfrm>
            <a:prstGeom prst="parallelogram">
              <a:avLst>
                <a:gd name="adj" fmla="val 96952"/>
              </a:avLst>
            </a:prstGeom>
            <a:solidFill>
              <a:srgbClr val="0944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3"/>
            <p:cNvSpPr txBox="1"/>
            <p:nvPr/>
          </p:nvSpPr>
          <p:spPr>
            <a:xfrm>
              <a:off x="5313403" y="2508425"/>
              <a:ext cx="13242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900" b="1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Customise webinars</a:t>
              </a:r>
              <a:endParaRPr sz="900" b="1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0" name="Google Shape;180;p23"/>
            <p:cNvSpPr txBox="1"/>
            <p:nvPr/>
          </p:nvSpPr>
          <p:spPr>
            <a:xfrm>
              <a:off x="5397666" y="3025925"/>
              <a:ext cx="13242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OC customises webinars based on questions and feedback from customer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1" name="Google Shape;181;p23"/>
            <p:cNvSpPr txBox="1"/>
            <p:nvPr/>
          </p:nvSpPr>
          <p:spPr>
            <a:xfrm>
              <a:off x="5547394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Step 4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2" name="Google Shape;182;p23"/>
          <p:cNvGrpSpPr/>
          <p:nvPr/>
        </p:nvGrpSpPr>
        <p:grpSpPr>
          <a:xfrm>
            <a:off x="6741789" y="1574025"/>
            <a:ext cx="1606073" cy="2104800"/>
            <a:chOff x="6741789" y="1574025"/>
            <a:chExt cx="1606073" cy="2104800"/>
          </a:xfrm>
        </p:grpSpPr>
        <p:cxnSp>
          <p:nvCxnSpPr>
            <p:cNvPr id="183" name="Google Shape;183;p23"/>
            <p:cNvCxnSpPr/>
            <p:nvPr/>
          </p:nvCxnSpPr>
          <p:spPr>
            <a:xfrm>
              <a:off x="7610066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rgbClr val="0D5DD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84" name="Google Shape;184;p23"/>
            <p:cNvSpPr/>
            <p:nvPr/>
          </p:nvSpPr>
          <p:spPr>
            <a:xfrm>
              <a:off x="6741962" y="2460450"/>
              <a:ext cx="1605900" cy="143400"/>
            </a:xfrm>
            <a:prstGeom prst="parallelogram">
              <a:avLst>
                <a:gd name="adj" fmla="val 96952"/>
              </a:avLst>
            </a:prstGeom>
            <a:solidFill>
              <a:srgbClr val="0944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3"/>
            <p:cNvSpPr txBox="1"/>
            <p:nvPr/>
          </p:nvSpPr>
          <p:spPr>
            <a:xfrm>
              <a:off x="6814189" y="2508425"/>
              <a:ext cx="13242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900" b="1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Training webinars</a:t>
              </a:r>
              <a:endParaRPr sz="900" b="1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6" name="Google Shape;186;p23"/>
            <p:cNvSpPr txBox="1"/>
            <p:nvPr/>
          </p:nvSpPr>
          <p:spPr>
            <a:xfrm>
              <a:off x="6862726" y="2941425"/>
              <a:ext cx="14658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Four webinars: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1 Author module (2 hours)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2 Deliver module (1.5 hour)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3 Monitor module (1.5 hour)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4 Grade module (2 hours)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7" name="Google Shape;187;p23"/>
            <p:cNvSpPr txBox="1"/>
            <p:nvPr/>
          </p:nvSpPr>
          <p:spPr>
            <a:xfrm>
              <a:off x="7035305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no" sz="8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Step 5</a:t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8" name="Google Shape;188;p23"/>
            <p:cNvSpPr/>
            <p:nvPr/>
          </p:nvSpPr>
          <p:spPr>
            <a:xfrm flipH="1">
              <a:off x="6741789" y="2306625"/>
              <a:ext cx="1605900" cy="143400"/>
            </a:xfrm>
            <a:prstGeom prst="parallelogram">
              <a:avLst>
                <a:gd name="adj" fmla="val 96952"/>
              </a:avLst>
            </a:prstGeom>
            <a:solidFill>
              <a:srgbClr val="0D5D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o"/>
                <a:t>  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Inspera 2015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600</Words>
  <Application>Microsoft Office PowerPoint</Application>
  <PresentationFormat>Bildspel på skärmen (16:9)</PresentationFormat>
  <Paragraphs>157</Paragraphs>
  <Slides>15</Slides>
  <Notes>15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15</vt:i4>
      </vt:variant>
    </vt:vector>
  </HeadingPairs>
  <TitlesOfParts>
    <vt:vector size="20" baseType="lpstr">
      <vt:lpstr>Arial</vt:lpstr>
      <vt:lpstr>Source Sans Pro</vt:lpstr>
      <vt:lpstr>Open Sans</vt:lpstr>
      <vt:lpstr>Roboto</vt:lpstr>
      <vt:lpstr>Inspera 2015</vt:lpstr>
      <vt:lpstr>SUNET-dagarna 13/4/2021</vt:lpstr>
      <vt:lpstr>Onboarding</vt:lpstr>
      <vt:lpstr>1 Kick-off meeting</vt:lpstr>
      <vt:lpstr>2 System setup</vt:lpstr>
      <vt:lpstr>3 Identify users</vt:lpstr>
      <vt:lpstr>4 Adapt environment</vt:lpstr>
      <vt:lpstr>5 Status meetings</vt:lpstr>
      <vt:lpstr>6 Training</vt:lpstr>
      <vt:lpstr>6 Training</vt:lpstr>
      <vt:lpstr>6 Training</vt:lpstr>
      <vt:lpstr>7 Content creation</vt:lpstr>
      <vt:lpstr>8 Mock exam</vt:lpstr>
      <vt:lpstr>9 Evaluate mock exam</vt:lpstr>
      <vt:lpstr>10 First live exam</vt:lpstr>
      <vt:lpstr>11 Evaluate onboarding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SUNET-dagarna 13/4/2021</dc:title>
  <dc:creator>Linda Jerdenius</dc:creator>
  <cp:lastModifiedBy>Linda Jerdenius</cp:lastModifiedBy>
  <cp:revision>1</cp:revision>
  <dcterms:modified xsi:type="dcterms:W3CDTF">2021-04-14T15:11:27Z</dcterms:modified>
</cp:coreProperties>
</file>