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  <p:sldMasterId id="2147483907" r:id="rId6"/>
    <p:sldMasterId id="2147483937" r:id="rId7"/>
  </p:sldMasterIdLst>
  <p:notesMasterIdLst>
    <p:notesMasterId r:id="rId33"/>
  </p:notesMasterIdLst>
  <p:handoutMasterIdLst>
    <p:handoutMasterId r:id="rId34"/>
  </p:handoutMasterIdLst>
  <p:sldIdLst>
    <p:sldId id="403" r:id="rId8"/>
    <p:sldId id="372" r:id="rId9"/>
    <p:sldId id="394" r:id="rId10"/>
    <p:sldId id="413" r:id="rId11"/>
    <p:sldId id="373" r:id="rId12"/>
    <p:sldId id="424" r:id="rId13"/>
    <p:sldId id="421" r:id="rId14"/>
    <p:sldId id="412" r:id="rId15"/>
    <p:sldId id="415" r:id="rId16"/>
    <p:sldId id="425" r:id="rId17"/>
    <p:sldId id="416" r:id="rId18"/>
    <p:sldId id="414" r:id="rId19"/>
    <p:sldId id="419" r:id="rId20"/>
    <p:sldId id="417" r:id="rId21"/>
    <p:sldId id="422" r:id="rId22"/>
    <p:sldId id="423" r:id="rId23"/>
    <p:sldId id="418" r:id="rId24"/>
    <p:sldId id="426" r:id="rId25"/>
    <p:sldId id="406" r:id="rId26"/>
    <p:sldId id="405" r:id="rId27"/>
    <p:sldId id="407" r:id="rId28"/>
    <p:sldId id="408" r:id="rId29"/>
    <p:sldId id="420" r:id="rId30"/>
    <p:sldId id="402" r:id="rId31"/>
    <p:sldId id="392" r:id="rId32"/>
  </p:sldIdLst>
  <p:sldSz cx="9144000" cy="6858000" type="screen4x3"/>
  <p:notesSz cx="6858000" cy="9144000"/>
  <p:defaultTextStyle>
    <a:defPPr>
      <a:defRPr lang="sv-S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17D"/>
    <a:srgbClr val="07356F"/>
    <a:srgbClr val="46464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905" autoAdjust="0"/>
  </p:normalViewPr>
  <p:slideViewPr>
    <p:cSldViewPr snapToObjects="1">
      <p:cViewPr varScale="1">
        <p:scale>
          <a:sx n="95" d="100"/>
          <a:sy n="95" d="100"/>
        </p:scale>
        <p:origin x="111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8F1B7-9674-7B4B-B65F-D26117F5FD28}" type="datetimeFigureOut">
              <a:rPr lang="sv-SE" smtClean="0"/>
              <a:t>2018-04-16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A4B55-9A99-4440-BFDC-0CE552D77BA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96394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3FE497B-861D-AC4B-B4ED-8C94104B2AC0}" type="datetime1">
              <a:rPr lang="sv-SE"/>
              <a:pPr>
                <a:defRPr/>
              </a:pPr>
              <a:t>2018-04-16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B7A5680B-5CFF-5C46-8A8E-F880F761868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696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Ladok</a:t>
            </a:r>
            <a:r>
              <a:rPr lang="sv-SE" dirty="0" smtClean="0"/>
              <a:t> får kontrollen</a:t>
            </a:r>
            <a:r>
              <a:rPr lang="sv-SE" baseline="0" dirty="0" smtClean="0"/>
              <a:t> kring informationsmängderna som skall integreras och med vilka system som skall ha det.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A5680B-5CFF-5C46-8A8E-F880F761868B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592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4000" y="2275200"/>
            <a:ext cx="7920000" cy="1143000"/>
          </a:xfrm>
        </p:spPr>
        <p:txBody>
          <a:bodyPr anchorCtr="0"/>
          <a:lstStyle>
            <a:lvl1pPr algn="l">
              <a:defRPr sz="3600" b="1" i="0" cap="all" baseline="0">
                <a:latin typeface="Arial Narrow" panose="020B0606020202030204" pitchFamily="34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3" name="Platshållare för text 12"/>
          <p:cNvSpPr>
            <a:spLocks noGrp="1"/>
          </p:cNvSpPr>
          <p:nvPr>
            <p:ph type="body" sz="quarter" idx="14" hasCustomPrompt="1"/>
          </p:nvPr>
        </p:nvSpPr>
        <p:spPr>
          <a:xfrm>
            <a:off x="684000" y="6237312"/>
            <a:ext cx="7920000" cy="216222"/>
          </a:xfrm>
        </p:spPr>
        <p:txBody>
          <a:bodyPr t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cap="all" baseline="0">
                <a:latin typeface="Arial Narrow"/>
              </a:defRPr>
            </a:lvl1pPr>
          </a:lstStyle>
          <a:p>
            <a:pPr lvl="0"/>
            <a:r>
              <a:rPr lang="sv-SE" dirty="0"/>
              <a:t>Klicka och Skriv in namn och titel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089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597200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8" name="Platshållare för bild 2"/>
          <p:cNvSpPr>
            <a:spLocks noGrp="1"/>
          </p:cNvSpPr>
          <p:nvPr>
            <p:ph type="pic" idx="13" hasCustomPrompt="1"/>
          </p:nvPr>
        </p:nvSpPr>
        <p:spPr>
          <a:xfrm>
            <a:off x="4682940" y="0"/>
            <a:ext cx="4461060" cy="33843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17" name="Platshållare för bild 2"/>
          <p:cNvSpPr>
            <a:spLocks noGrp="1"/>
          </p:cNvSpPr>
          <p:nvPr>
            <p:ph type="pic" idx="22" hasCustomPrompt="1"/>
          </p:nvPr>
        </p:nvSpPr>
        <p:spPr>
          <a:xfrm>
            <a:off x="4682940" y="3473650"/>
            <a:ext cx="4461060" cy="33843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3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10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8027750" y="6407151"/>
            <a:ext cx="576698" cy="2413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9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676158" y="-4069"/>
            <a:ext cx="951109" cy="96842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549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yra bilder (al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 hasCustomPrompt="1"/>
          </p:nvPr>
        </p:nvSpPr>
        <p:spPr>
          <a:xfrm>
            <a:off x="-2" y="-1"/>
            <a:ext cx="5194800" cy="22297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8" name="Platshållare för bild 2"/>
          <p:cNvSpPr>
            <a:spLocks noGrp="1"/>
          </p:cNvSpPr>
          <p:nvPr>
            <p:ph type="pic" idx="13" hasCustomPrompt="1"/>
          </p:nvPr>
        </p:nvSpPr>
        <p:spPr>
          <a:xfrm>
            <a:off x="5267407" y="0"/>
            <a:ext cx="3876594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17" name="Platshållare för bild 2"/>
          <p:cNvSpPr>
            <a:spLocks noGrp="1"/>
          </p:cNvSpPr>
          <p:nvPr>
            <p:ph type="pic" idx="22" hasCustomPrompt="1"/>
          </p:nvPr>
        </p:nvSpPr>
        <p:spPr>
          <a:xfrm>
            <a:off x="0" y="4628225"/>
            <a:ext cx="5194800" cy="22297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18" name="Platshållare för bild 2"/>
          <p:cNvSpPr>
            <a:spLocks noGrp="1"/>
          </p:cNvSpPr>
          <p:nvPr>
            <p:ph type="pic" idx="23" hasCustomPrompt="1"/>
          </p:nvPr>
        </p:nvSpPr>
        <p:spPr>
          <a:xfrm>
            <a:off x="0" y="2314112"/>
            <a:ext cx="5194800" cy="22297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4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25"/>
          </p:nvPr>
        </p:nvSpPr>
        <p:spPr/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676158" y="-4069"/>
            <a:ext cx="951109" cy="96842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893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yra bilder (al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bild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9144000" cy="31608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12" name="Platshållare för bild 2"/>
          <p:cNvSpPr>
            <a:spLocks noGrp="1"/>
          </p:cNvSpPr>
          <p:nvPr>
            <p:ph type="pic" idx="14" hasCustomPrompt="1"/>
          </p:nvPr>
        </p:nvSpPr>
        <p:spPr>
          <a:xfrm>
            <a:off x="0" y="3240028"/>
            <a:ext cx="2988000" cy="36179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0" name="Platshållare för bild 2"/>
          <p:cNvSpPr>
            <a:spLocks noGrp="1"/>
          </p:cNvSpPr>
          <p:nvPr>
            <p:ph type="pic" idx="22" hasCustomPrompt="1"/>
          </p:nvPr>
        </p:nvSpPr>
        <p:spPr>
          <a:xfrm>
            <a:off x="6156000" y="3240028"/>
            <a:ext cx="2988000" cy="36179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1" name="Platshållare för bild 2"/>
          <p:cNvSpPr>
            <a:spLocks noGrp="1"/>
          </p:cNvSpPr>
          <p:nvPr>
            <p:ph type="pic" idx="23" hasCustomPrompt="1"/>
          </p:nvPr>
        </p:nvSpPr>
        <p:spPr>
          <a:xfrm>
            <a:off x="3078000" y="3240028"/>
            <a:ext cx="2988000" cy="36179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4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10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8027750" y="6407151"/>
            <a:ext cx="576698" cy="2413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9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676158" y="-4069"/>
            <a:ext cx="951109" cy="96842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375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med logoty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74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50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ytt avs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rmAutofit/>
          </a:bodyPr>
          <a:lstStyle>
            <a:lvl1pPr marL="180000" indent="-180000" algn="ctr">
              <a:buNone/>
              <a:defRPr lang="sv-SE" sz="1600" noProof="0" dirty="0">
                <a:solidFill>
                  <a:schemeClr val="bg1"/>
                </a:solidFill>
              </a:defRPr>
            </a:lvl1pPr>
          </a:lstStyle>
          <a:p>
            <a:pPr marL="0" marR="0" lvl="0" indent="0" algn="ctr" latinLnBrk="0">
              <a:buClrTx/>
              <a:buSzTx/>
              <a:tabLst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4" name="Rubrik 4"/>
          <p:cNvSpPr>
            <a:spLocks noGrp="1"/>
          </p:cNvSpPr>
          <p:nvPr>
            <p:ph type="title" hasCustomPrompt="1"/>
          </p:nvPr>
        </p:nvSpPr>
        <p:spPr>
          <a:xfrm>
            <a:off x="540000" y="2422800"/>
            <a:ext cx="8064000" cy="79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t" anchorCtr="0">
            <a:noAutofit/>
          </a:bodyPr>
          <a:lstStyle>
            <a:lvl1pPr marL="0" marR="0" indent="0" algn="ctr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sv-SE" sz="3600" i="0" cap="all" baseline="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SKRIV IN avsnittsrubrik</a:t>
            </a:r>
          </a:p>
        </p:txBody>
      </p:sp>
    </p:spTree>
    <p:extLst>
      <p:ext uri="{BB962C8B-B14F-4D97-AF65-F5344CB8AC3E}">
        <p14:creationId xmlns:p14="http://schemas.microsoft.com/office/powerpoint/2010/main" val="310235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4000" y="1643233"/>
            <a:ext cx="7920000" cy="1143000"/>
          </a:xfrm>
        </p:spPr>
        <p:txBody>
          <a:bodyPr anchor="ctr" anchorCtr="0"/>
          <a:lstStyle>
            <a:lvl1pPr algn="l">
              <a:lnSpc>
                <a:spcPct val="100000"/>
              </a:lnSpc>
              <a:defRPr sz="3600" cap="all" baseline="0">
                <a:latin typeface="Arial Narrow" panose="020B0606020202030204" pitchFamily="34" charset="0"/>
              </a:defRPr>
            </a:lvl1pPr>
          </a:lstStyle>
          <a:p>
            <a:r>
              <a:rPr lang="sv-SE" dirty="0"/>
              <a:t>Presentationens titel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29000"/>
            <a:ext cx="9144000" cy="3429000"/>
          </a:xfrm>
        </p:spPr>
        <p:txBody>
          <a:bodyPr rtlCol="0" anchor="ctr" anchorCtr="1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pPr lvl="0"/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13" name="Platshållare för text 12"/>
          <p:cNvSpPr>
            <a:spLocks noGrp="1"/>
          </p:cNvSpPr>
          <p:nvPr>
            <p:ph type="body" sz="quarter" idx="14" hasCustomPrompt="1"/>
          </p:nvPr>
        </p:nvSpPr>
        <p:spPr>
          <a:xfrm>
            <a:off x="684000" y="2924746"/>
            <a:ext cx="7920000" cy="216222"/>
          </a:xfrm>
        </p:spPr>
        <p:txBody>
          <a:bodyPr tIns="0" bIns="0" anchor="ctr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b="0" i="0" cap="all" baseline="0">
                <a:latin typeface="Arial Narrow"/>
              </a:defRPr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författarens namn och titel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8954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4000" y="4437112"/>
            <a:ext cx="7920000" cy="1336386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sv-SE" sz="3600" cap="all" baseline="0" dirty="0">
                <a:latin typeface="Arial Narrow" panose="020B060602020203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sv-SE" dirty="0"/>
              <a:t>Presentationens titel</a:t>
            </a:r>
          </a:p>
        </p:txBody>
      </p:sp>
      <p:sp>
        <p:nvSpPr>
          <p:cNvPr id="20" name="Platshållare för text 12"/>
          <p:cNvSpPr>
            <a:spLocks noGrp="1"/>
          </p:cNvSpPr>
          <p:nvPr>
            <p:ph type="body" sz="quarter" idx="14" hasCustomPrompt="1"/>
          </p:nvPr>
        </p:nvSpPr>
        <p:spPr>
          <a:xfrm>
            <a:off x="684000" y="6222682"/>
            <a:ext cx="7920000" cy="216222"/>
          </a:xfrm>
        </p:spPr>
        <p:txBody>
          <a:bodyPr tIns="0" bIns="0" anchor="ctr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b="0" i="0" cap="all" baseline="0">
                <a:latin typeface="Arial Narrow"/>
              </a:defRPr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författarens namn och titel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340768"/>
            <a:ext cx="9144000" cy="2736304"/>
          </a:xfrm>
        </p:spPr>
        <p:txBody>
          <a:bodyPr vert="horz" lIns="0" tIns="0" rIns="0" bIns="0" rtlCol="0" anchor="ctr" anchorCtr="1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baseline="0" noProof="0" dirty="0" smtClean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9714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07352"/>
            <a:ext cx="2987824" cy="3456384"/>
          </a:xfrm>
        </p:spPr>
        <p:txBody>
          <a:bodyPr tIns="0" bIns="0" rtlCol="0" anchor="ctr">
            <a:no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7" name="Platshållare för bild 7"/>
          <p:cNvSpPr>
            <a:spLocks noGrp="1"/>
          </p:cNvSpPr>
          <p:nvPr>
            <p:ph type="pic" sz="quarter" idx="14" hasCustomPrompt="1"/>
          </p:nvPr>
        </p:nvSpPr>
        <p:spPr>
          <a:xfrm>
            <a:off x="3081355" y="3407352"/>
            <a:ext cx="2981290" cy="3456384"/>
          </a:xfrm>
        </p:spPr>
        <p:txBody>
          <a:bodyPr vert="horz" lIns="0" tIns="0" rIns="0" bIns="0" rtlCol="0" anchor="ctr">
            <a:noAutofit/>
          </a:bodyPr>
          <a:lstStyle>
            <a:lvl1pPr marL="180000" indent="-180000" algn="ctr">
              <a:buNone/>
              <a:defRPr lang="sv-SE" sz="1600" noProof="0" dirty="0" smtClean="0"/>
            </a:lvl1pPr>
          </a:lstStyle>
          <a:p>
            <a:pPr marL="0" marR="0" lvl="0" indent="0" algn="ctr" latinLnBrk="0">
              <a:buClrTx/>
              <a:buSzTx/>
              <a:tabLst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9" name="Platshållare för bild 7"/>
          <p:cNvSpPr>
            <a:spLocks noGrp="1"/>
          </p:cNvSpPr>
          <p:nvPr>
            <p:ph type="pic" sz="quarter" idx="15" hasCustomPrompt="1"/>
          </p:nvPr>
        </p:nvSpPr>
        <p:spPr>
          <a:xfrm>
            <a:off x="6156176" y="3407352"/>
            <a:ext cx="2987824" cy="3456384"/>
          </a:xfrm>
        </p:spPr>
        <p:txBody>
          <a:bodyPr vert="horz" lIns="0" tIns="0" rIns="0" bIns="0" rtlCol="0" anchor="ctr">
            <a:noAutofit/>
          </a:bodyPr>
          <a:lstStyle>
            <a:lvl1pPr marL="180000" indent="-180000" algn="ctr">
              <a:buNone/>
              <a:defRPr lang="sv-SE" sz="1600" noProof="0" dirty="0" smtClean="0"/>
            </a:lvl1pPr>
          </a:lstStyle>
          <a:p>
            <a:pPr marL="0" marR="0" lvl="0" indent="0" algn="ctr" latinLnBrk="0">
              <a:buClrTx/>
              <a:buSzTx/>
              <a:tabLst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3" name="Rubrik 1"/>
          <p:cNvSpPr>
            <a:spLocks noGrp="1"/>
          </p:cNvSpPr>
          <p:nvPr>
            <p:ph type="ctrTitle" hasCustomPrompt="1"/>
          </p:nvPr>
        </p:nvSpPr>
        <p:spPr>
          <a:xfrm>
            <a:off x="684000" y="1643233"/>
            <a:ext cx="7920000" cy="1143000"/>
          </a:xfr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sv-SE" sz="3600" cap="all" baseline="0" dirty="0">
                <a:latin typeface="Arial Narrow" panose="020B060602020203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sv-SE" dirty="0"/>
              <a:t>Presentationens titel</a:t>
            </a:r>
          </a:p>
        </p:txBody>
      </p:sp>
      <p:sp>
        <p:nvSpPr>
          <p:cNvPr id="24" name="Platshållare för text 12"/>
          <p:cNvSpPr>
            <a:spLocks noGrp="1"/>
          </p:cNvSpPr>
          <p:nvPr>
            <p:ph type="body" sz="quarter" idx="16" hasCustomPrompt="1"/>
          </p:nvPr>
        </p:nvSpPr>
        <p:spPr>
          <a:xfrm>
            <a:off x="684000" y="2924746"/>
            <a:ext cx="7920000" cy="216222"/>
          </a:xfrm>
        </p:spPr>
        <p:txBody>
          <a:bodyPr tIns="0" bIns="0" anchor="ctr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b="0" i="0" cap="all" baseline="0">
                <a:latin typeface="Arial Narrow"/>
              </a:defRPr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författarens namn och titel</a:t>
            </a: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455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tshållare för bild 2"/>
          <p:cNvSpPr>
            <a:spLocks noGrp="1"/>
          </p:cNvSpPr>
          <p:nvPr>
            <p:ph type="pic" idx="21" hasCustomPrompt="1"/>
          </p:nvPr>
        </p:nvSpPr>
        <p:spPr>
          <a:xfrm>
            <a:off x="6156176" y="3304028"/>
            <a:ext cx="2987824" cy="3567600"/>
          </a:xfr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11" name="Platshållare för bild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9144000" cy="2201333"/>
          </a:xfr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12" name="Platshållare för bild 2"/>
          <p:cNvSpPr>
            <a:spLocks noGrp="1"/>
          </p:cNvSpPr>
          <p:nvPr>
            <p:ph type="pic" idx="14" hasCustomPrompt="1"/>
          </p:nvPr>
        </p:nvSpPr>
        <p:spPr>
          <a:xfrm>
            <a:off x="0" y="3304028"/>
            <a:ext cx="2987824" cy="3567600"/>
          </a:xfr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239889" y="2201333"/>
            <a:ext cx="8664222" cy="1080000"/>
          </a:xfrm>
        </p:spPr>
        <p:txBody>
          <a:bodyPr anchor="ctr" anchorCtr="0"/>
          <a:lstStyle>
            <a:lvl1pPr algn="ctr">
              <a:defRPr sz="3600" b="1" i="0" cap="all" baseline="0">
                <a:latin typeface="Arial Narrow"/>
                <a:cs typeface="Arial Narrow"/>
              </a:defRPr>
            </a:lvl1pPr>
          </a:lstStyle>
          <a:p>
            <a:r>
              <a:rPr lang="sv-SE" dirty="0"/>
              <a:t>Presentationens titel</a:t>
            </a:r>
            <a:endParaRPr lang="en-GB" dirty="0"/>
          </a:p>
        </p:txBody>
      </p:sp>
      <p:sp>
        <p:nvSpPr>
          <p:cNvPr id="31" name="Platshållare för bild 2"/>
          <p:cNvSpPr>
            <a:spLocks noGrp="1"/>
          </p:cNvSpPr>
          <p:nvPr>
            <p:ph type="pic" idx="22" hasCustomPrompt="1"/>
          </p:nvPr>
        </p:nvSpPr>
        <p:spPr>
          <a:xfrm>
            <a:off x="3078088" y="3304028"/>
            <a:ext cx="2987824" cy="3567600"/>
          </a:xfr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23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13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684000" y="0"/>
            <a:ext cx="952372" cy="9720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13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7488237" cy="381635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 eller klicka på ikonerna nedan för att infoga objekt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9053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4" descr="GUcloud_clean_1920x1200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53525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ubrik 4"/>
          <p:cNvSpPr>
            <a:spLocks noGrp="1"/>
          </p:cNvSpPr>
          <p:nvPr>
            <p:ph type="title" hasCustomPrompt="1"/>
          </p:nvPr>
        </p:nvSpPr>
        <p:spPr>
          <a:xfrm>
            <a:off x="1323465" y="4582800"/>
            <a:ext cx="6490800" cy="288000"/>
          </a:xfrm>
        </p:spPr>
        <p:txBody>
          <a:bodyPr vert="horz" lIns="0" tIns="0" rIns="0" bIns="0" rtlCol="0" anchor="t" anchorCtr="0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sv-SE" sz="1400" i="0" cap="all" baseline="0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Författare / namn</a:t>
            </a:r>
          </a:p>
        </p:txBody>
      </p:sp>
      <p:sp>
        <p:nvSpPr>
          <p:cNvPr id="10" name="Platshållare för tex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322850" y="4869160"/>
            <a:ext cx="6492030" cy="1224334"/>
          </a:xfrm>
        </p:spPr>
        <p:txBody>
          <a:bodyPr tIns="0" bIns="0" anchor="t" anchorCtr="0"/>
          <a:lstStyle>
            <a:lvl1pPr marL="0" indent="0" algn="ctr">
              <a:lnSpc>
                <a:spcPct val="130000"/>
              </a:lnSpc>
              <a:spcBef>
                <a:spcPts val="0"/>
              </a:spcBef>
              <a:buFontTx/>
              <a:buNone/>
              <a:defRPr sz="1200" b="0" i="0" cap="none" baseline="0">
                <a:solidFill>
                  <a:schemeClr val="accent1">
                    <a:lumMod val="20000"/>
                    <a:lumOff val="80000"/>
                  </a:schemeClr>
                </a:solidFill>
                <a:latin typeface="Arial"/>
              </a:defRPr>
            </a:lvl1pPr>
          </a:lstStyle>
          <a:p>
            <a:pPr lvl="0"/>
            <a:r>
              <a:rPr lang="sv-SE" dirty="0"/>
              <a:t>Skriv in kontaktuppgifter</a:t>
            </a:r>
          </a:p>
        </p:txBody>
      </p:sp>
      <p:pic>
        <p:nvPicPr>
          <p:cNvPr id="8" name="Bildobjekt 7" descr="LO_GU_cenNEG.eps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299"/>
          <a:stretch/>
        </p:blipFill>
        <p:spPr>
          <a:xfrm>
            <a:off x="2348551" y="1916832"/>
            <a:ext cx="4446898" cy="1584176"/>
          </a:xfrm>
          <a:prstGeom prst="rect">
            <a:avLst/>
          </a:prstGeom>
        </p:spPr>
      </p:pic>
      <p:sp>
        <p:nvSpPr>
          <p:cNvPr id="6" name="Platshållare för datum 5"/>
          <p:cNvSpPr>
            <a:spLocks noGrp="1"/>
          </p:cNvSpPr>
          <p:nvPr>
            <p:ph type="dt" sz="half" idx="19"/>
          </p:nvPr>
        </p:nvSpPr>
        <p:spPr>
          <a:xfrm>
            <a:off x="3540165" y="6237312"/>
            <a:ext cx="2057400" cy="241200"/>
          </a:xfrm>
        </p:spPr>
        <p:txBody>
          <a:bodyPr vert="horz" lIns="0" tIns="0" rIns="0" bIns="0" rtlCol="0" anchor="t" anchorCtr="0">
            <a:normAutofit/>
          </a:bodyPr>
          <a:lstStyle>
            <a:lvl1pPr>
              <a:defRPr lang="sv-SE" cap="all" smtClean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eaLnBrk="0" hangingPunct="0">
              <a:lnSpc>
                <a:spcPct val="110000"/>
              </a:lnSpc>
              <a:buFont typeface="Arial" charset="0"/>
              <a:buNone/>
            </a:pPr>
            <a:fld id="{26FCFDD7-9812-49A3-B6E3-DC03AB8F1B09}" type="datetime4">
              <a:rPr lang="en-GB" smtClean="0"/>
              <a:t>16 April 2018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6354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/>
          </p:nvPr>
        </p:nvSpPr>
        <p:spPr>
          <a:xfrm>
            <a:off x="684000" y="2350800"/>
            <a:ext cx="7488237" cy="381635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bildnumm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B3893-5BF6-0A47-9F80-B4D4071FEEE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Platshållare för sidfot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[Ditt namn - din mailadress]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82013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7488237" cy="381635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 eller klicka på ikonerna nedan för att infoga objekt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4559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örsta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E2F6D1-AF2A-4091-B755-E22926514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27125-D72B-408F-83D7-63A5ACD58DAC}" type="datetime4">
              <a:rPr lang="en-GB" smtClean="0"/>
              <a:t>16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FD92F1-7F13-4AC4-A37D-195E2E6DC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[Ditt namn - din mailadress]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6D75F9-F4A6-4762-8BC7-E21C6910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‹#›</a:t>
            </a:fld>
            <a:endParaRPr lang="sv-S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8B7AA08-340C-4366-A927-3859E82676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28950" y="614477"/>
            <a:ext cx="5486400" cy="2617674"/>
          </a:xfrm>
        </p:spPr>
        <p:txBody>
          <a:bodyPr>
            <a:normAutofit/>
          </a:bodyPr>
          <a:lstStyle>
            <a:lvl1pPr algn="ctr">
              <a:defRPr sz="4050"/>
            </a:lvl1pPr>
          </a:lstStyle>
          <a:p>
            <a:r>
              <a:rPr lang="en-US"/>
              <a:t>[Rubrik]</a:t>
            </a:r>
            <a:endParaRPr lang="sv-S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36B33C-88C8-42D7-80EE-D1A2AF27D5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28950" y="3625850"/>
            <a:ext cx="5486400" cy="606426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[Ditt namn]</a:t>
            </a:r>
            <a:endParaRPr lang="sv-SE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544B0F8-970B-4EF3-8EB2-EEB7081BB9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28950" y="4378326"/>
            <a:ext cx="5486400" cy="457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latin typeface="+mj-lt"/>
              </a:defRPr>
            </a:lvl1pPr>
          </a:lstStyle>
          <a:p>
            <a:pPr lvl="0"/>
            <a:r>
              <a:rPr lang="en-US"/>
              <a:t>[Din mailadress]</a:t>
            </a:r>
            <a:endParaRPr lang="sv-S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40725A-3F4D-4DB0-8E11-AFE29A6008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0" y="977795"/>
            <a:ext cx="2281430" cy="3802384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2A33A80-9D22-4758-8FDA-B642C549F8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59751" y="5245100"/>
            <a:ext cx="5826419" cy="998423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/>
            </a:lvl1pPr>
          </a:lstStyle>
          <a:p>
            <a:pPr lvl="0"/>
            <a:r>
              <a:rPr lang="sv-SE"/>
              <a:t>För att redigera namn i sidfoten, klicka på:</a:t>
            </a:r>
            <a:br>
              <a:rPr lang="sv-SE"/>
            </a:br>
            <a:r>
              <a:rPr lang="sv-SE"/>
              <a:t>Infoga -&gt; Sidhuvud &amp; Sidfot / Insert -&gt; Header &amp; Footer</a:t>
            </a:r>
            <a:br>
              <a:rPr lang="sv-SE"/>
            </a:br>
            <a:r>
              <a:rPr lang="sv-SE"/>
              <a:t>Du kan radera den här rutan när du är klar :)</a:t>
            </a:r>
            <a:br>
              <a:rPr lang="sv-SE"/>
            </a:br>
            <a:r>
              <a:rPr lang="sv-SE"/>
              <a:t>(datum uppdateras automatiskt)</a:t>
            </a:r>
          </a:p>
        </p:txBody>
      </p:sp>
    </p:spTree>
    <p:extLst>
      <p:ext uri="{BB962C8B-B14F-4D97-AF65-F5344CB8AC3E}">
        <p14:creationId xmlns:p14="http://schemas.microsoft.com/office/powerpoint/2010/main" val="1940020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91A86-E2A2-4BF1-B152-5344CBBC38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1663" y="365126"/>
            <a:ext cx="7336214" cy="625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[Rubrik]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73AC38-8FB8-4385-8F0E-6C03850AF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78070-D9A1-409D-B6A1-402AF6A659F0}" type="datetime4">
              <a:rPr lang="en-GB" smtClean="0"/>
              <a:t>16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7D16A8-FF4A-4FC2-8EEC-9D308801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[Ditt namn - din mailadress]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D216FB-44F7-4501-B231-B5E7E6B9E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46797F-4E9A-4689-B076-0F040B791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362" y="365125"/>
            <a:ext cx="553976" cy="923292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7BD034-42F2-4CE1-A900-570FB4BC47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663" y="1406525"/>
            <a:ext cx="8441103" cy="45339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[Din text här]</a:t>
            </a:r>
          </a:p>
        </p:txBody>
      </p:sp>
    </p:spTree>
    <p:extLst>
      <p:ext uri="{BB962C8B-B14F-4D97-AF65-F5344CB8AC3E}">
        <p14:creationId xmlns:p14="http://schemas.microsoft.com/office/powerpoint/2010/main" val="352598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ta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B8F5EF-E3EA-4DC6-96E2-7C8EEA377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1" y="588515"/>
            <a:ext cx="3086099" cy="51435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C93C43-62D6-4F98-A697-04F3743E9AAA}"/>
              </a:ext>
            </a:extLst>
          </p:cNvPr>
          <p:cNvSpPr txBox="1"/>
          <p:nvPr userDrawn="1"/>
        </p:nvSpPr>
        <p:spPr>
          <a:xfrm>
            <a:off x="3028950" y="6273226"/>
            <a:ext cx="3086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 dirty="0" smtClean="0">
                <a:solidFill>
                  <a:schemeClr val="accent1"/>
                </a:solidFill>
              </a:rPr>
              <a:t>www.SUNET.se</a:t>
            </a:r>
            <a:endParaRPr lang="sv-SE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32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7488237" cy="381635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 smtClean="0"/>
              <a:t>Skriv in din text eller klicka på ikonerna nedan för att infoga objekt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IT-enheten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9458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-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24680" y="1865241"/>
            <a:ext cx="8229600" cy="4133056"/>
          </a:xfrm>
        </p:spPr>
        <p:txBody>
          <a:bodyPr/>
          <a:lstStyle>
            <a:lvl1pPr marL="225425" indent="-225425">
              <a:spcBef>
                <a:spcPts val="1800"/>
              </a:spcBef>
              <a:buClr>
                <a:schemeClr val="tx2"/>
              </a:buClr>
              <a:buFont typeface="Symbol" pitchFamily="18" charset="2"/>
              <a:buChar char=""/>
              <a:defRPr/>
            </a:lvl1pPr>
            <a:lvl2pPr>
              <a:spcBef>
                <a:spcPts val="1800"/>
              </a:spcBef>
              <a:defRPr/>
            </a:lvl2pPr>
            <a:lvl3pPr marL="728663" indent="-211138">
              <a:spcBef>
                <a:spcPts val="1800"/>
              </a:spcBef>
              <a:buClr>
                <a:schemeClr val="tx2"/>
              </a:buClr>
              <a:buSzPct val="90000"/>
              <a:buFont typeface="Symbol" pitchFamily="18" charset="2"/>
              <a:buChar char="·"/>
              <a:defRPr/>
            </a:lvl3pPr>
            <a:lvl4pPr marL="981075" indent="-239713">
              <a:spcBef>
                <a:spcPts val="1800"/>
              </a:spcBef>
              <a:defRPr/>
            </a:lvl4pPr>
            <a:lvl5pPr marL="1219200" indent="-225425">
              <a:spcBef>
                <a:spcPts val="1800"/>
              </a:spcBef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347138" y="959145"/>
            <a:ext cx="8240271" cy="408690"/>
          </a:xfrm>
        </p:spPr>
        <p:txBody>
          <a:bodyPr anchor="t" anchorCtr="0">
            <a:noAutofit/>
          </a:bodyPr>
          <a:lstStyle>
            <a:lvl1pPr marL="0" indent="0">
              <a:lnSpc>
                <a:spcPts val="2700"/>
              </a:lnSpc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Click to add sub-heading  </a:t>
            </a:r>
          </a:p>
        </p:txBody>
      </p:sp>
    </p:spTree>
    <p:extLst>
      <p:ext uri="{BB962C8B-B14F-4D97-AF65-F5344CB8AC3E}">
        <p14:creationId xmlns:p14="http://schemas.microsoft.com/office/powerpoint/2010/main" val="2176214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numrerad 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684000" y="2350800"/>
            <a:ext cx="7488000" cy="381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363" indent="-360363">
              <a:buFont typeface="+mj-lt"/>
              <a:buAutoNum type="arabicPeriod"/>
              <a:defRPr lang="sv-SE" dirty="0" smtClean="0"/>
            </a:lvl1pPr>
            <a:lvl2pPr marL="648000" indent="-288000">
              <a:buFont typeface="+mj-lt"/>
              <a:buAutoNum type="alphaLcPeriod"/>
              <a:defRPr baseline="0"/>
            </a:lvl2pPr>
            <a:lvl3pPr marL="936000" indent="-288000">
              <a:buFont typeface="+mj-lt"/>
              <a:buAutoNum type="romanLcPeriod"/>
              <a:defRPr/>
            </a:lvl3pPr>
            <a:lvl4pPr marL="1224000" indent="-288000">
              <a:buSzPct val="90000"/>
              <a:buFont typeface="Helvetica" panose="020B0604020202020204" pitchFamily="34" charset="0"/>
              <a:buChar char="»"/>
              <a:defRPr/>
            </a:lvl4pPr>
            <a:lvl5pPr marL="1566900" indent="-342900">
              <a:buSzPct val="80000"/>
              <a:buFont typeface="+mj-lt"/>
              <a:buAutoNum type="arabicPeriod"/>
              <a:defRPr/>
            </a:lvl5pPr>
          </a:lstStyle>
          <a:p>
            <a:pPr lvl="0"/>
            <a:r>
              <a:rPr lang="sv-SE" dirty="0"/>
              <a:t>Skriv in din text eller klicka på ikonerna nedan för att infoga objekt</a:t>
            </a:r>
          </a:p>
          <a:p>
            <a:pPr lvl="1"/>
            <a:r>
              <a:rPr lang="sv-SE" dirty="0"/>
              <a:t>Nivå 2</a:t>
            </a:r>
          </a:p>
          <a:p>
            <a:pPr lvl="2"/>
            <a:r>
              <a:rPr lang="sv-SE" dirty="0"/>
              <a:t>Nivå 3</a:t>
            </a:r>
          </a:p>
          <a:p>
            <a:pPr lvl="3"/>
            <a:r>
              <a:rPr lang="sv-SE" dirty="0"/>
              <a:t>Nivå 4</a:t>
            </a:r>
          </a:p>
          <a:p>
            <a:pPr lvl="4"/>
            <a:r>
              <a:rPr lang="sv-SE" dirty="0"/>
              <a:t>Nivå 5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7308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3816000" cy="3888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 eller klicka på ikonerna nedan för att infoga objekt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innehåll 3"/>
          <p:cNvSpPr>
            <a:spLocks noGrp="1"/>
          </p:cNvSpPr>
          <p:nvPr>
            <p:ph sz="quarter" idx="13" hasCustomPrompt="1"/>
          </p:nvPr>
        </p:nvSpPr>
        <p:spPr>
          <a:xfrm>
            <a:off x="4788448" y="2350800"/>
            <a:ext cx="3816000" cy="3888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 eller klicka på ikonerna nedan för att infoga objekt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2062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bild (al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4000" y="1411200"/>
            <a:ext cx="5184000" cy="7921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5184000" cy="3888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5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6151919" y="-5736"/>
            <a:ext cx="2992081" cy="68637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9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ct val="100000"/>
              </a:lnSpc>
              <a:defRPr lang="sv-SE" sz="110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9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8027750" y="6407151"/>
            <a:ext cx="576698" cy="2413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3675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bild (al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684000" y="1411200"/>
            <a:ext cx="3672000" cy="7921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3672000" cy="3888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5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4571999" y="-5736"/>
            <a:ext cx="4572001" cy="68637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180000" indent="-180000" algn="ctr">
              <a:buNone/>
              <a:defRPr lang="sv-SE" sz="1600" noProof="0" dirty="0" smtClean="0"/>
            </a:lvl1pPr>
          </a:lstStyle>
          <a:p>
            <a:pPr marL="0" marR="0" lvl="0" indent="0" algn="ctr" latinLnBrk="0">
              <a:buClrTx/>
              <a:buSzTx/>
              <a:tabLst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9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9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8027750" y="6407151"/>
            <a:ext cx="576698" cy="2413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5787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två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title"/>
          </p:nvPr>
        </p:nvSpPr>
        <p:spPr>
          <a:xfrm>
            <a:off x="684000" y="1411200"/>
            <a:ext cx="5112000" cy="7921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8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5112000" cy="3888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6149835" y="-5736"/>
            <a:ext cx="2992081" cy="33966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20" hasCustomPrompt="1"/>
          </p:nvPr>
        </p:nvSpPr>
        <p:spPr>
          <a:xfrm>
            <a:off x="6149835" y="3477884"/>
            <a:ext cx="2992081" cy="33966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1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12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8027750" y="6407151"/>
            <a:ext cx="576698" cy="2413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4257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tr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684000" y="1411200"/>
            <a:ext cx="5112000" cy="7921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9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684000" y="2350800"/>
            <a:ext cx="5112000" cy="3888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6151919" y="0"/>
            <a:ext cx="2992081" cy="223717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180000" indent="-180000" algn="ctr">
              <a:buNone/>
              <a:defRPr lang="sv-SE" sz="1600" noProof="0" dirty="0" smtClean="0"/>
            </a:lvl1pPr>
          </a:lstStyle>
          <a:p>
            <a:pPr marL="0" marR="0" lvl="0" indent="0" algn="ctr" latinLnBrk="0">
              <a:buClrTx/>
              <a:buSzTx/>
              <a:tabLst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6" name="Platshållare för bild 7"/>
          <p:cNvSpPr>
            <a:spLocks noGrp="1"/>
          </p:cNvSpPr>
          <p:nvPr>
            <p:ph type="pic" sz="quarter" idx="21" hasCustomPrompt="1"/>
          </p:nvPr>
        </p:nvSpPr>
        <p:spPr>
          <a:xfrm>
            <a:off x="6151919" y="4620825"/>
            <a:ext cx="2992081" cy="223717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180000" indent="-180000" algn="ctr">
              <a:buNone/>
              <a:defRPr lang="sv-SE" sz="1600" noProof="0"/>
            </a:lvl1pPr>
          </a:lstStyle>
          <a:p>
            <a:pPr marL="0" marR="0" lvl="0" indent="0" algn="ctr" latinLnBrk="0">
              <a:buClrTx/>
              <a:buSzTx/>
              <a:tabLst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7" name="Platshållare för bild 7"/>
          <p:cNvSpPr>
            <a:spLocks noGrp="1"/>
          </p:cNvSpPr>
          <p:nvPr>
            <p:ph type="pic" sz="quarter" idx="22" hasCustomPrompt="1"/>
          </p:nvPr>
        </p:nvSpPr>
        <p:spPr>
          <a:xfrm>
            <a:off x="6151919" y="2310412"/>
            <a:ext cx="2992081" cy="223717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180000" indent="-180000" algn="ctr">
              <a:buNone/>
              <a:defRPr lang="sv-SE" sz="1600" noProof="0"/>
            </a:lvl1pPr>
          </a:lstStyle>
          <a:p>
            <a:pPr marL="0" marR="0" lvl="0" indent="0" algn="ctr" latinLnBrk="0">
              <a:buClrTx/>
              <a:buSzTx/>
              <a:tabLst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3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10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8027750" y="6407151"/>
            <a:ext cx="576698" cy="2413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319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bild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-27384"/>
            <a:ext cx="9144000" cy="68853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sv-SE" noProof="0" dirty="0"/>
              <a:t>Klicka på ikonen</a:t>
            </a:r>
            <a:br>
              <a:rPr lang="sv-SE" noProof="0" dirty="0"/>
            </a:br>
            <a:r>
              <a:rPr lang="sv-SE" noProof="0" dirty="0"/>
              <a:t/>
            </a:r>
            <a:br>
              <a:rPr lang="sv-SE" noProof="0" dirty="0"/>
            </a:br>
            <a:r>
              <a:rPr lang="sv-SE" noProof="0" dirty="0"/>
              <a:t>för att lägga till en bild</a:t>
            </a:r>
          </a:p>
        </p:txBody>
      </p:sp>
      <p:sp>
        <p:nvSpPr>
          <p:cNvPr id="9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676158" y="-4069"/>
            <a:ext cx="951109" cy="96842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8"/>
          </p:nvPr>
        </p:nvSpPr>
        <p:spPr>
          <a:xfrm>
            <a:off x="6372000" y="222935"/>
            <a:ext cx="2520000" cy="4608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7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8027750" y="6407151"/>
            <a:ext cx="576698" cy="2413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8313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7"/>
          <p:cNvSpPr txBox="1">
            <a:spLocks/>
          </p:cNvSpPr>
          <p:nvPr userDrawn="1"/>
        </p:nvSpPr>
        <p:spPr>
          <a:xfrm>
            <a:off x="676158" y="-5159"/>
            <a:ext cx="953010" cy="970359"/>
          </a:xfrm>
          <a:prstGeom prst="rect">
            <a:avLst/>
          </a:prstGeom>
          <a:blipFill rotWithShape="1">
            <a:blip r:embed="rId17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l" defTabSz="457200" rtl="0" eaLnBrk="1" fontAlgn="base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Font typeface="Arial" charset="0"/>
              <a:buNone/>
              <a:defRPr lang="sv-SE" sz="2000" kern="1200">
                <a:solidFill>
                  <a:srgbClr val="262626"/>
                </a:solidFill>
                <a:latin typeface="Arial"/>
                <a:ea typeface="ＭＳ Ｐゴシック" pitchFamily="-65" charset="-128"/>
                <a:cs typeface="ＭＳ Ｐゴシック" charset="0"/>
              </a:defRPr>
            </a:lvl1pPr>
            <a:lvl2pPr marL="501750" indent="-285750" algn="l" defTabSz="457200" rtl="0" eaLnBrk="1" fontAlgn="base" hangingPunct="1">
              <a:lnSpc>
                <a:spcPct val="110000"/>
              </a:lnSpc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sv-SE" sz="1700" kern="1200" baseline="0" dirty="0" smtClean="0">
                <a:solidFill>
                  <a:srgbClr val="262626"/>
                </a:solidFill>
                <a:latin typeface="Arial"/>
                <a:ea typeface="ＭＳ Ｐゴシック" pitchFamily="-65" charset="-128"/>
                <a:cs typeface="Arial"/>
              </a:defRPr>
            </a:lvl2pPr>
            <a:lvl3pPr marL="717750" indent="-28575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lang="sv-SE" sz="17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"/>
                <a:ea typeface="ＭＳ Ｐゴシック" charset="0"/>
                <a:cs typeface="Helvetica"/>
              </a:defRPr>
            </a:lvl3pPr>
            <a:lvl4pPr marL="933750" indent="-28575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sv-SE" sz="1700" kern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"/>
                <a:ea typeface="Helvetica" charset="0"/>
                <a:cs typeface="Helvetica"/>
              </a:defRPr>
            </a:lvl4pPr>
            <a:lvl5pPr marL="1149750" indent="-28575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sv-SE" sz="17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/>
                <a:ea typeface="Helvetica" charset="0"/>
                <a:cs typeface="Helvetica"/>
              </a:defRPr>
            </a:lvl5pPr>
            <a:lvl6pPr marL="1616075" indent="-215900" algn="l" defTabSz="457200" rtl="0" eaLnBrk="1" latinLnBrk="0" hangingPunct="1">
              <a:spcBef>
                <a:spcPts val="0"/>
              </a:spcBef>
              <a:buFont typeface="Wingdings" panose="05000000000000000000" pitchFamily="2" charset="2"/>
              <a:buChar char="§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/>
              <a:t> </a:t>
            </a:r>
            <a:endParaRPr lang="sv-SE" dirty="0"/>
          </a:p>
        </p:txBody>
      </p:sp>
      <p:sp>
        <p:nvSpPr>
          <p:cNvPr id="1027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684000" y="1411200"/>
            <a:ext cx="7920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sv-SE" dirty="0"/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4"/>
          </p:nvPr>
        </p:nvSpPr>
        <p:spPr>
          <a:xfrm>
            <a:off x="8027750" y="6407151"/>
            <a:ext cx="576698" cy="2413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26A61E-93B8-384D-8975-0A89DB09A55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idx="1"/>
          </p:nvPr>
        </p:nvSpPr>
        <p:spPr>
          <a:xfrm>
            <a:off x="684000" y="2350800"/>
            <a:ext cx="7488000" cy="388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16000" lvl="0" indent="-216000"/>
            <a:r>
              <a:rPr lang="sv-SE" dirty="0"/>
              <a:t>Klicka här för att ändra format på bakgrundstexten</a:t>
            </a:r>
          </a:p>
          <a:p>
            <a:pPr marL="432000" lvl="1" indent="-216000">
              <a:buFont typeface="Arial" panose="020B0604020202020204" pitchFamily="34" charset="0"/>
            </a:pPr>
            <a:r>
              <a:rPr lang="sv-SE" dirty="0"/>
              <a:t>Nivå två</a:t>
            </a:r>
          </a:p>
          <a:p>
            <a:pPr marL="648000" lvl="2" indent="-216000"/>
            <a:r>
              <a:rPr lang="sv-SE" dirty="0"/>
              <a:t>Nivå tre</a:t>
            </a:r>
          </a:p>
          <a:p>
            <a:pPr marL="864000" lvl="3" indent="-216000"/>
            <a:r>
              <a:rPr lang="sv-SE" dirty="0"/>
              <a:t>Nivå fyra</a:t>
            </a:r>
          </a:p>
          <a:p>
            <a:pPr marL="1080000" lvl="4" indent="-216000"/>
            <a:r>
              <a:rPr lang="sv-SE" dirty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3"/>
          </p:nvPr>
        </p:nvSpPr>
        <p:spPr>
          <a:xfrm>
            <a:off x="6372000" y="222935"/>
            <a:ext cx="2520000" cy="4608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lnSpc>
                <a:spcPct val="100000"/>
              </a:lnSpc>
              <a:defRPr lang="sv-SE" sz="1100" b="1" i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 Narrow"/>
                <a:ea typeface="ＭＳ Ｐゴシック" pitchFamily="-65" charset="-128"/>
              </a:defRPr>
            </a:lvl1pPr>
          </a:lstStyle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933" r:id="rId2"/>
    <p:sldLayoutId id="2147483932" r:id="rId3"/>
    <p:sldLayoutId id="2147483905" r:id="rId4"/>
    <p:sldLayoutId id="2147483883" r:id="rId5"/>
    <p:sldLayoutId id="2147483887" r:id="rId6"/>
    <p:sldLayoutId id="2147483884" r:id="rId7"/>
    <p:sldLayoutId id="2147483886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931" r:id="rId14"/>
    <p:sldLayoutId id="2147483895" r:id="rId15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b="1" i="0" kern="1200">
          <a:solidFill>
            <a:schemeClr val="tx1"/>
          </a:solidFill>
          <a:latin typeface="Arial Narrow"/>
          <a:ea typeface="ＭＳ Ｐゴシック" pitchFamily="-65" charset="-128"/>
          <a:cs typeface="ＭＳ Ｐゴシック" charset="0"/>
        </a:defRPr>
      </a:lvl1pPr>
      <a:lvl2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2pPr>
      <a:lvl3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3pPr>
      <a:lvl4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4pPr>
      <a:lvl5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9pPr>
    </p:titleStyle>
    <p:bodyStyle>
      <a:lvl1pPr marL="180000" indent="-180000" algn="l" defTabSz="457200" rtl="0" eaLnBrk="1" fontAlgn="base" hangingPunct="1">
        <a:lnSpc>
          <a:spcPct val="110000"/>
        </a:lnSpc>
        <a:spcBef>
          <a:spcPts val="800"/>
        </a:spcBef>
        <a:spcAft>
          <a:spcPct val="0"/>
        </a:spcAft>
        <a:buFont typeface="Arial" charset="0"/>
        <a:buChar char="•"/>
        <a:defRPr lang="sv-SE" sz="2000" kern="1200" dirty="0" smtClean="0">
          <a:solidFill>
            <a:srgbClr val="262626"/>
          </a:solidFill>
          <a:latin typeface="Arial"/>
          <a:ea typeface="ＭＳ Ｐゴシック" pitchFamily="-65" charset="-128"/>
          <a:cs typeface="ＭＳ Ｐゴシック" charset="0"/>
        </a:defRPr>
      </a:lvl1pPr>
      <a:lvl2pPr marL="501750" indent="-285750" algn="l" defTabSz="457200" rtl="0" eaLnBrk="1" fontAlgn="base" hangingPunct="1">
        <a:lnSpc>
          <a:spcPct val="110000"/>
        </a:lnSpc>
        <a:spcBef>
          <a:spcPts val="200"/>
        </a:spcBef>
        <a:spcAft>
          <a:spcPct val="0"/>
        </a:spcAft>
        <a:buFont typeface="Arial" panose="020B0604020202020204" pitchFamily="34" charset="0"/>
        <a:buChar char="–"/>
        <a:defRPr lang="sv-SE" sz="1700" kern="1200" baseline="0" dirty="0" smtClean="0">
          <a:solidFill>
            <a:srgbClr val="262626"/>
          </a:solidFill>
          <a:latin typeface="Arial"/>
          <a:ea typeface="ＭＳ Ｐゴシック" pitchFamily="-65" charset="-128"/>
          <a:cs typeface="Arial"/>
        </a:defRPr>
      </a:lvl2pPr>
      <a:lvl3pPr marL="717750" indent="-285750" algn="l" defTabSz="457200" rtl="0" eaLnBrk="1" fontAlgn="base" hangingPunct="1">
        <a:spcBef>
          <a:spcPts val="0"/>
        </a:spcBef>
        <a:spcAft>
          <a:spcPct val="0"/>
        </a:spcAft>
        <a:buFont typeface="Wingdings" panose="05000000000000000000" pitchFamily="2" charset="2"/>
        <a:buChar char="§"/>
        <a:defRPr lang="sv-SE" sz="1700" kern="120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ＭＳ Ｐゴシック" charset="0"/>
          <a:cs typeface="Helvetica"/>
        </a:defRPr>
      </a:lvl3pPr>
      <a:lvl4pPr marL="933750" indent="-285750" algn="l" defTabSz="457200" rtl="0" eaLnBrk="1" fontAlgn="base" hangingPunct="1">
        <a:spcBef>
          <a:spcPts val="0"/>
        </a:spcBef>
        <a:spcAft>
          <a:spcPct val="0"/>
        </a:spcAft>
        <a:buFont typeface="Arial" panose="020B0604020202020204" pitchFamily="34" charset="0"/>
        <a:buChar char="•"/>
        <a:defRPr lang="sv-SE" sz="1700" kern="1200" baseline="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Helvetica" charset="0"/>
          <a:cs typeface="Helvetica"/>
        </a:defRPr>
      </a:lvl4pPr>
      <a:lvl5pPr marL="1149750" indent="-285750" algn="l" defTabSz="457200" rtl="0" eaLnBrk="1" fontAlgn="base" hangingPunct="1">
        <a:spcBef>
          <a:spcPts val="0"/>
        </a:spcBef>
        <a:spcAft>
          <a:spcPct val="0"/>
        </a:spcAft>
        <a:buFont typeface="Arial" panose="020B0604020202020204" pitchFamily="34" charset="0"/>
        <a:buChar char="–"/>
        <a:defRPr lang="sv-SE" sz="1700" kern="1200" dirty="0">
          <a:solidFill>
            <a:schemeClr val="tx1">
              <a:lumMod val="85000"/>
              <a:lumOff val="15000"/>
            </a:schemeClr>
          </a:solidFill>
          <a:latin typeface="Helvetica"/>
          <a:ea typeface="Helvetica" charset="0"/>
          <a:cs typeface="Helvetica"/>
        </a:defRPr>
      </a:lvl5pPr>
      <a:lvl6pPr marL="1616075" indent="-215900" algn="l" defTabSz="457200" rtl="0" eaLnBrk="1" latinLnBrk="0" hangingPunct="1">
        <a:spcBef>
          <a:spcPts val="0"/>
        </a:spcBef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2880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539750" y="1411200"/>
            <a:ext cx="80645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sv-SE" dirty="0"/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4"/>
          </p:nvPr>
        </p:nvSpPr>
        <p:spPr>
          <a:xfrm>
            <a:off x="8027750" y="6407151"/>
            <a:ext cx="576698" cy="2413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26A61E-93B8-384D-8975-0A89DB09A55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idx="1"/>
          </p:nvPr>
        </p:nvSpPr>
        <p:spPr>
          <a:xfrm>
            <a:off x="539750" y="2350800"/>
            <a:ext cx="7488000" cy="388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16000" lvl="0" indent="-216000" eaLnBrk="1" hangingPunct="1"/>
            <a:r>
              <a:rPr lang="sv-SE" dirty="0"/>
              <a:t>Klicka här för att ändra format på bakgrundstexten</a:t>
            </a:r>
          </a:p>
          <a:p>
            <a:pPr marL="432000" lvl="1" indent="-216000" algn="l" defTabSz="457200" rtl="0" eaLnBrk="1" fontAlgn="base" hangingPunct="1">
              <a:lnSpc>
                <a:spcPct val="110000"/>
              </a:lnSpc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sv-SE" dirty="0"/>
              <a:t>Nivå två</a:t>
            </a:r>
          </a:p>
          <a:p>
            <a:pPr marL="648000" lvl="2" indent="-216000" eaLnBrk="1" hangingPunct="1"/>
            <a:r>
              <a:rPr lang="sv-SE" dirty="0"/>
              <a:t>Nivå tre</a:t>
            </a:r>
          </a:p>
          <a:p>
            <a:pPr marL="864000" lvl="3" indent="-216000" eaLnBrk="1" hangingPunct="1">
              <a:spcBef>
                <a:spcPts val="0"/>
              </a:spcBef>
            </a:pPr>
            <a:r>
              <a:rPr lang="sv-SE" dirty="0"/>
              <a:t>Nivå fyra</a:t>
            </a:r>
          </a:p>
          <a:p>
            <a:pPr marL="1080000" lvl="4" indent="-2160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sv-SE" dirty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3"/>
          </p:nvPr>
        </p:nvSpPr>
        <p:spPr>
          <a:xfrm>
            <a:off x="6372000" y="222935"/>
            <a:ext cx="2520000" cy="4608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lnSpc>
                <a:spcPct val="100000"/>
              </a:lnSpc>
              <a:defRPr lang="sv-SE" sz="1100" b="1" i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 Narrow"/>
                <a:ea typeface="ＭＳ Ｐゴシック" pitchFamily="-65" charset="-128"/>
              </a:defRPr>
            </a:lvl1pPr>
          </a:lstStyle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sv-SE" smtClean="0"/>
              <a:t>[Ditt namn - din mailadress]</a:t>
            </a:r>
            <a:endParaRPr lang="sv-SE" dirty="0"/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2"/>
          </p:nvPr>
        </p:nvSpPr>
        <p:spPr>
          <a:xfrm>
            <a:off x="3543300" y="6407251"/>
            <a:ext cx="2057400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83B22-4782-4A93-AEEE-11668777A8A9}" type="datetime4">
              <a:rPr lang="en-GB" smtClean="0"/>
              <a:t>16 April 2018</a:t>
            </a:fld>
            <a:endParaRPr lang="sv-SE"/>
          </a:p>
        </p:txBody>
      </p:sp>
      <p:sp>
        <p:nvSpPr>
          <p:cNvPr id="10" name="Platshållare för bild 7"/>
          <p:cNvSpPr txBox="1">
            <a:spLocks/>
          </p:cNvSpPr>
          <p:nvPr userDrawn="1"/>
        </p:nvSpPr>
        <p:spPr>
          <a:xfrm>
            <a:off x="676158" y="-5159"/>
            <a:ext cx="953010" cy="970359"/>
          </a:xfrm>
          <a:prstGeom prst="rect">
            <a:avLst/>
          </a:prstGeom>
          <a:blipFill rotWithShape="1">
            <a:blip r:embed="rId9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l" defTabSz="457200" rtl="0" eaLnBrk="1" fontAlgn="base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Font typeface="Arial" charset="0"/>
              <a:buNone/>
              <a:defRPr lang="sv-SE" sz="2000" kern="1200">
                <a:solidFill>
                  <a:srgbClr val="262626"/>
                </a:solidFill>
                <a:latin typeface="Arial"/>
                <a:ea typeface="ＭＳ Ｐゴシック" pitchFamily="-65" charset="-128"/>
                <a:cs typeface="ＭＳ Ｐゴシック" charset="0"/>
              </a:defRPr>
            </a:lvl1pPr>
            <a:lvl2pPr marL="501750" indent="-285750" algn="l" defTabSz="457200" rtl="0" eaLnBrk="1" fontAlgn="base" hangingPunct="1">
              <a:lnSpc>
                <a:spcPct val="110000"/>
              </a:lnSpc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sv-SE" sz="1700" kern="1200" baseline="0" dirty="0" smtClean="0">
                <a:solidFill>
                  <a:srgbClr val="262626"/>
                </a:solidFill>
                <a:latin typeface="Arial"/>
                <a:ea typeface="ＭＳ Ｐゴシック" pitchFamily="-65" charset="-128"/>
                <a:cs typeface="Arial"/>
              </a:defRPr>
            </a:lvl2pPr>
            <a:lvl3pPr marL="717750" indent="-28575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lang="sv-SE" sz="17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"/>
                <a:ea typeface="ＭＳ Ｐゴシック" charset="0"/>
                <a:cs typeface="Helvetica"/>
              </a:defRPr>
            </a:lvl3pPr>
            <a:lvl4pPr marL="933750" indent="-28575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lang="sv-SE" sz="1700" kern="12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"/>
                <a:ea typeface="Helvetica" charset="0"/>
                <a:cs typeface="Helvetica"/>
              </a:defRPr>
            </a:lvl4pPr>
            <a:lvl5pPr marL="1149750" indent="-28575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lang="sv-SE" sz="17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/>
                <a:ea typeface="Helvetica" charset="0"/>
                <a:cs typeface="Helvetica"/>
              </a:defRPr>
            </a:lvl5pPr>
            <a:lvl6pPr marL="1616075" indent="-215900" algn="l" defTabSz="457200" rtl="0" eaLnBrk="1" latinLnBrk="0" hangingPunct="1">
              <a:spcBef>
                <a:spcPts val="0"/>
              </a:spcBef>
              <a:buFont typeface="Wingdings" panose="05000000000000000000" pitchFamily="2" charset="2"/>
              <a:buChar char="§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8032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4" r:id="rId6"/>
    <p:sldLayoutId id="2147483936" r:id="rId7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0" kern="1200">
          <a:solidFill>
            <a:schemeClr val="tx1"/>
          </a:solidFill>
          <a:latin typeface="Arial Narrow"/>
          <a:ea typeface="ＭＳ Ｐゴシック" pitchFamily="-65" charset="-128"/>
          <a:cs typeface="ＭＳ Ｐゴシック" charset="0"/>
        </a:defRPr>
      </a:lvl1pPr>
      <a:lvl2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2pPr>
      <a:lvl3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3pPr>
      <a:lvl4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4pPr>
      <a:lvl5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9pPr>
    </p:titleStyle>
    <p:bodyStyle>
      <a:lvl1pPr marL="180000" indent="-180000" algn="l" defTabSz="457200" rtl="0" eaLnBrk="0" fontAlgn="base" hangingPunct="0">
        <a:lnSpc>
          <a:spcPct val="110000"/>
        </a:lnSpc>
        <a:spcBef>
          <a:spcPts val="800"/>
        </a:spcBef>
        <a:spcAft>
          <a:spcPct val="0"/>
        </a:spcAft>
        <a:buFont typeface="Arial" charset="0"/>
        <a:buChar char="•"/>
        <a:defRPr lang="sv-SE" sz="2000" kern="1200" dirty="0" smtClean="0">
          <a:solidFill>
            <a:srgbClr val="262626"/>
          </a:solidFill>
          <a:latin typeface="Arial"/>
          <a:ea typeface="ＭＳ Ｐゴシック" pitchFamily="-65" charset="-128"/>
          <a:cs typeface="ＭＳ Ｐゴシック" charset="0"/>
        </a:defRPr>
      </a:lvl1pPr>
      <a:lvl2pPr marL="501750" indent="-285750" algn="l" defTabSz="457200" rtl="0" eaLnBrk="0" fontAlgn="base" hangingPunct="0">
        <a:lnSpc>
          <a:spcPct val="110000"/>
        </a:lnSpc>
        <a:spcBef>
          <a:spcPts val="200"/>
        </a:spcBef>
        <a:spcAft>
          <a:spcPct val="0"/>
        </a:spcAft>
        <a:buFont typeface="Arial" charset="0"/>
        <a:buChar char="•"/>
        <a:defRPr lang="sv-SE" sz="1700" kern="1200" baseline="0" dirty="0" smtClean="0">
          <a:solidFill>
            <a:srgbClr val="262626"/>
          </a:solidFill>
          <a:latin typeface="Arial"/>
          <a:ea typeface="ＭＳ Ｐゴシック" pitchFamily="-65" charset="-128"/>
          <a:cs typeface="Arial"/>
        </a:defRPr>
      </a:lvl2pPr>
      <a:lvl3pPr marL="717750" indent="-285750" algn="l" defTabSz="457200" rtl="0" eaLnBrk="0" fontAlgn="base" hangingPunct="0">
        <a:spcBef>
          <a:spcPts val="0"/>
        </a:spcBef>
        <a:spcAft>
          <a:spcPct val="0"/>
        </a:spcAft>
        <a:buFont typeface="Wingdings" panose="05000000000000000000" pitchFamily="2" charset="2"/>
        <a:buChar char="§"/>
        <a:defRPr lang="sv-SE" sz="1700" kern="120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ＭＳ Ｐゴシック" charset="0"/>
          <a:cs typeface="Helvetica"/>
        </a:defRPr>
      </a:lvl3pPr>
      <a:lvl4pPr marL="9337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sv-SE" sz="1700" kern="1200" baseline="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Helvetica" charset="0"/>
          <a:cs typeface="Helvetica"/>
        </a:defRPr>
      </a:lvl4pPr>
      <a:lvl5pPr marL="11497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sv-SE" sz="1700" kern="1200" dirty="0">
          <a:solidFill>
            <a:schemeClr val="tx1">
              <a:lumMod val="85000"/>
              <a:lumOff val="15000"/>
            </a:schemeClr>
          </a:solidFill>
          <a:latin typeface="Helvetica"/>
          <a:ea typeface="Helvetica" charset="0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2880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45DC0A-AD5B-403A-9900-4674B3DBE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[Rubrik]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946C6-AE9E-487C-8F8B-7DEE94A78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B755A-606B-476A-9369-E73662573F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ECA57-9051-464B-8061-1CC1C3AFBFC8}" type="datetime4">
              <a:rPr lang="en-GB" smtClean="0"/>
              <a:t>16 April 2018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30F95-7030-429F-9415-EC71FE619B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[Ditt namn - din mailadress]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5B3A5-DA22-4B43-B9F2-4A0D26E9F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2EFCB-04CB-4960-951D-33ED0B47F62C}" type="slidenum">
              <a:rPr lang="sv-SE" smtClean="0"/>
              <a:t>‹#›</a:t>
            </a:fld>
            <a:endParaRPr lang="sv-SE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120F39-7890-446C-B986-1D8A167CD5FF}"/>
              </a:ext>
            </a:extLst>
          </p:cNvPr>
          <p:cNvCxnSpPr>
            <a:cxnSpLocks/>
          </p:cNvCxnSpPr>
          <p:nvPr userDrawn="1"/>
        </p:nvCxnSpPr>
        <p:spPr>
          <a:xfrm>
            <a:off x="0" y="6280484"/>
            <a:ext cx="9144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36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2" r:id="rId4"/>
    <p:sldLayoutId id="2147483943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Proxima Nova Rg" panose="02000506030000020004" pitchFamily="50" charset="0"/>
        <a:buChar char="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Proxima Nova Rg" panose="02000506030000020004" pitchFamily="50" charset="0"/>
        <a:buChar char="♦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Proxima Nova Rg" panose="02000506030000020004" pitchFamily="50" charset="0"/>
        <a:buChar char="♦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Proxima Nova Rg" panose="02000506030000020004" pitchFamily="50" charset="0"/>
        <a:buChar char="♦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4.gu.se/doc/2014/guspp/SUL/INCA/" TargetMode="Externa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D12473-3E9C-421F-B5EC-E48535B8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SUNET – Canvas GBG-UME Meeting</a:t>
            </a:r>
            <a:endParaRPr lang="sv-S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B1F4C1-93CC-485F-8617-5D4EEB6417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 smtClean="0"/>
              <a:t>Meeting 2018-03-22</a:t>
            </a:r>
            <a:endParaRPr lang="sv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928FCEF-541C-4B57-BA25-C85640B381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sv-SE" dirty="0" smtClean="0"/>
              <a:t>Magnus, Johan, Ola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0067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standard </a:t>
            </a:r>
            <a:r>
              <a:rPr lang="en-US" dirty="0" smtClean="0"/>
              <a:t>Scenario – WS SUNET Adapter</a:t>
            </a:r>
            <a:endParaRPr lang="sv-S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294967295"/>
          </p:nvPr>
        </p:nvSpPr>
        <p:spPr>
          <a:xfrm>
            <a:off x="8567738" y="6407150"/>
            <a:ext cx="576262" cy="241300"/>
          </a:xfrm>
        </p:spPr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10</a:t>
            </a:fld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50938" y="2725318"/>
            <a:ext cx="8064500" cy="358775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new Course is created in </a:t>
            </a:r>
            <a:r>
              <a:rPr lang="en-US" dirty="0" err="1" smtClean="0"/>
              <a:t>Ladok</a:t>
            </a:r>
            <a:endParaRPr lang="en-US" dirty="0" smtClean="0"/>
          </a:p>
          <a:p>
            <a:pPr marL="673200" lvl="1" indent="-457200">
              <a:buFont typeface="+mj-lt"/>
              <a:buAutoNum type="arabicPeriod"/>
            </a:pPr>
            <a:r>
              <a:rPr lang="en-US" dirty="0" err="1" smtClean="0"/>
              <a:t>Ladok</a:t>
            </a:r>
            <a:r>
              <a:rPr lang="en-US" dirty="0" smtClean="0"/>
              <a:t> publishes a course event as an Atom Feed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SUNET Integration Platform reads the event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IP enriches the Course using </a:t>
            </a:r>
            <a:r>
              <a:rPr lang="en-US" dirty="0" err="1" smtClean="0"/>
              <a:t>Ladok</a:t>
            </a:r>
            <a:r>
              <a:rPr lang="en-US" dirty="0" smtClean="0"/>
              <a:t> private APIs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IP creates a LIS message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SUNET IP places the LIS message on a persistent queue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Header contains the equivalent SOAP-operation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Payload consists of the LIS-message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messaging infrastructure transports the message to Canvas with guaranteed delivery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SUNET Canvas reads the message on queue and calls the Canvas SOAP API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If the operation is confirmed (http 200) the message is committed from queue (guaranteed delivery)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If not, SUNET monitors the error queue and takes appropriate measures</a:t>
            </a:r>
          </a:p>
          <a:p>
            <a:pPr marL="673200" lvl="1" indent="-457200">
              <a:buFont typeface="+mj-lt"/>
              <a:buAutoNum type="arabicPeriod"/>
            </a:pPr>
            <a:endParaRPr lang="en-US" dirty="0" smtClean="0"/>
          </a:p>
          <a:p>
            <a:pPr marL="6732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79512" y="1412776"/>
            <a:ext cx="1224136" cy="8426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Canvas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167180" y="1556024"/>
            <a:ext cx="813496" cy="1017813"/>
            <a:chOff x="4917713" y="4370040"/>
            <a:chExt cx="1310472" cy="156332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3841" y="4370040"/>
              <a:ext cx="854224" cy="85422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917713" y="5224264"/>
              <a:ext cx="1310472" cy="709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Message Queue</a:t>
              </a:r>
              <a:endParaRPr lang="en-US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81615" y="1608835"/>
            <a:ext cx="803147" cy="912190"/>
            <a:chOff x="6560213" y="3813661"/>
            <a:chExt cx="1293802" cy="140109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283" y="3813661"/>
              <a:ext cx="691989" cy="69198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560213" y="4505651"/>
              <a:ext cx="1293802" cy="709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LIS Message</a:t>
              </a:r>
              <a:endParaRPr lang="en-US" sz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82110" y="1556024"/>
            <a:ext cx="813496" cy="1017813"/>
            <a:chOff x="4917713" y="4370040"/>
            <a:chExt cx="1310472" cy="156332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3841" y="4370040"/>
              <a:ext cx="854224" cy="85422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917713" y="5224263"/>
              <a:ext cx="1310472" cy="709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Message Queue</a:t>
              </a:r>
              <a:endParaRPr lang="en-US" sz="1200" dirty="0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7667494" y="1408346"/>
            <a:ext cx="1224986" cy="8426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/>
              <a:t>Ladok</a:t>
            </a:r>
            <a:endParaRPr lang="en-US" dirty="0" smtClean="0"/>
          </a:p>
          <a:p>
            <a:pPr algn="ctr"/>
            <a:r>
              <a:rPr lang="en-US" dirty="0" smtClean="0"/>
              <a:t>SIS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9" idx="1"/>
            <a:endCxn id="6" idx="3"/>
          </p:cNvCxnSpPr>
          <p:nvPr/>
        </p:nvCxnSpPr>
        <p:spPr>
          <a:xfrm flipH="1">
            <a:off x="3868864" y="1834098"/>
            <a:ext cx="4555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1"/>
            <a:endCxn id="9" idx="3"/>
          </p:cNvCxnSpPr>
          <p:nvPr/>
        </p:nvCxnSpPr>
        <p:spPr>
          <a:xfrm flipH="1">
            <a:off x="4753997" y="1834098"/>
            <a:ext cx="3995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6184028" y="1508590"/>
            <a:ext cx="939175" cy="642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SUNET </a:t>
            </a:r>
            <a:r>
              <a:rPr lang="en-US" sz="1200" dirty="0" err="1" smtClean="0"/>
              <a:t>Ladok</a:t>
            </a:r>
            <a:r>
              <a:rPr lang="en-US" sz="1200" dirty="0" smtClean="0"/>
              <a:t> adapter</a:t>
            </a:r>
          </a:p>
        </p:txBody>
      </p:sp>
      <p:cxnSp>
        <p:nvCxnSpPr>
          <p:cNvPr id="25" name="Straight Arrow Connector 24"/>
          <p:cNvCxnSpPr>
            <a:stCxn id="14" idx="1"/>
            <a:endCxn id="24" idx="3"/>
          </p:cNvCxnSpPr>
          <p:nvPr/>
        </p:nvCxnSpPr>
        <p:spPr>
          <a:xfrm flipH="1" flipV="1">
            <a:off x="7123203" y="1829666"/>
            <a:ext cx="54429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88601" y="2150742"/>
            <a:ext cx="813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/>
              <a:t>Ladok</a:t>
            </a:r>
            <a:r>
              <a:rPr lang="en-US" sz="1200" dirty="0" smtClean="0"/>
              <a:t> Atom Feed</a:t>
            </a:r>
            <a:endParaRPr lang="en-US" sz="1200" dirty="0"/>
          </a:p>
        </p:txBody>
      </p:sp>
      <p:cxnSp>
        <p:nvCxnSpPr>
          <p:cNvPr id="48" name="Straight Arrow Connector 47"/>
          <p:cNvCxnSpPr>
            <a:stCxn id="24" idx="1"/>
            <a:endCxn id="12" idx="3"/>
          </p:cNvCxnSpPr>
          <p:nvPr/>
        </p:nvCxnSpPr>
        <p:spPr>
          <a:xfrm flipH="1">
            <a:off x="5683794" y="1829666"/>
            <a:ext cx="500234" cy="44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6" idx="1"/>
            <a:endCxn id="22" idx="3"/>
          </p:cNvCxnSpPr>
          <p:nvPr/>
        </p:nvCxnSpPr>
        <p:spPr>
          <a:xfrm flipH="1">
            <a:off x="2812410" y="1834098"/>
            <a:ext cx="5261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873235" y="1513022"/>
            <a:ext cx="939175" cy="642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sz="1200" dirty="0" smtClean="0">
                <a:solidFill>
                  <a:prstClr val="white"/>
                </a:solidFill>
              </a:rPr>
              <a:t>SUNET Canvas </a:t>
            </a:r>
            <a:r>
              <a:rPr lang="en-US" sz="1200" dirty="0">
                <a:solidFill>
                  <a:prstClr val="white"/>
                </a:solidFill>
              </a:rPr>
              <a:t>adapter</a:t>
            </a:r>
          </a:p>
        </p:txBody>
      </p:sp>
      <p:cxnSp>
        <p:nvCxnSpPr>
          <p:cNvPr id="26" name="Straight Arrow Connector 25"/>
          <p:cNvCxnSpPr>
            <a:stCxn id="22" idx="1"/>
            <a:endCxn id="4" idx="3"/>
          </p:cNvCxnSpPr>
          <p:nvPr/>
        </p:nvCxnSpPr>
        <p:spPr>
          <a:xfrm flipH="1" flipV="1">
            <a:off x="1403648" y="1834097"/>
            <a:ext cx="469587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38702" y="2058636"/>
            <a:ext cx="813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http SOAP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4460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2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20964835">
            <a:off x="408501" y="971378"/>
            <a:ext cx="8202181" cy="501675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Minska beroendena mellan applikationer </a:t>
            </a:r>
            <a:r>
              <a:rPr lang="en-US" sz="2000" dirty="0" smtClean="0">
                <a:solidFill>
                  <a:srgbClr val="FFFFFF"/>
                </a:solidFill>
              </a:rPr>
              <a:t>(Loose Coupling)</a:t>
            </a:r>
          </a:p>
          <a:p>
            <a:pPr marL="742950" lvl="1" indent="-28575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Tillgänglighet</a:t>
            </a:r>
          </a:p>
          <a:p>
            <a:pPr marL="1200150" lvl="2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Oberoende av om båda applikationerna är uppe samtidigt</a:t>
            </a:r>
          </a:p>
          <a:p>
            <a:pPr marL="742950" lvl="1" indent="-28575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Plats</a:t>
            </a:r>
          </a:p>
          <a:p>
            <a:pPr marL="1200150" lvl="2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Oberoende av var tjänsten är </a:t>
            </a:r>
            <a:r>
              <a:rPr lang="sv-SE" sz="2000" dirty="0" err="1" smtClean="0">
                <a:solidFill>
                  <a:srgbClr val="FFFFFF"/>
                </a:solidFill>
              </a:rPr>
              <a:t>deployad</a:t>
            </a:r>
            <a:endParaRPr lang="sv-SE" sz="2000" dirty="0" smtClean="0">
              <a:solidFill>
                <a:srgbClr val="FFFFFF"/>
              </a:solidFill>
            </a:endParaRPr>
          </a:p>
          <a:p>
            <a:pPr marL="742950" lvl="1" indent="-28575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Informationsmodell</a:t>
            </a:r>
          </a:p>
          <a:p>
            <a:pPr marL="1200150" lvl="2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Oberoende av applikationernas interna informationsmodeller </a:t>
            </a:r>
          </a:p>
          <a:p>
            <a:pPr marL="742950" lvl="1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Teknologi</a:t>
            </a:r>
          </a:p>
          <a:p>
            <a:pPr marL="1200150" lvl="2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Oberoende av hur motparten kommunicerar</a:t>
            </a:r>
          </a:p>
          <a:p>
            <a:pPr marL="742950" lvl="1" indent="-28575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Livscykel</a:t>
            </a:r>
          </a:p>
          <a:p>
            <a:pPr marL="1200150" lvl="2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sv-SE" sz="2000" dirty="0" smtClean="0">
                <a:solidFill>
                  <a:srgbClr val="FFFFFF"/>
                </a:solidFill>
              </a:rPr>
              <a:t>Oberoende av </a:t>
            </a:r>
            <a:r>
              <a:rPr lang="sv-SE" sz="2000" dirty="0">
                <a:solidFill>
                  <a:srgbClr val="FFFFFF"/>
                </a:solidFill>
              </a:rPr>
              <a:t>a</a:t>
            </a:r>
            <a:r>
              <a:rPr lang="sv-SE" sz="2000" dirty="0" smtClean="0">
                <a:solidFill>
                  <a:srgbClr val="FFFFFF"/>
                </a:solidFill>
              </a:rPr>
              <a:t>pplikationernas interna livscykel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63688" y="260648"/>
            <a:ext cx="7920000" cy="792163"/>
          </a:xfrm>
        </p:spPr>
        <p:txBody>
          <a:bodyPr/>
          <a:lstStyle/>
          <a:p>
            <a:r>
              <a:rPr lang="sv-SE" dirty="0" smtClean="0"/>
              <a:t>Lös Koppling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0369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Integrationsöversikt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12</a:t>
            </a:fld>
            <a:endParaRPr lang="sv-S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08197"/>
            <a:ext cx="7395438" cy="581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09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Referensintegritet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13</a:t>
            </a:fld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 smtClean="0"/>
              <a:t>För att undvika problem med referensintegritet är studiedeltagande ett komposit meddelande</a:t>
            </a:r>
          </a:p>
          <a:p>
            <a:pPr lvl="1"/>
            <a:r>
              <a:rPr lang="sv-SE" dirty="0" smtClean="0"/>
              <a:t>Kurstillfällesperiod</a:t>
            </a:r>
          </a:p>
          <a:p>
            <a:pPr lvl="1"/>
            <a:r>
              <a:rPr lang="sv-SE" dirty="0" smtClean="0"/>
              <a:t>Student</a:t>
            </a:r>
          </a:p>
          <a:p>
            <a:pPr lvl="1"/>
            <a:r>
              <a:rPr lang="sv-SE" dirty="0" smtClean="0"/>
              <a:t>Och sist </a:t>
            </a:r>
            <a:r>
              <a:rPr lang="sv-SE" dirty="0" err="1" smtClean="0"/>
              <a:t>enrollment</a:t>
            </a:r>
            <a:endParaRPr lang="sv-SE" dirty="0" smtClean="0"/>
          </a:p>
          <a:p>
            <a:r>
              <a:rPr lang="sv-SE" dirty="0" smtClean="0"/>
              <a:t>Canvas adaptern kan ta det </a:t>
            </a:r>
            <a:r>
              <a:rPr lang="sv-SE" dirty="0" err="1" smtClean="0"/>
              <a:t>komposita</a:t>
            </a:r>
            <a:r>
              <a:rPr lang="sv-SE" dirty="0" smtClean="0"/>
              <a:t> meddelandet och stoppa in ett meddelande i taget i rätt ordning</a:t>
            </a:r>
          </a:p>
          <a:p>
            <a:r>
              <a:rPr lang="sv-SE" dirty="0" smtClean="0"/>
              <a:t>Student kräver att vi </a:t>
            </a:r>
            <a:r>
              <a:rPr lang="sv-SE" dirty="0" err="1" smtClean="0"/>
              <a:t>populerar</a:t>
            </a:r>
            <a:r>
              <a:rPr lang="sv-SE" dirty="0" smtClean="0"/>
              <a:t> EPPN – se problemställning </a:t>
            </a:r>
            <a:r>
              <a:rPr lang="sv-SE" dirty="0" err="1" smtClean="0">
                <a:hlinkClick r:id="rId2" action="ppaction://hlinksldjump"/>
              </a:rPr>
              <a:t>Intercept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403147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Intercept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För </a:t>
            </a:r>
            <a:r>
              <a:rPr lang="sv-SE" dirty="0"/>
              <a:t>att Studenten ska kunna logga in måste vi </a:t>
            </a:r>
            <a:r>
              <a:rPr lang="sv-SE" dirty="0" err="1"/>
              <a:t>populera</a:t>
            </a:r>
            <a:r>
              <a:rPr lang="sv-SE" dirty="0"/>
              <a:t> EPPN</a:t>
            </a:r>
          </a:p>
          <a:p>
            <a:r>
              <a:rPr lang="sv-SE" dirty="0"/>
              <a:t>Det kräver med stor sannolikhet att vi hämtar användaridentitet från det lokala </a:t>
            </a:r>
            <a:r>
              <a:rPr lang="sv-SE" dirty="0" smtClean="0"/>
              <a:t>lärosätet</a:t>
            </a:r>
          </a:p>
          <a:p>
            <a:pPr lvl="1"/>
            <a:r>
              <a:rPr lang="sv-SE" dirty="0" smtClean="0"/>
              <a:t>Finns inte i </a:t>
            </a:r>
            <a:r>
              <a:rPr lang="sv-SE" dirty="0" err="1" smtClean="0"/>
              <a:t>Ladok</a:t>
            </a:r>
            <a:r>
              <a:rPr lang="sv-SE" dirty="0" smtClean="0"/>
              <a:t> (används ej för inloggning i </a:t>
            </a:r>
            <a:r>
              <a:rPr lang="sv-SE" dirty="0" err="1" smtClean="0"/>
              <a:t>Ladok</a:t>
            </a:r>
            <a:r>
              <a:rPr lang="sv-SE" dirty="0" smtClean="0"/>
              <a:t>)</a:t>
            </a:r>
          </a:p>
          <a:p>
            <a:r>
              <a:rPr lang="sv-SE" dirty="0" smtClean="0"/>
              <a:t>Det går att skjuta in studenter via CSV direkt från lärosätet</a:t>
            </a:r>
          </a:p>
          <a:p>
            <a:pPr lvl="1"/>
            <a:r>
              <a:rPr lang="sv-SE" dirty="0" smtClean="0"/>
              <a:t>Problemet är att vi skriver över studenten vid studiedeltagande</a:t>
            </a:r>
          </a:p>
          <a:p>
            <a:pPr lvl="1"/>
            <a:r>
              <a:rPr lang="sv-SE" dirty="0" smtClean="0"/>
              <a:t>Om vi inte har EPPN då </a:t>
            </a:r>
            <a:r>
              <a:rPr lang="sv-SE" dirty="0" err="1" smtClean="0"/>
              <a:t>nullar</a:t>
            </a:r>
            <a:r>
              <a:rPr lang="sv-SE" dirty="0" smtClean="0"/>
              <a:t> vi ut EPPN och studenten kan inte logga in</a:t>
            </a:r>
          </a:p>
          <a:p>
            <a:r>
              <a:rPr lang="sv-SE" dirty="0" smtClean="0"/>
              <a:t>Vi behöver kunna berika ett meddelande med Lärosätesinformation – </a:t>
            </a:r>
            <a:r>
              <a:rPr lang="sv-SE" dirty="0" err="1" smtClean="0"/>
              <a:t>intercept</a:t>
            </a:r>
            <a:endParaRPr lang="sv-SE" dirty="0" smtClean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0395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Interceptproblematik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Ska vi låta lärosätet fylla på meddelandet med data (EPPN)?</a:t>
            </a:r>
          </a:p>
          <a:p>
            <a:pPr lvl="1"/>
            <a:r>
              <a:rPr lang="sv-SE" dirty="0" smtClean="0"/>
              <a:t>Vi måste kunna skicka meddelandet transaktionssäkert till lärosätet</a:t>
            </a:r>
          </a:p>
          <a:p>
            <a:pPr lvl="1"/>
            <a:r>
              <a:rPr lang="sv-SE" dirty="0" smtClean="0"/>
              <a:t>Lärosätet måste kunna berika meddelandet och skicka tillbaka till Ume</a:t>
            </a:r>
          </a:p>
          <a:p>
            <a:pPr lvl="1"/>
            <a:r>
              <a:rPr lang="sv-SE" dirty="0" smtClean="0"/>
              <a:t>Teknikagnostisk </a:t>
            </a:r>
            <a:r>
              <a:rPr lang="sv-SE" dirty="0" err="1" smtClean="0"/>
              <a:t>Message</a:t>
            </a:r>
            <a:r>
              <a:rPr lang="sv-SE" dirty="0" smtClean="0"/>
              <a:t> Provider</a:t>
            </a:r>
          </a:p>
          <a:p>
            <a:r>
              <a:rPr lang="sv-SE" dirty="0" smtClean="0"/>
              <a:t>Ska vi gör det åt lärosätet?</a:t>
            </a:r>
          </a:p>
          <a:p>
            <a:pPr lvl="1"/>
            <a:r>
              <a:rPr lang="sv-SE" dirty="0" smtClean="0"/>
              <a:t>Då blir det inte en generisk lösning</a:t>
            </a:r>
          </a:p>
          <a:p>
            <a:pPr lvl="1"/>
            <a:r>
              <a:rPr lang="sv-SE" dirty="0" smtClean="0"/>
              <a:t>Lärosätesunik instans av dessa adaptrar</a:t>
            </a:r>
          </a:p>
          <a:p>
            <a:pPr lvl="2"/>
            <a:r>
              <a:rPr lang="sv-SE" dirty="0" smtClean="0"/>
              <a:t>Hämtar ID på något sätt från lärosätet</a:t>
            </a:r>
            <a:endParaRPr lang="sv-SE" dirty="0"/>
          </a:p>
          <a:p>
            <a:pPr lvl="1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27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Val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Strunta i </a:t>
            </a:r>
            <a:r>
              <a:rPr lang="sv-SE" dirty="0" err="1" smtClean="0"/>
              <a:t>refernintegritet</a:t>
            </a:r>
            <a:r>
              <a:rPr lang="sv-SE" dirty="0" smtClean="0"/>
              <a:t> och </a:t>
            </a:r>
            <a:r>
              <a:rPr lang="sv-SE" dirty="0" err="1" smtClean="0"/>
              <a:t>komposita</a:t>
            </a:r>
            <a:r>
              <a:rPr lang="sv-SE" dirty="0" smtClean="0"/>
              <a:t> meddelanden</a:t>
            </a:r>
          </a:p>
          <a:p>
            <a:pPr lvl="1"/>
            <a:r>
              <a:rPr lang="sv-SE" dirty="0" smtClean="0"/>
              <a:t>Kalkylerad risk</a:t>
            </a:r>
          </a:p>
          <a:p>
            <a:pPr lvl="1"/>
            <a:r>
              <a:rPr lang="sv-SE" dirty="0" smtClean="0"/>
              <a:t>Studenter hanteras helt lokalt via CSV</a:t>
            </a:r>
          </a:p>
          <a:p>
            <a:r>
              <a:rPr lang="sv-SE" dirty="0" smtClean="0"/>
              <a:t>Låta lärosätet </a:t>
            </a:r>
            <a:r>
              <a:rPr lang="sv-SE" dirty="0" err="1" smtClean="0"/>
              <a:t>intercepta</a:t>
            </a:r>
            <a:r>
              <a:rPr lang="sv-SE" dirty="0" smtClean="0"/>
              <a:t> meddelandet</a:t>
            </a:r>
          </a:p>
          <a:p>
            <a:pPr lvl="1"/>
            <a:r>
              <a:rPr lang="sv-SE" dirty="0" smtClean="0"/>
              <a:t>Kräver teknikagnostisk </a:t>
            </a:r>
            <a:r>
              <a:rPr lang="sv-SE" dirty="0" err="1" smtClean="0"/>
              <a:t>message</a:t>
            </a:r>
            <a:r>
              <a:rPr lang="sv-SE" dirty="0" smtClean="0"/>
              <a:t> </a:t>
            </a:r>
            <a:r>
              <a:rPr lang="sv-SE" dirty="0" err="1" smtClean="0"/>
              <a:t>provider</a:t>
            </a:r>
            <a:endParaRPr lang="sv-SE" dirty="0" smtClean="0"/>
          </a:p>
          <a:p>
            <a:pPr lvl="1"/>
            <a:r>
              <a:rPr lang="sv-SE" dirty="0" smtClean="0"/>
              <a:t>Introducera ny teknologi i </a:t>
            </a:r>
            <a:r>
              <a:rPr lang="sv-SE" dirty="0" err="1" smtClean="0"/>
              <a:t>projketet</a:t>
            </a:r>
            <a:endParaRPr lang="sv-SE" dirty="0" smtClean="0"/>
          </a:p>
          <a:p>
            <a:r>
              <a:rPr lang="sv-SE" dirty="0" smtClean="0"/>
              <a:t>Bygga lärosätesspecifika adaptrar</a:t>
            </a:r>
          </a:p>
          <a:p>
            <a:pPr lvl="1"/>
            <a:r>
              <a:rPr lang="sv-SE" dirty="0" smtClean="0"/>
              <a:t>Svårare underhåll</a:t>
            </a:r>
          </a:p>
          <a:p>
            <a:pPr lvl="1"/>
            <a:r>
              <a:rPr lang="sv-SE" dirty="0" smtClean="0"/>
              <a:t>Tätare beroenden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6554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Meddelanden från andra system än </a:t>
            </a:r>
            <a:r>
              <a:rPr lang="sv-SE" dirty="0" err="1" smtClean="0"/>
              <a:t>Ladok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Anställda finns ej i </a:t>
            </a:r>
            <a:r>
              <a:rPr lang="sv-SE" dirty="0" err="1" smtClean="0"/>
              <a:t>Ladok</a:t>
            </a:r>
            <a:endParaRPr lang="sv-SE" dirty="0" smtClean="0"/>
          </a:p>
          <a:p>
            <a:r>
              <a:rPr lang="sv-SE" dirty="0" smtClean="0"/>
              <a:t>Kan skjutas in vi CSV från lärosätet lokalt</a:t>
            </a:r>
          </a:p>
          <a:p>
            <a:r>
              <a:rPr lang="sv-SE" dirty="0" smtClean="0"/>
              <a:t>Vi kan låta lärosätet använda Canvasadaptern själva</a:t>
            </a:r>
          </a:p>
          <a:p>
            <a:pPr lvl="1"/>
            <a:r>
              <a:rPr lang="sv-SE" dirty="0" smtClean="0"/>
              <a:t>Skjuta LIS-person meddelande på kö till Canvas adapter i Umeå</a:t>
            </a:r>
          </a:p>
          <a:p>
            <a:pPr lvl="1"/>
            <a:r>
              <a:rPr lang="sv-SE" dirty="0" smtClean="0"/>
              <a:t>Kräver teknikagnostisk endpoint</a:t>
            </a:r>
          </a:p>
          <a:p>
            <a:pPr lvl="2"/>
            <a:r>
              <a:rPr lang="sv-SE" dirty="0" smtClean="0"/>
              <a:t>Synkron eller asynkron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489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Canvas </a:t>
            </a:r>
            <a:r>
              <a:rPr lang="sv-SE" dirty="0" smtClean="0"/>
              <a:t>Adapter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680" y="1412776"/>
            <a:ext cx="8229600" cy="4824536"/>
          </a:xfrm>
        </p:spPr>
        <p:txBody>
          <a:bodyPr>
            <a:normAutofit fontScale="40000" lnSpcReduction="20000"/>
          </a:bodyPr>
          <a:lstStyle/>
          <a:p>
            <a:r>
              <a:rPr lang="sv-SE" dirty="0" smtClean="0">
                <a:hlinkClick r:id="rId2" action="ppaction://hlinksldjump"/>
              </a:rPr>
              <a:t>Referensintegritet</a:t>
            </a:r>
            <a:endParaRPr lang="sv-SE" dirty="0"/>
          </a:p>
          <a:p>
            <a:r>
              <a:rPr lang="sv-SE" dirty="0" smtClean="0"/>
              <a:t>Protokollbyte</a:t>
            </a:r>
          </a:p>
          <a:p>
            <a:pPr lvl="1"/>
            <a:r>
              <a:rPr lang="sv-SE" dirty="0" smtClean="0"/>
              <a:t>Kö till SOAP</a:t>
            </a:r>
            <a:endParaRPr lang="sv-SE" dirty="0"/>
          </a:p>
          <a:p>
            <a:r>
              <a:rPr lang="sv-SE" dirty="0" smtClean="0"/>
              <a:t>Felhantering</a:t>
            </a:r>
          </a:p>
          <a:p>
            <a:pPr lvl="1"/>
            <a:r>
              <a:rPr lang="sv-SE" dirty="0" err="1" smtClean="0"/>
              <a:t>Felkö</a:t>
            </a:r>
            <a:endParaRPr lang="sv-SE" dirty="0"/>
          </a:p>
          <a:p>
            <a:pPr lvl="1"/>
            <a:r>
              <a:rPr lang="sv-SE" dirty="0" smtClean="0"/>
              <a:t>Övervakning</a:t>
            </a:r>
            <a:endParaRPr lang="sv-SE" dirty="0"/>
          </a:p>
          <a:p>
            <a:r>
              <a:rPr lang="sv-SE" dirty="0" smtClean="0"/>
              <a:t>Extensions</a:t>
            </a:r>
          </a:p>
          <a:p>
            <a:pPr lvl="1"/>
            <a:r>
              <a:rPr lang="sv-SE" dirty="0" err="1" smtClean="0"/>
              <a:t>Mappas</a:t>
            </a:r>
            <a:r>
              <a:rPr lang="sv-SE" dirty="0" smtClean="0"/>
              <a:t> i Kimono</a:t>
            </a:r>
            <a:endParaRPr lang="sv-SE" dirty="0"/>
          </a:p>
          <a:p>
            <a:r>
              <a:rPr lang="sv-SE" dirty="0"/>
              <a:t>Styrda </a:t>
            </a:r>
            <a:r>
              <a:rPr lang="sv-SE" dirty="0" smtClean="0"/>
              <a:t>mappningar</a:t>
            </a:r>
          </a:p>
          <a:p>
            <a:pPr lvl="1"/>
            <a:r>
              <a:rPr lang="sv-SE" dirty="0" smtClean="0"/>
              <a:t>Osäkert om det finns mappning i LIS-standard som vi måste fylla med specifika värden</a:t>
            </a:r>
          </a:p>
          <a:p>
            <a:r>
              <a:rPr lang="sv-SE" dirty="0" smtClean="0"/>
              <a:t>Antaganden</a:t>
            </a:r>
          </a:p>
          <a:p>
            <a:pPr lvl="1"/>
            <a:r>
              <a:rPr lang="sv-SE" dirty="0" smtClean="0"/>
              <a:t>Institution från </a:t>
            </a:r>
            <a:r>
              <a:rPr lang="sv-SE" dirty="0" err="1" smtClean="0"/>
              <a:t>Ladok</a:t>
            </a:r>
            <a:r>
              <a:rPr lang="sv-SE" dirty="0" smtClean="0"/>
              <a:t> </a:t>
            </a:r>
            <a:r>
              <a:rPr lang="sv-SE" dirty="0" err="1" smtClean="0"/>
              <a:t>mappas</a:t>
            </a:r>
            <a:r>
              <a:rPr lang="sv-SE" dirty="0" smtClean="0"/>
              <a:t> mot </a:t>
            </a:r>
            <a:r>
              <a:rPr lang="sv-SE" dirty="0" err="1" smtClean="0"/>
              <a:t>Account</a:t>
            </a:r>
            <a:r>
              <a:rPr lang="sv-SE" dirty="0" smtClean="0"/>
              <a:t> SIS-ID på kursrummet (Kurs hamnar under institutionen)</a:t>
            </a:r>
          </a:p>
          <a:p>
            <a:pPr lvl="2"/>
            <a:r>
              <a:rPr lang="sv-SE" dirty="0" smtClean="0"/>
              <a:t>Manuell </a:t>
            </a:r>
            <a:r>
              <a:rPr lang="sv-SE" dirty="0" err="1" smtClean="0"/>
              <a:t>omflytt</a:t>
            </a:r>
            <a:r>
              <a:rPr lang="sv-SE" dirty="0" smtClean="0"/>
              <a:t> om man inte vill ha det så. Kan eventuellt styra i Kimono</a:t>
            </a:r>
          </a:p>
          <a:p>
            <a:pPr lvl="1"/>
            <a:r>
              <a:rPr lang="sv-SE" dirty="0" err="1" smtClean="0"/>
              <a:t>Accountstrukturen</a:t>
            </a:r>
            <a:r>
              <a:rPr lang="sv-SE" dirty="0" smtClean="0"/>
              <a:t> underhålls manuellt i Canvas</a:t>
            </a:r>
          </a:p>
          <a:p>
            <a:pPr lvl="1"/>
            <a:r>
              <a:rPr lang="sv-SE" dirty="0" smtClean="0"/>
              <a:t>Vi bygger inte resultatrapportering</a:t>
            </a:r>
          </a:p>
          <a:p>
            <a:pPr lvl="1"/>
            <a:r>
              <a:rPr lang="sv-SE" dirty="0" smtClean="0"/>
              <a:t>Det kan bli aktuellt att skapa grupper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5840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Canvasöversikt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19</a:t>
            </a:fld>
            <a:endParaRPr lang="sv-SE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83785" y="1008624"/>
            <a:ext cx="8064896" cy="49586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580112" y="4149080"/>
            <a:ext cx="2926460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61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51663" y="1916831"/>
            <a:ext cx="8441103" cy="4023593"/>
          </a:xfrm>
        </p:spPr>
        <p:txBody>
          <a:bodyPr/>
          <a:lstStyle/>
          <a:p>
            <a:r>
              <a:rPr lang="en-US" dirty="0" smtClean="0"/>
              <a:t>Learn to know each other</a:t>
            </a:r>
          </a:p>
          <a:p>
            <a:r>
              <a:rPr lang="en-US" dirty="0" smtClean="0"/>
              <a:t>Find good ways to cooperate</a:t>
            </a:r>
          </a:p>
          <a:p>
            <a:r>
              <a:rPr lang="en-US" dirty="0" smtClean="0"/>
              <a:t>Sort out issues</a:t>
            </a:r>
          </a:p>
          <a:p>
            <a:r>
              <a:rPr lang="en-US" dirty="0" smtClean="0"/>
              <a:t>Plan ahead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6407150"/>
            <a:ext cx="576262" cy="241300"/>
          </a:xfrm>
        </p:spPr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  <p:pic>
        <p:nvPicPr>
          <p:cNvPr id="9" name="Picture 8" descr="Gratis vektorgrafik: Frågetecken, Info, Hjälp, Faq, Stöd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097292"/>
            <a:ext cx="1535673" cy="153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61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Process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20</a:t>
            </a:fld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 smtClean="0">
                <a:hlinkClick r:id="rId2"/>
              </a:rPr>
              <a:t>Processlänk</a:t>
            </a:r>
            <a:endParaRPr lang="sv-SE" dirty="0" smtClean="0"/>
          </a:p>
          <a:p>
            <a:r>
              <a:rPr lang="sv-SE" dirty="0" smtClean="0"/>
              <a:t>Status: Under arbete</a:t>
            </a:r>
          </a:p>
          <a:p>
            <a:r>
              <a:rPr lang="sv-SE" dirty="0" smtClean="0"/>
              <a:t>Alla studiedeltagande händelserna är ej </a:t>
            </a:r>
            <a:r>
              <a:rPr lang="sv-SE" dirty="0" err="1" smtClean="0"/>
              <a:t>specade</a:t>
            </a:r>
            <a:endParaRPr lang="sv-SE" dirty="0" smtClean="0"/>
          </a:p>
          <a:p>
            <a:r>
              <a:rPr lang="sv-SE" dirty="0" smtClean="0"/>
              <a:t>Otydlighet om resultatrapportering</a:t>
            </a:r>
          </a:p>
          <a:p>
            <a:pPr lvl="1"/>
            <a:r>
              <a:rPr lang="sv-SE" dirty="0" smtClean="0"/>
              <a:t>Troligen </a:t>
            </a:r>
            <a:r>
              <a:rPr lang="sv-SE" dirty="0" err="1" smtClean="0"/>
              <a:t>out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scope</a:t>
            </a:r>
            <a:endParaRPr lang="sv-SE" dirty="0" smtClean="0"/>
          </a:p>
          <a:p>
            <a:pPr lvl="1"/>
            <a:r>
              <a:rPr lang="sv-SE" dirty="0" smtClean="0"/>
              <a:t>Ingen tydlig match mellan modul i Ladok3 och motsvarighet i Canvas</a:t>
            </a:r>
          </a:p>
          <a:p>
            <a:pPr lvl="1"/>
            <a:r>
              <a:rPr lang="sv-SE" dirty="0" smtClean="0"/>
              <a:t>Troligen ingen LIS-implementation (brist?)</a:t>
            </a:r>
          </a:p>
          <a:p>
            <a:endParaRPr lang="sv-SE" dirty="0"/>
          </a:p>
        </p:txBody>
      </p:sp>
      <p:sp>
        <p:nvSpPr>
          <p:cNvPr id="5" name="Chevron 4">
            <a:hlinkClick r:id="rId2"/>
          </p:cNvPr>
          <p:cNvSpPr/>
          <p:nvPr/>
        </p:nvSpPr>
        <p:spPr>
          <a:xfrm>
            <a:off x="4019770" y="406474"/>
            <a:ext cx="3528392" cy="7920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GBG Process – 2C8</a:t>
            </a:r>
            <a:endParaRPr lang="sv-S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17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Canvas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21</a:t>
            </a:fld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51663" y="1406524"/>
            <a:ext cx="8441103" cy="4686771"/>
          </a:xfrm>
        </p:spPr>
        <p:txBody>
          <a:bodyPr>
            <a:normAutofit fontScale="92500"/>
          </a:bodyPr>
          <a:lstStyle/>
          <a:p>
            <a:r>
              <a:rPr lang="sv-SE" dirty="0" smtClean="0"/>
              <a:t>Fokuserat LMS</a:t>
            </a:r>
          </a:p>
          <a:p>
            <a:pPr lvl="1"/>
            <a:r>
              <a:rPr lang="sv-SE" dirty="0" smtClean="0"/>
              <a:t>Inte en massa lull-lull som i tex </a:t>
            </a:r>
            <a:r>
              <a:rPr lang="sv-SE" dirty="0" err="1" smtClean="0"/>
              <a:t>Ping-Pong</a:t>
            </a:r>
            <a:endParaRPr lang="sv-SE" dirty="0" smtClean="0"/>
          </a:p>
          <a:p>
            <a:pPr lvl="2"/>
            <a:r>
              <a:rPr lang="sv-SE" dirty="0" smtClean="0"/>
              <a:t>Bör inte användas som intranät</a:t>
            </a:r>
          </a:p>
          <a:p>
            <a:pPr lvl="1"/>
            <a:r>
              <a:rPr lang="sv-SE" dirty="0" smtClean="0"/>
              <a:t>Saknar djupare strukturer</a:t>
            </a:r>
          </a:p>
          <a:p>
            <a:r>
              <a:rPr lang="sv-SE" dirty="0" smtClean="0"/>
              <a:t>Fokus är ett kursrum som mappar mot ett kurstillfälle – en kurstillfälleskod</a:t>
            </a:r>
          </a:p>
          <a:p>
            <a:pPr lvl="1"/>
            <a:r>
              <a:rPr lang="sv-SE" dirty="0" smtClean="0"/>
              <a:t>Man kan cross-lista sektioner för samläsning av flera kurskoder som motsvarar samma kurstillfälle. Det sker manuellt.</a:t>
            </a:r>
          </a:p>
          <a:p>
            <a:r>
              <a:rPr lang="sv-SE" dirty="0" smtClean="0"/>
              <a:t>Lärare kopplas manuellt</a:t>
            </a:r>
          </a:p>
          <a:p>
            <a:pPr lvl="1"/>
            <a:r>
              <a:rPr lang="sv-SE" dirty="0" smtClean="0"/>
              <a:t>Lärare </a:t>
            </a:r>
            <a:r>
              <a:rPr lang="sv-SE" dirty="0" err="1" smtClean="0"/>
              <a:t>mappas</a:t>
            </a:r>
            <a:r>
              <a:rPr lang="sv-SE" dirty="0" smtClean="0"/>
              <a:t> manuellt av administratörer enligt vår grund-</a:t>
            </a:r>
            <a:r>
              <a:rPr lang="sv-SE" dirty="0" err="1" smtClean="0"/>
              <a:t>setting</a:t>
            </a:r>
            <a:endParaRPr lang="sv-SE" dirty="0" smtClean="0"/>
          </a:p>
          <a:p>
            <a:pPr lvl="1"/>
            <a:r>
              <a:rPr lang="sv-SE" dirty="0" smtClean="0"/>
              <a:t>Lärare skjuts in separat via LIS eller CSV-körning</a:t>
            </a:r>
          </a:p>
          <a:p>
            <a:r>
              <a:rPr lang="sv-SE" dirty="0" smtClean="0"/>
              <a:t>Innehåll hanteras av lärarna</a:t>
            </a:r>
          </a:p>
          <a:p>
            <a:pPr lvl="1"/>
            <a:r>
              <a:rPr lang="sv-SE" dirty="0" smtClean="0"/>
              <a:t>Integrationen skapar tomma rum</a:t>
            </a:r>
          </a:p>
          <a:p>
            <a:pPr lvl="1"/>
            <a:r>
              <a:rPr lang="sv-SE" dirty="0" smtClean="0"/>
              <a:t>Lärarna kopierar sitt innehåll från föregående kurs</a:t>
            </a:r>
          </a:p>
          <a:p>
            <a:pPr lvl="1"/>
            <a:r>
              <a:rPr lang="sv-SE" dirty="0" smtClean="0"/>
              <a:t>Det går att skapa mallar – Blueprints</a:t>
            </a:r>
          </a:p>
          <a:p>
            <a:pPr lvl="2"/>
            <a:r>
              <a:rPr lang="sv-SE" dirty="0" smtClean="0"/>
              <a:t>Lärarundantaget gör att det inte är så populärt</a:t>
            </a:r>
          </a:p>
          <a:p>
            <a:pPr lvl="2"/>
            <a:r>
              <a:rPr lang="sv-SE" dirty="0" smtClean="0"/>
              <a:t>Beteendet är osäkert, därför undviker alla lärosäten det som jag känner till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219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Antagning och Registrering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22</a:t>
            </a:fld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Vissa lärosäten vill öppna kursrummet för antagna studenter</a:t>
            </a:r>
          </a:p>
          <a:p>
            <a:pPr lvl="1"/>
            <a:r>
              <a:rPr lang="sv-SE" dirty="0" smtClean="0"/>
              <a:t>Syfte är att studenten ska kunna förbereda sig och läsa in sig</a:t>
            </a:r>
          </a:p>
          <a:p>
            <a:pPr lvl="1"/>
            <a:r>
              <a:rPr lang="sv-SE" dirty="0" smtClean="0"/>
              <a:t>Nackdelen är at studenten kan tro att den är inne i kursen utan att ha registrerat sig</a:t>
            </a:r>
          </a:p>
          <a:p>
            <a:r>
              <a:rPr lang="sv-SE" dirty="0" smtClean="0"/>
              <a:t>Vissa lärosäten vill att studenterna ska få tillgång till kursrummet efter registrering</a:t>
            </a:r>
          </a:p>
          <a:p>
            <a:pPr lvl="1"/>
            <a:r>
              <a:rPr lang="sv-SE" dirty="0" smtClean="0"/>
              <a:t>Läraren vill inte släppa sitt material till folk som inte ska vara med</a:t>
            </a:r>
          </a:p>
          <a:p>
            <a:pPr lvl="1"/>
            <a:r>
              <a:rPr lang="sv-SE" dirty="0" smtClean="0"/>
              <a:t>Om man väntar till registrering är man säker på att det inte ligger en massa folk i kursrummet som inte ska vara med (antagna som inte registrerar sig)</a:t>
            </a:r>
          </a:p>
          <a:p>
            <a:r>
              <a:rPr lang="sv-SE" dirty="0" smtClean="0"/>
              <a:t>Antagningsvägen</a:t>
            </a:r>
          </a:p>
          <a:p>
            <a:pPr lvl="1"/>
            <a:r>
              <a:rPr lang="sv-SE" dirty="0" smtClean="0"/>
              <a:t>Lägger till användare i kursrum som ”antagen-roll” vid antagning</a:t>
            </a:r>
          </a:p>
          <a:p>
            <a:pPr lvl="1"/>
            <a:r>
              <a:rPr lang="sv-SE" dirty="0" smtClean="0"/>
              <a:t>Lägger till användare i kursrum som ”studenter vid registrering</a:t>
            </a:r>
          </a:p>
          <a:p>
            <a:pPr lvl="1"/>
            <a:r>
              <a:rPr lang="sv-SE" dirty="0" smtClean="0"/>
              <a:t>Tar bort ”antagna” ett par dagar innan kursstart</a:t>
            </a:r>
          </a:p>
          <a:p>
            <a:pPr lvl="2"/>
            <a:r>
              <a:rPr lang="sv-SE" dirty="0" smtClean="0"/>
              <a:t>Annars kan dom tro att dom är med</a:t>
            </a:r>
          </a:p>
          <a:p>
            <a:r>
              <a:rPr lang="sv-SE" dirty="0" smtClean="0"/>
              <a:t>Beslut saknas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751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Problem med Canvas </a:t>
            </a:r>
            <a:r>
              <a:rPr lang="sv-SE" dirty="0" smtClean="0"/>
              <a:t>LIS-implementation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23</a:t>
            </a:fld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 smtClean="0"/>
              <a:t>Bara schemavalidering i Kimono – ingen feedback från Canvas</a:t>
            </a:r>
          </a:p>
          <a:p>
            <a:r>
              <a:rPr lang="sv-SE" dirty="0" smtClean="0"/>
              <a:t>Vi måste fylla på en gemensam lista med </a:t>
            </a:r>
            <a:r>
              <a:rPr lang="sv-SE" dirty="0" err="1" smtClean="0"/>
              <a:t>issues</a:t>
            </a:r>
            <a:endParaRPr lang="sv-SE" dirty="0" smtClean="0"/>
          </a:p>
          <a:p>
            <a:pPr lvl="1"/>
            <a:r>
              <a:rPr lang="sv-SE" dirty="0" smtClean="0"/>
              <a:t>Tex interaktioner som saknas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661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95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standard </a:t>
            </a:r>
            <a:r>
              <a:rPr lang="en-US" dirty="0" smtClean="0"/>
              <a:t>Scenario - Messaging</a:t>
            </a:r>
            <a:endParaRPr lang="sv-SE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567738" y="6407150"/>
            <a:ext cx="576262" cy="241300"/>
          </a:xfrm>
        </p:spPr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25</a:t>
            </a:fld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71600" y="2615508"/>
            <a:ext cx="8064500" cy="3791643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new Course is created in </a:t>
            </a:r>
            <a:r>
              <a:rPr lang="en-US" dirty="0" err="1" smtClean="0"/>
              <a:t>Ladok</a:t>
            </a:r>
            <a:endParaRPr lang="en-US" dirty="0" smtClean="0"/>
          </a:p>
          <a:p>
            <a:pPr marL="673200" lvl="1" indent="-457200">
              <a:buFont typeface="+mj-lt"/>
              <a:buAutoNum type="arabicPeriod"/>
            </a:pPr>
            <a:r>
              <a:rPr lang="en-US" dirty="0" err="1" smtClean="0"/>
              <a:t>Ladok</a:t>
            </a:r>
            <a:r>
              <a:rPr lang="en-US" dirty="0" smtClean="0"/>
              <a:t> publishes a course event as an Atom Feed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SUNET </a:t>
            </a:r>
            <a:r>
              <a:rPr lang="en-US" dirty="0" err="1" smtClean="0"/>
              <a:t>Ladok</a:t>
            </a:r>
            <a:r>
              <a:rPr lang="en-US" dirty="0" smtClean="0"/>
              <a:t> Adapter reads the event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Enriches the Course using </a:t>
            </a:r>
            <a:r>
              <a:rPr lang="en-US" dirty="0" err="1" smtClean="0"/>
              <a:t>Ladok</a:t>
            </a:r>
            <a:r>
              <a:rPr lang="en-US" dirty="0" smtClean="0"/>
              <a:t> private APIs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Creates a LIS message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SUNET </a:t>
            </a:r>
            <a:r>
              <a:rPr lang="en-US" dirty="0" err="1" smtClean="0"/>
              <a:t>Ladok</a:t>
            </a:r>
            <a:r>
              <a:rPr lang="en-US" dirty="0" smtClean="0"/>
              <a:t> Adapter places the LIS message on a persistent queue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Header contains the equivalent SOAP-operation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Payload consists of the LIS-message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messaging infrastructure transports the message to Canvas with guaranteed delivery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Canvas detects the message on queue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Normally near Real Time behavior, but can read messages at it’s own pace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The operation is fetched from header and used to find the correct method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The standard method for creating Courses is invoked with the LIS message as input</a:t>
            </a:r>
          </a:p>
          <a:p>
            <a:pPr marL="673200" lvl="1" indent="-457200">
              <a:buFont typeface="+mj-lt"/>
              <a:buAutoNum type="arabicPeriod"/>
            </a:pPr>
            <a:r>
              <a:rPr lang="en-US" dirty="0" smtClean="0"/>
              <a:t>When Canvas is certain that the Course has been created successfully the message is committed from queue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US" dirty="0" smtClean="0"/>
              <a:t>Ensures that no message is lost</a:t>
            </a:r>
          </a:p>
          <a:p>
            <a:pPr marL="889200" lvl="2" indent="-457200">
              <a:buFont typeface="+mj-lt"/>
              <a:buAutoNum type="arabicPeriod"/>
            </a:pPr>
            <a:r>
              <a:rPr lang="en-US" dirty="0" smtClean="0"/>
              <a:t>If something goes wrong the message is rolled back to an error queue which must be monitored by SUNET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971600" y="1412776"/>
            <a:ext cx="1224136" cy="8426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Canvas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591966" y="1556024"/>
            <a:ext cx="813496" cy="1017813"/>
            <a:chOff x="4917713" y="4370040"/>
            <a:chExt cx="1310472" cy="156332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3841" y="4370040"/>
              <a:ext cx="854224" cy="85422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917713" y="5224264"/>
              <a:ext cx="1310472" cy="709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Message Queue</a:t>
              </a:r>
              <a:endParaRPr lang="en-US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06401" y="1608835"/>
            <a:ext cx="803147" cy="912190"/>
            <a:chOff x="6560213" y="3813661"/>
            <a:chExt cx="1293802" cy="140109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283" y="3813661"/>
              <a:ext cx="691989" cy="69198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560213" y="4505651"/>
              <a:ext cx="1293802" cy="709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LIS Message</a:t>
              </a:r>
              <a:endParaRPr lang="en-US" sz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06896" y="1556024"/>
            <a:ext cx="813496" cy="1017813"/>
            <a:chOff x="4917713" y="4370040"/>
            <a:chExt cx="1310472" cy="156332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3841" y="4370040"/>
              <a:ext cx="854224" cy="85422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917713" y="5224263"/>
              <a:ext cx="1310472" cy="709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Message Queue</a:t>
              </a:r>
              <a:endParaRPr lang="en-US" sz="1200" dirty="0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7092280" y="1408346"/>
            <a:ext cx="1224986" cy="8426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/>
              <a:t>Ladok</a:t>
            </a:r>
            <a:endParaRPr lang="en-US" dirty="0" smtClean="0"/>
          </a:p>
          <a:p>
            <a:pPr algn="ctr"/>
            <a:r>
              <a:rPr lang="en-US" dirty="0" smtClean="0"/>
              <a:t>SIS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9" idx="1"/>
            <a:endCxn id="6" idx="3"/>
          </p:cNvCxnSpPr>
          <p:nvPr/>
        </p:nvCxnSpPr>
        <p:spPr>
          <a:xfrm flipH="1">
            <a:off x="3293650" y="1834098"/>
            <a:ext cx="4555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1"/>
            <a:endCxn id="9" idx="3"/>
          </p:cNvCxnSpPr>
          <p:nvPr/>
        </p:nvCxnSpPr>
        <p:spPr>
          <a:xfrm flipH="1">
            <a:off x="4178783" y="1834098"/>
            <a:ext cx="3995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608814" y="1508590"/>
            <a:ext cx="939175" cy="642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sz="1200" dirty="0" smtClean="0">
                <a:solidFill>
                  <a:prstClr val="white"/>
                </a:solidFill>
              </a:rPr>
              <a:t>SUNET </a:t>
            </a:r>
            <a:r>
              <a:rPr lang="en-US" sz="1200" dirty="0" err="1">
                <a:solidFill>
                  <a:prstClr val="white"/>
                </a:solidFill>
              </a:rPr>
              <a:t>Ladok</a:t>
            </a:r>
            <a:r>
              <a:rPr lang="en-US" sz="1200" dirty="0">
                <a:solidFill>
                  <a:prstClr val="white"/>
                </a:solidFill>
              </a:rPr>
              <a:t> </a:t>
            </a:r>
            <a:r>
              <a:rPr lang="en-US" sz="1200" dirty="0" smtClean="0">
                <a:solidFill>
                  <a:prstClr val="white"/>
                </a:solidFill>
              </a:rPr>
              <a:t>adapter</a:t>
            </a:r>
            <a:endParaRPr lang="en-US" sz="1200" dirty="0">
              <a:solidFill>
                <a:prstClr val="white"/>
              </a:solidFill>
            </a:endParaRPr>
          </a:p>
        </p:txBody>
      </p:sp>
      <p:cxnSp>
        <p:nvCxnSpPr>
          <p:cNvPr id="25" name="Straight Arrow Connector 24"/>
          <p:cNvCxnSpPr>
            <a:stCxn id="14" idx="1"/>
            <a:endCxn id="24" idx="3"/>
          </p:cNvCxnSpPr>
          <p:nvPr/>
        </p:nvCxnSpPr>
        <p:spPr>
          <a:xfrm flipH="1" flipV="1">
            <a:off x="6547989" y="1829666"/>
            <a:ext cx="54429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13387" y="2150742"/>
            <a:ext cx="813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/>
              <a:t>Ladok</a:t>
            </a:r>
            <a:r>
              <a:rPr lang="en-US" sz="1200" dirty="0" smtClean="0"/>
              <a:t> Atom Feed</a:t>
            </a:r>
            <a:endParaRPr lang="en-US" sz="1200" dirty="0"/>
          </a:p>
        </p:txBody>
      </p:sp>
      <p:cxnSp>
        <p:nvCxnSpPr>
          <p:cNvPr id="48" name="Straight Arrow Connector 47"/>
          <p:cNvCxnSpPr>
            <a:stCxn id="24" idx="1"/>
            <a:endCxn id="12" idx="3"/>
          </p:cNvCxnSpPr>
          <p:nvPr/>
        </p:nvCxnSpPr>
        <p:spPr>
          <a:xfrm flipH="1">
            <a:off x="5108580" y="1829666"/>
            <a:ext cx="500234" cy="44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6" idx="1"/>
            <a:endCxn id="4" idx="3"/>
          </p:cNvCxnSpPr>
          <p:nvPr/>
        </p:nvCxnSpPr>
        <p:spPr>
          <a:xfrm flipH="1" flipV="1">
            <a:off x="2195736" y="1834097"/>
            <a:ext cx="56764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13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54775339"/>
              </p:ext>
            </p:extLst>
          </p:nvPr>
        </p:nvGraphicFramePr>
        <p:xfrm>
          <a:off x="107504" y="997614"/>
          <a:ext cx="7974706" cy="3840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206">
                  <a:extLst>
                    <a:ext uri="{9D8B030D-6E8A-4147-A177-3AD203B41FA5}">
                      <a16:colId xmlns:a16="http://schemas.microsoft.com/office/drawing/2014/main" val="1587899012"/>
                    </a:ext>
                  </a:extLst>
                </a:gridCol>
                <a:gridCol w="3093265">
                  <a:extLst>
                    <a:ext uri="{9D8B030D-6E8A-4147-A177-3AD203B41FA5}">
                      <a16:colId xmlns:a16="http://schemas.microsoft.com/office/drawing/2014/main" val="3370170611"/>
                    </a:ext>
                  </a:extLst>
                </a:gridCol>
                <a:gridCol w="2658235">
                  <a:extLst>
                    <a:ext uri="{9D8B030D-6E8A-4147-A177-3AD203B41FA5}">
                      <a16:colId xmlns:a16="http://schemas.microsoft.com/office/drawing/2014/main" val="1546423861"/>
                    </a:ext>
                  </a:extLst>
                </a:gridCol>
              </a:tblGrid>
              <a:tr h="370493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Person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Organization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Role/Position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882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Andreas Berglund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University of </a:t>
                      </a:r>
                      <a:r>
                        <a:rPr lang="en-US" noProof="0" dirty="0" err="1" smtClean="0"/>
                        <a:t>Umeå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682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Robert Karlsson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University of </a:t>
                      </a:r>
                      <a:r>
                        <a:rPr lang="en-US" noProof="0" dirty="0" err="1" smtClean="0"/>
                        <a:t>Umeå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76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Emil </a:t>
                      </a:r>
                      <a:r>
                        <a:rPr lang="en-US" noProof="0" dirty="0" err="1" smtClean="0"/>
                        <a:t>Nylund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University of </a:t>
                      </a:r>
                      <a:r>
                        <a:rPr lang="en-US" noProof="0" dirty="0" err="1" smtClean="0"/>
                        <a:t>Umeå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868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Tommy Larsson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University of </a:t>
                      </a:r>
                      <a:r>
                        <a:rPr lang="en-US" noProof="0" dirty="0" err="1" smtClean="0"/>
                        <a:t>Umeå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886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Johan Planmo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University</a:t>
                      </a:r>
                      <a:r>
                        <a:rPr lang="en-US" baseline="0" noProof="0" dirty="0" smtClean="0"/>
                        <a:t> of Gothenburg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IT/EA Architect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999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Ola Ljungkrona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University</a:t>
                      </a:r>
                      <a:r>
                        <a:rPr lang="en-US" baseline="0" noProof="0" dirty="0" smtClean="0"/>
                        <a:t> of Gothenburg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IT/EA Architect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7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err="1" smtClean="0"/>
                        <a:t>Olov</a:t>
                      </a:r>
                      <a:r>
                        <a:rPr lang="en-US" noProof="0" dirty="0" smtClean="0"/>
                        <a:t> </a:t>
                      </a:r>
                      <a:r>
                        <a:rPr lang="en-US" noProof="0" dirty="0" err="1" smtClean="0"/>
                        <a:t>Höglund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University of </a:t>
                      </a:r>
                      <a:r>
                        <a:rPr lang="en-US" noProof="0" dirty="0" err="1" smtClean="0"/>
                        <a:t>Umeå</a:t>
                      </a:r>
                      <a:endParaRPr lang="en-US" noProof="0" dirty="0" smtClean="0"/>
                    </a:p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208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Per Hörnblad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University of </a:t>
                      </a:r>
                      <a:r>
                        <a:rPr lang="en-US" noProof="0" dirty="0" err="1" smtClean="0"/>
                        <a:t>Umeå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Project Manager Development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03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Magnus Våge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University</a:t>
                      </a:r>
                      <a:r>
                        <a:rPr lang="en-US" baseline="0" noProof="0" dirty="0" smtClean="0"/>
                        <a:t> of Gothenburg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Integration</a:t>
                      </a:r>
                      <a:r>
                        <a:rPr lang="en-US" baseline="0" noProof="0" dirty="0" smtClean="0"/>
                        <a:t> Architect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15139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567738" y="6407150"/>
            <a:ext cx="576262" cy="241300"/>
          </a:xfrm>
        </p:spPr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995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Brain </a:t>
            </a:r>
            <a:r>
              <a:rPr lang="sv-SE" dirty="0" err="1" smtClean="0"/>
              <a:t>dump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4</a:t>
            </a:fld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4133"/>
            <a:ext cx="9144000" cy="436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9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Förslag på agendapunkter GBG</a:t>
            </a:r>
            <a:endParaRPr lang="sv-S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v-SE" dirty="0" smtClean="0"/>
              <a:t>Dokumentation -&gt; Pass 1 enligt förslag</a:t>
            </a:r>
          </a:p>
          <a:p>
            <a:r>
              <a:rPr lang="sv-SE" dirty="0" smtClean="0"/>
              <a:t>Logisk Arkitektur -&gt; Pass 2 enligt förslag</a:t>
            </a:r>
          </a:p>
          <a:p>
            <a:pPr lvl="1"/>
            <a:r>
              <a:rPr lang="sv-SE" dirty="0" smtClean="0"/>
              <a:t>Lös koppling</a:t>
            </a:r>
          </a:p>
          <a:p>
            <a:pPr lvl="2"/>
            <a:r>
              <a:rPr lang="sv-SE" dirty="0" smtClean="0"/>
              <a:t>Generellt</a:t>
            </a:r>
          </a:p>
          <a:p>
            <a:pPr lvl="2"/>
            <a:r>
              <a:rPr lang="sv-SE" dirty="0" smtClean="0"/>
              <a:t>Mellan </a:t>
            </a:r>
            <a:r>
              <a:rPr lang="sv-SE" dirty="0" err="1" smtClean="0"/>
              <a:t>Ladok</a:t>
            </a:r>
            <a:r>
              <a:rPr lang="sv-SE" dirty="0" smtClean="0"/>
              <a:t> och Canvas</a:t>
            </a:r>
          </a:p>
          <a:p>
            <a:pPr lvl="2"/>
            <a:r>
              <a:rPr lang="sv-SE" dirty="0" smtClean="0"/>
              <a:t>Inklusive versionshantering</a:t>
            </a:r>
          </a:p>
          <a:p>
            <a:pPr lvl="1"/>
            <a:r>
              <a:rPr lang="sv-SE" dirty="0" smtClean="0"/>
              <a:t>Logiskt Arkitektur </a:t>
            </a:r>
          </a:p>
          <a:p>
            <a:pPr lvl="1"/>
            <a:r>
              <a:rPr lang="sv-SE" dirty="0" err="1" smtClean="0"/>
              <a:t>Ladok</a:t>
            </a:r>
            <a:r>
              <a:rPr lang="sv-SE" dirty="0" smtClean="0"/>
              <a:t> LIS Adapter</a:t>
            </a:r>
          </a:p>
          <a:p>
            <a:pPr lvl="2"/>
            <a:r>
              <a:rPr lang="sv-SE" dirty="0" smtClean="0"/>
              <a:t>LIS (Pass3)</a:t>
            </a:r>
          </a:p>
          <a:p>
            <a:pPr lvl="1"/>
            <a:r>
              <a:rPr lang="sv-SE" dirty="0" err="1" smtClean="0"/>
              <a:t>Interceptmönster</a:t>
            </a:r>
            <a:r>
              <a:rPr lang="sv-SE" dirty="0" smtClean="0"/>
              <a:t> (EPPN – användare konto)</a:t>
            </a:r>
          </a:p>
          <a:p>
            <a:pPr lvl="2"/>
            <a:r>
              <a:rPr lang="sv-SE" dirty="0" err="1" smtClean="0"/>
              <a:t>Messaging</a:t>
            </a:r>
            <a:r>
              <a:rPr lang="sv-SE" dirty="0" smtClean="0"/>
              <a:t> Provider</a:t>
            </a:r>
          </a:p>
          <a:p>
            <a:pPr lvl="1"/>
            <a:r>
              <a:rPr lang="sv-SE" dirty="0" smtClean="0"/>
              <a:t>Meddelanden som inte kommer från </a:t>
            </a:r>
            <a:r>
              <a:rPr lang="sv-SE" dirty="0" err="1" smtClean="0"/>
              <a:t>Ladok</a:t>
            </a:r>
            <a:endParaRPr lang="sv-SE" dirty="0" smtClean="0"/>
          </a:p>
          <a:p>
            <a:pPr lvl="2"/>
            <a:r>
              <a:rPr lang="sv-SE" dirty="0" smtClean="0"/>
              <a:t>Anställda/Lärare</a:t>
            </a:r>
          </a:p>
          <a:p>
            <a:pPr lvl="1"/>
            <a:r>
              <a:rPr lang="sv-SE" dirty="0" smtClean="0"/>
              <a:t>Canvas Adapter</a:t>
            </a:r>
          </a:p>
          <a:p>
            <a:pPr lvl="2"/>
            <a:r>
              <a:rPr lang="sv-SE" dirty="0" smtClean="0"/>
              <a:t>Referensintegritet</a:t>
            </a:r>
          </a:p>
          <a:p>
            <a:pPr lvl="2"/>
            <a:r>
              <a:rPr lang="sv-SE" dirty="0" smtClean="0"/>
              <a:t>Protokollbyte</a:t>
            </a:r>
          </a:p>
          <a:p>
            <a:pPr lvl="2"/>
            <a:r>
              <a:rPr lang="sv-SE" dirty="0" smtClean="0"/>
              <a:t>Felhantering</a:t>
            </a:r>
          </a:p>
          <a:p>
            <a:pPr lvl="2"/>
            <a:r>
              <a:rPr lang="sv-SE" dirty="0" smtClean="0"/>
              <a:t>Extensions</a:t>
            </a:r>
          </a:p>
          <a:p>
            <a:pPr lvl="2"/>
            <a:r>
              <a:rPr lang="sv-SE" dirty="0" smtClean="0"/>
              <a:t>Styrda mappningar</a:t>
            </a:r>
          </a:p>
          <a:p>
            <a:r>
              <a:rPr lang="sv-SE" dirty="0" smtClean="0"/>
              <a:t>Canvas-överflygning</a:t>
            </a:r>
          </a:p>
          <a:p>
            <a:pPr lvl="1"/>
            <a:r>
              <a:rPr lang="sv-SE" dirty="0" smtClean="0"/>
              <a:t>Översikt</a:t>
            </a:r>
          </a:p>
          <a:p>
            <a:pPr lvl="1"/>
            <a:r>
              <a:rPr lang="sv-SE" dirty="0" smtClean="0"/>
              <a:t>Processöversikt</a:t>
            </a:r>
          </a:p>
          <a:p>
            <a:pPr lvl="1"/>
            <a:r>
              <a:rPr lang="sv-SE" dirty="0" smtClean="0"/>
              <a:t>Antagning och registrering</a:t>
            </a:r>
          </a:p>
          <a:p>
            <a:r>
              <a:rPr lang="sv-SE" dirty="0" smtClean="0"/>
              <a:t>Problem med Canvas LIS-implementation</a:t>
            </a:r>
          </a:p>
          <a:p>
            <a:endParaRPr lang="sv-SE" dirty="0" smtClean="0"/>
          </a:p>
          <a:p>
            <a:pPr marL="0" indent="0">
              <a:buNone/>
            </a:pPr>
            <a:endParaRPr lang="sv-SE" dirty="0" smtClean="0"/>
          </a:p>
          <a:p>
            <a:pPr lvl="1"/>
            <a:endParaRPr lang="sv-SE" dirty="0" smtClean="0"/>
          </a:p>
          <a:p>
            <a:pPr lvl="1"/>
            <a:endParaRPr lang="sv-SE" dirty="0" smtClean="0"/>
          </a:p>
          <a:p>
            <a:pPr lvl="1"/>
            <a:endParaRPr lang="sv-SE" dirty="0" smtClean="0"/>
          </a:p>
          <a:p>
            <a:endParaRPr lang="sv-SE" dirty="0" smtClean="0"/>
          </a:p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6407150"/>
            <a:ext cx="576262" cy="241300"/>
          </a:xfrm>
        </p:spPr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5</a:t>
            </a:fld>
            <a:endParaRPr lang="sv-SE"/>
          </a:p>
        </p:txBody>
      </p:sp>
      <p:pic>
        <p:nvPicPr>
          <p:cNvPr id="5" name="Picture 2" descr="C:\Users\v0c0368\AppData\Local\Microsoft\Windows\Temporary Internet Files\Content.IE5\07YXQG3L\MC9002943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40968"/>
            <a:ext cx="2376264" cy="195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37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Dokumentation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6</a:t>
            </a:fld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 smtClean="0"/>
              <a:t>Vi föreslår att vi dokumenterar allt på SUNET-</a:t>
            </a:r>
            <a:r>
              <a:rPr lang="sv-SE" dirty="0" err="1" smtClean="0"/>
              <a:t>wikin</a:t>
            </a:r>
            <a:endParaRPr lang="sv-SE" dirty="0" smtClean="0"/>
          </a:p>
          <a:p>
            <a:r>
              <a:rPr lang="sv-SE" dirty="0" smtClean="0"/>
              <a:t>Sektioner</a:t>
            </a:r>
          </a:p>
          <a:p>
            <a:pPr lvl="1"/>
            <a:r>
              <a:rPr lang="sv-SE" dirty="0" err="1" smtClean="0"/>
              <a:t>Ladok</a:t>
            </a:r>
            <a:r>
              <a:rPr lang="sv-SE" dirty="0" smtClean="0"/>
              <a:t> LIS Adapter</a:t>
            </a:r>
          </a:p>
          <a:p>
            <a:pPr lvl="2"/>
            <a:r>
              <a:rPr lang="sv-SE" dirty="0" smtClean="0"/>
              <a:t>Beskriver hur meddelandena skapas</a:t>
            </a:r>
          </a:p>
          <a:p>
            <a:pPr lvl="3"/>
            <a:r>
              <a:rPr lang="sv-SE" dirty="0" smtClean="0"/>
              <a:t>Tjänst för tjänst</a:t>
            </a:r>
          </a:p>
          <a:p>
            <a:pPr lvl="2"/>
            <a:r>
              <a:rPr lang="sv-SE" dirty="0" smtClean="0"/>
              <a:t>Baserad på GBGs dokumentation</a:t>
            </a:r>
          </a:p>
          <a:p>
            <a:pPr lvl="2"/>
            <a:r>
              <a:rPr lang="sv-SE" dirty="0" smtClean="0"/>
              <a:t>Umeå gör jobbet Magnus validerar (Gunnar stöttar)</a:t>
            </a:r>
          </a:p>
          <a:p>
            <a:pPr lvl="1"/>
            <a:r>
              <a:rPr lang="sv-SE" dirty="0" smtClean="0"/>
              <a:t>Canvas Adapter</a:t>
            </a:r>
          </a:p>
          <a:p>
            <a:pPr lvl="2"/>
            <a:r>
              <a:rPr lang="sv-SE" dirty="0" smtClean="0"/>
              <a:t>Beskriver hur vi </a:t>
            </a:r>
            <a:r>
              <a:rPr lang="sv-SE" dirty="0" err="1" smtClean="0"/>
              <a:t>populerar</a:t>
            </a:r>
            <a:r>
              <a:rPr lang="sv-SE" dirty="0" smtClean="0"/>
              <a:t> Canvas</a:t>
            </a:r>
          </a:p>
          <a:p>
            <a:pPr lvl="3"/>
            <a:r>
              <a:rPr lang="sv-SE" dirty="0" smtClean="0"/>
              <a:t>Kontrakt för kontrakt</a:t>
            </a:r>
          </a:p>
          <a:p>
            <a:pPr lvl="2"/>
            <a:r>
              <a:rPr lang="sv-SE" dirty="0" smtClean="0"/>
              <a:t>Magnus gör designarbetet med lärosätena – Johan och Ola stöttar</a:t>
            </a:r>
          </a:p>
          <a:p>
            <a:pPr lvl="2"/>
            <a:r>
              <a:rPr lang="sv-SE" dirty="0" smtClean="0"/>
              <a:t>Gemensam dokumentation Umeå, Magnus</a:t>
            </a:r>
          </a:p>
          <a:p>
            <a:pPr lvl="1"/>
            <a:r>
              <a:rPr lang="sv-SE" dirty="0" smtClean="0"/>
              <a:t>Canvas LIS implementation </a:t>
            </a:r>
            <a:r>
              <a:rPr lang="sv-SE" dirty="0" err="1" smtClean="0"/>
              <a:t>issues</a:t>
            </a:r>
            <a:endParaRPr lang="sv-SE" dirty="0" smtClean="0"/>
          </a:p>
          <a:p>
            <a:pPr lvl="2"/>
            <a:r>
              <a:rPr lang="sv-SE" dirty="0" smtClean="0"/>
              <a:t>Engelska</a:t>
            </a:r>
          </a:p>
          <a:p>
            <a:pPr lvl="2"/>
            <a:r>
              <a:rPr lang="sv-SE" dirty="0" smtClean="0"/>
              <a:t>Vi fyller på alla </a:t>
            </a:r>
            <a:r>
              <a:rPr lang="sv-SE" dirty="0" err="1" smtClean="0"/>
              <a:t>issues</a:t>
            </a:r>
            <a:r>
              <a:rPr lang="sv-SE" dirty="0" smtClean="0"/>
              <a:t> vi stöter på i Canvas LIS-implementation</a:t>
            </a:r>
          </a:p>
          <a:p>
            <a:pPr lvl="2"/>
            <a:r>
              <a:rPr lang="sv-SE" dirty="0" smtClean="0"/>
              <a:t>Magnus lägger till feedback </a:t>
            </a:r>
            <a:r>
              <a:rPr lang="sv-SE" dirty="0" err="1" smtClean="0"/>
              <a:t>issues</a:t>
            </a:r>
            <a:r>
              <a:rPr lang="sv-SE" dirty="0" smtClean="0"/>
              <a:t> som vi känner till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90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Integration Approach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Event driven integration</a:t>
            </a:r>
          </a:p>
          <a:p>
            <a:pPr lvl="1"/>
            <a:r>
              <a:rPr lang="en-US" dirty="0"/>
              <a:t>Act on each Business Event</a:t>
            </a:r>
          </a:p>
          <a:p>
            <a:r>
              <a:rPr lang="en-US" dirty="0"/>
              <a:t>Loose Coupling</a:t>
            </a:r>
          </a:p>
          <a:p>
            <a:pPr lvl="1"/>
            <a:r>
              <a:rPr lang="en-US" dirty="0"/>
              <a:t>Provider and consumer execute independently in time</a:t>
            </a:r>
          </a:p>
          <a:p>
            <a:pPr lvl="1"/>
            <a:r>
              <a:rPr lang="en-US" dirty="0"/>
              <a:t>Pub/sub is a preferred pattern</a:t>
            </a:r>
          </a:p>
          <a:p>
            <a:pPr lvl="1"/>
            <a:r>
              <a:rPr lang="en-US" dirty="0"/>
              <a:t>Decouple information models through standards like LIS </a:t>
            </a:r>
          </a:p>
          <a:p>
            <a:r>
              <a:rPr lang="en-US" dirty="0"/>
              <a:t>Idempotent Design</a:t>
            </a:r>
          </a:p>
          <a:p>
            <a:pPr lvl="1"/>
            <a:r>
              <a:rPr lang="en-US" dirty="0"/>
              <a:t>Same result whenever an operation is carried out</a:t>
            </a:r>
          </a:p>
          <a:p>
            <a:pPr lvl="1"/>
            <a:r>
              <a:rPr lang="en-US" dirty="0"/>
              <a:t>We send an entire Object each time something is updated</a:t>
            </a:r>
          </a:p>
          <a:p>
            <a:pPr lvl="1"/>
            <a:r>
              <a:rPr lang="en-US" dirty="0"/>
              <a:t>We do not distinguish between new/changed (</a:t>
            </a:r>
            <a:r>
              <a:rPr lang="en-US" dirty="0" err="1"/>
              <a:t>Upsert</a:t>
            </a:r>
            <a:r>
              <a:rPr lang="en-US" dirty="0"/>
              <a:t>)</a:t>
            </a:r>
          </a:p>
          <a:p>
            <a:r>
              <a:rPr lang="en-US" dirty="0"/>
              <a:t>Standardize Transport</a:t>
            </a:r>
          </a:p>
          <a:p>
            <a:pPr lvl="1"/>
            <a:r>
              <a:rPr lang="en-US" dirty="0"/>
              <a:t>Asynchronous Transactional Messaging through </a:t>
            </a:r>
            <a:r>
              <a:rPr lang="en-US" dirty="0">
                <a:hlinkClick r:id="" action="ppaction://noaction"/>
              </a:rPr>
              <a:t>AMQP 1.0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Synchronous Web Services through traditional WS or REST</a:t>
            </a:r>
          </a:p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67738" y="6407150"/>
            <a:ext cx="576262" cy="241300"/>
          </a:xfrm>
        </p:spPr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  <p:pic>
        <p:nvPicPr>
          <p:cNvPr id="8" name="Picture 7" descr="Conceptual freehand drawing icon from Pictofigo for &lt;strong&gt;disconnect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4293096"/>
            <a:ext cx="13335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1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ruta 30"/>
          <p:cNvSpPr txBox="1"/>
          <p:nvPr/>
        </p:nvSpPr>
        <p:spPr>
          <a:xfrm>
            <a:off x="2582992" y="2297869"/>
            <a:ext cx="4248472" cy="3970318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sv-SE" dirty="0"/>
              <a:t>Integrationsplattform</a:t>
            </a:r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384730"/>
            <a:ext cx="6912768" cy="792163"/>
          </a:xfrm>
        </p:spPr>
        <p:txBody>
          <a:bodyPr/>
          <a:lstStyle/>
          <a:p>
            <a:r>
              <a:rPr lang="sv-SE" dirty="0" smtClean="0"/>
              <a:t>Ansvar i tjänsteorienteringskontext</a:t>
            </a:r>
            <a:endParaRPr lang="sv-SE" dirty="0"/>
          </a:p>
        </p:txBody>
      </p:sp>
      <p:sp>
        <p:nvSpPr>
          <p:cNvPr id="5" name="Rektangel med rundade hörn 4"/>
          <p:cNvSpPr/>
          <p:nvPr/>
        </p:nvSpPr>
        <p:spPr>
          <a:xfrm>
            <a:off x="827584" y="1484784"/>
            <a:ext cx="1455070" cy="4968552"/>
          </a:xfrm>
          <a:custGeom>
            <a:avLst/>
            <a:gdLst>
              <a:gd name="connsiteX0" fmla="*/ 0 w 1440160"/>
              <a:gd name="connsiteY0" fmla="*/ 240031 h 3744416"/>
              <a:gd name="connsiteX1" fmla="*/ 240031 w 1440160"/>
              <a:gd name="connsiteY1" fmla="*/ 0 h 3744416"/>
              <a:gd name="connsiteX2" fmla="*/ 1200129 w 1440160"/>
              <a:gd name="connsiteY2" fmla="*/ 0 h 3744416"/>
              <a:gd name="connsiteX3" fmla="*/ 1440160 w 1440160"/>
              <a:gd name="connsiteY3" fmla="*/ 240031 h 3744416"/>
              <a:gd name="connsiteX4" fmla="*/ 1440160 w 1440160"/>
              <a:gd name="connsiteY4" fmla="*/ 3504385 h 3744416"/>
              <a:gd name="connsiteX5" fmla="*/ 1200129 w 1440160"/>
              <a:gd name="connsiteY5" fmla="*/ 3744416 h 3744416"/>
              <a:gd name="connsiteX6" fmla="*/ 240031 w 1440160"/>
              <a:gd name="connsiteY6" fmla="*/ 3744416 h 3744416"/>
              <a:gd name="connsiteX7" fmla="*/ 0 w 1440160"/>
              <a:gd name="connsiteY7" fmla="*/ 3504385 h 3744416"/>
              <a:gd name="connsiteX8" fmla="*/ 0 w 1440160"/>
              <a:gd name="connsiteY8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40160 w 1441054"/>
              <a:gd name="connsiteY5" fmla="*/ 3504385 h 3744416"/>
              <a:gd name="connsiteX6" fmla="*/ 1200129 w 1441054"/>
              <a:gd name="connsiteY6" fmla="*/ 3744416 h 3744416"/>
              <a:gd name="connsiteX7" fmla="*/ 240031 w 1441054"/>
              <a:gd name="connsiteY7" fmla="*/ 3744416 h 3744416"/>
              <a:gd name="connsiteX8" fmla="*/ 0 w 1441054"/>
              <a:gd name="connsiteY8" fmla="*/ 3504385 h 3744416"/>
              <a:gd name="connsiteX9" fmla="*/ 0 w 1441054"/>
              <a:gd name="connsiteY9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35267 w 1441054"/>
              <a:gd name="connsiteY5" fmla="*/ 1313283 h 3744416"/>
              <a:gd name="connsiteX6" fmla="*/ 1440160 w 1441054"/>
              <a:gd name="connsiteY6" fmla="*/ 3504385 h 3744416"/>
              <a:gd name="connsiteX7" fmla="*/ 1200129 w 1441054"/>
              <a:gd name="connsiteY7" fmla="*/ 3744416 h 3744416"/>
              <a:gd name="connsiteX8" fmla="*/ 240031 w 1441054"/>
              <a:gd name="connsiteY8" fmla="*/ 3744416 h 3744416"/>
              <a:gd name="connsiteX9" fmla="*/ 0 w 1441054"/>
              <a:gd name="connsiteY9" fmla="*/ 3504385 h 3744416"/>
              <a:gd name="connsiteX10" fmla="*/ 0 w 1441054"/>
              <a:gd name="connsiteY10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35267 w 1441054"/>
              <a:gd name="connsiteY5" fmla="*/ 1313283 h 3744416"/>
              <a:gd name="connsiteX6" fmla="*/ 1429479 w 1441054"/>
              <a:gd name="connsiteY6" fmla="*/ 2187171 h 3744416"/>
              <a:gd name="connsiteX7" fmla="*/ 1440160 w 1441054"/>
              <a:gd name="connsiteY7" fmla="*/ 3504385 h 3744416"/>
              <a:gd name="connsiteX8" fmla="*/ 1200129 w 1441054"/>
              <a:gd name="connsiteY8" fmla="*/ 3744416 h 3744416"/>
              <a:gd name="connsiteX9" fmla="*/ 240031 w 1441054"/>
              <a:gd name="connsiteY9" fmla="*/ 3744416 h 3744416"/>
              <a:gd name="connsiteX10" fmla="*/ 0 w 1441054"/>
              <a:gd name="connsiteY10" fmla="*/ 3504385 h 3744416"/>
              <a:gd name="connsiteX11" fmla="*/ 0 w 1441054"/>
              <a:gd name="connsiteY11" fmla="*/ 240031 h 3744416"/>
              <a:gd name="connsiteX0" fmla="*/ 0 w 1455070"/>
              <a:gd name="connsiteY0" fmla="*/ 240031 h 3744416"/>
              <a:gd name="connsiteX1" fmla="*/ 240031 w 1455070"/>
              <a:gd name="connsiteY1" fmla="*/ 0 h 3744416"/>
              <a:gd name="connsiteX2" fmla="*/ 1200129 w 1455070"/>
              <a:gd name="connsiteY2" fmla="*/ 0 h 3744416"/>
              <a:gd name="connsiteX3" fmla="*/ 1440160 w 1455070"/>
              <a:gd name="connsiteY3" fmla="*/ 240031 h 3744416"/>
              <a:gd name="connsiteX4" fmla="*/ 1441054 w 1455070"/>
              <a:gd name="connsiteY4" fmla="*/ 613014 h 3744416"/>
              <a:gd name="connsiteX5" fmla="*/ 1435267 w 1455070"/>
              <a:gd name="connsiteY5" fmla="*/ 1313283 h 3744416"/>
              <a:gd name="connsiteX6" fmla="*/ 1429479 w 1455070"/>
              <a:gd name="connsiteY6" fmla="*/ 2187171 h 3744416"/>
              <a:gd name="connsiteX7" fmla="*/ 1429479 w 1455070"/>
              <a:gd name="connsiteY7" fmla="*/ 2887439 h 3744416"/>
              <a:gd name="connsiteX8" fmla="*/ 1440160 w 1455070"/>
              <a:gd name="connsiteY8" fmla="*/ 3504385 h 3744416"/>
              <a:gd name="connsiteX9" fmla="*/ 1200129 w 1455070"/>
              <a:gd name="connsiteY9" fmla="*/ 3744416 h 3744416"/>
              <a:gd name="connsiteX10" fmla="*/ 240031 w 1455070"/>
              <a:gd name="connsiteY10" fmla="*/ 3744416 h 3744416"/>
              <a:gd name="connsiteX11" fmla="*/ 0 w 1455070"/>
              <a:gd name="connsiteY11" fmla="*/ 3504385 h 3744416"/>
              <a:gd name="connsiteX12" fmla="*/ 0 w 1455070"/>
              <a:gd name="connsiteY12" fmla="*/ 240031 h 3744416"/>
              <a:gd name="connsiteX0" fmla="*/ 0 w 1455070"/>
              <a:gd name="connsiteY0" fmla="*/ 240031 h 3744416"/>
              <a:gd name="connsiteX1" fmla="*/ 240031 w 1455070"/>
              <a:gd name="connsiteY1" fmla="*/ 0 h 3744416"/>
              <a:gd name="connsiteX2" fmla="*/ 1200129 w 1455070"/>
              <a:gd name="connsiteY2" fmla="*/ 0 h 3744416"/>
              <a:gd name="connsiteX3" fmla="*/ 1440160 w 1455070"/>
              <a:gd name="connsiteY3" fmla="*/ 240031 h 3744416"/>
              <a:gd name="connsiteX4" fmla="*/ 1441054 w 1455070"/>
              <a:gd name="connsiteY4" fmla="*/ 613014 h 3744416"/>
              <a:gd name="connsiteX5" fmla="*/ 1435267 w 1455070"/>
              <a:gd name="connsiteY5" fmla="*/ 1313283 h 3744416"/>
              <a:gd name="connsiteX6" fmla="*/ 1423692 w 1455070"/>
              <a:gd name="connsiteY6" fmla="*/ 2488113 h 3744416"/>
              <a:gd name="connsiteX7" fmla="*/ 1429479 w 1455070"/>
              <a:gd name="connsiteY7" fmla="*/ 2887439 h 3744416"/>
              <a:gd name="connsiteX8" fmla="*/ 1440160 w 1455070"/>
              <a:gd name="connsiteY8" fmla="*/ 3504385 h 3744416"/>
              <a:gd name="connsiteX9" fmla="*/ 1200129 w 1455070"/>
              <a:gd name="connsiteY9" fmla="*/ 3744416 h 3744416"/>
              <a:gd name="connsiteX10" fmla="*/ 240031 w 1455070"/>
              <a:gd name="connsiteY10" fmla="*/ 3744416 h 3744416"/>
              <a:gd name="connsiteX11" fmla="*/ 0 w 1455070"/>
              <a:gd name="connsiteY11" fmla="*/ 3504385 h 3744416"/>
              <a:gd name="connsiteX12" fmla="*/ 0 w 1455070"/>
              <a:gd name="connsiteY12" fmla="*/ 240031 h 3744416"/>
              <a:gd name="connsiteX0" fmla="*/ 0 w 1455070"/>
              <a:gd name="connsiteY0" fmla="*/ 240031 h 3744416"/>
              <a:gd name="connsiteX1" fmla="*/ 240031 w 1455070"/>
              <a:gd name="connsiteY1" fmla="*/ 0 h 3744416"/>
              <a:gd name="connsiteX2" fmla="*/ 1200129 w 1455070"/>
              <a:gd name="connsiteY2" fmla="*/ 0 h 3744416"/>
              <a:gd name="connsiteX3" fmla="*/ 1440160 w 1455070"/>
              <a:gd name="connsiteY3" fmla="*/ 240031 h 3744416"/>
              <a:gd name="connsiteX4" fmla="*/ 1441054 w 1455070"/>
              <a:gd name="connsiteY4" fmla="*/ 613014 h 3744416"/>
              <a:gd name="connsiteX5" fmla="*/ 1435267 w 1455070"/>
              <a:gd name="connsiteY5" fmla="*/ 1313283 h 3744416"/>
              <a:gd name="connsiteX6" fmla="*/ 1417905 w 1455070"/>
              <a:gd name="connsiteY6" fmla="*/ 2060547 h 3744416"/>
              <a:gd name="connsiteX7" fmla="*/ 1423692 w 1455070"/>
              <a:gd name="connsiteY7" fmla="*/ 2488113 h 3744416"/>
              <a:gd name="connsiteX8" fmla="*/ 1429479 w 1455070"/>
              <a:gd name="connsiteY8" fmla="*/ 2887439 h 3744416"/>
              <a:gd name="connsiteX9" fmla="*/ 1440160 w 1455070"/>
              <a:gd name="connsiteY9" fmla="*/ 3504385 h 3744416"/>
              <a:gd name="connsiteX10" fmla="*/ 1200129 w 1455070"/>
              <a:gd name="connsiteY10" fmla="*/ 3744416 h 3744416"/>
              <a:gd name="connsiteX11" fmla="*/ 240031 w 1455070"/>
              <a:gd name="connsiteY11" fmla="*/ 3744416 h 3744416"/>
              <a:gd name="connsiteX12" fmla="*/ 0 w 1455070"/>
              <a:gd name="connsiteY12" fmla="*/ 3504385 h 3744416"/>
              <a:gd name="connsiteX13" fmla="*/ 0 w 1455070"/>
              <a:gd name="connsiteY13" fmla="*/ 240031 h 3744416"/>
              <a:gd name="connsiteX0" fmla="*/ 0 w 1455070"/>
              <a:gd name="connsiteY0" fmla="*/ 240031 h 3744416"/>
              <a:gd name="connsiteX1" fmla="*/ 240031 w 1455070"/>
              <a:gd name="connsiteY1" fmla="*/ 0 h 3744416"/>
              <a:gd name="connsiteX2" fmla="*/ 1200129 w 1455070"/>
              <a:gd name="connsiteY2" fmla="*/ 0 h 3744416"/>
              <a:gd name="connsiteX3" fmla="*/ 1440160 w 1455070"/>
              <a:gd name="connsiteY3" fmla="*/ 240031 h 3744416"/>
              <a:gd name="connsiteX4" fmla="*/ 1441054 w 1455070"/>
              <a:gd name="connsiteY4" fmla="*/ 613014 h 3744416"/>
              <a:gd name="connsiteX5" fmla="*/ 1435267 w 1455070"/>
              <a:gd name="connsiteY5" fmla="*/ 1313283 h 3744416"/>
              <a:gd name="connsiteX6" fmla="*/ 1417905 w 1455070"/>
              <a:gd name="connsiteY6" fmla="*/ 2060547 h 3744416"/>
              <a:gd name="connsiteX7" fmla="*/ 1423692 w 1455070"/>
              <a:gd name="connsiteY7" fmla="*/ 2488113 h 3744416"/>
              <a:gd name="connsiteX8" fmla="*/ 1429479 w 1455070"/>
              <a:gd name="connsiteY8" fmla="*/ 2987753 h 3744416"/>
              <a:gd name="connsiteX9" fmla="*/ 1440160 w 1455070"/>
              <a:gd name="connsiteY9" fmla="*/ 3504385 h 3744416"/>
              <a:gd name="connsiteX10" fmla="*/ 1200129 w 1455070"/>
              <a:gd name="connsiteY10" fmla="*/ 3744416 h 3744416"/>
              <a:gd name="connsiteX11" fmla="*/ 240031 w 1455070"/>
              <a:gd name="connsiteY11" fmla="*/ 3744416 h 3744416"/>
              <a:gd name="connsiteX12" fmla="*/ 0 w 1455070"/>
              <a:gd name="connsiteY12" fmla="*/ 3504385 h 3744416"/>
              <a:gd name="connsiteX13" fmla="*/ 0 w 1455070"/>
              <a:gd name="connsiteY13" fmla="*/ 240031 h 3744416"/>
              <a:gd name="connsiteX0" fmla="*/ 0 w 1455070"/>
              <a:gd name="connsiteY0" fmla="*/ 240031 h 3744416"/>
              <a:gd name="connsiteX1" fmla="*/ 240031 w 1455070"/>
              <a:gd name="connsiteY1" fmla="*/ 0 h 3744416"/>
              <a:gd name="connsiteX2" fmla="*/ 1200129 w 1455070"/>
              <a:gd name="connsiteY2" fmla="*/ 0 h 3744416"/>
              <a:gd name="connsiteX3" fmla="*/ 1440160 w 1455070"/>
              <a:gd name="connsiteY3" fmla="*/ 240031 h 3744416"/>
              <a:gd name="connsiteX4" fmla="*/ 1441054 w 1455070"/>
              <a:gd name="connsiteY4" fmla="*/ 613014 h 3744416"/>
              <a:gd name="connsiteX5" fmla="*/ 1435267 w 1455070"/>
              <a:gd name="connsiteY5" fmla="*/ 1313283 h 3744416"/>
              <a:gd name="connsiteX6" fmla="*/ 1423693 w 1455070"/>
              <a:gd name="connsiteY6" fmla="*/ 1907895 h 3744416"/>
              <a:gd name="connsiteX7" fmla="*/ 1423692 w 1455070"/>
              <a:gd name="connsiteY7" fmla="*/ 2488113 h 3744416"/>
              <a:gd name="connsiteX8" fmla="*/ 1429479 w 1455070"/>
              <a:gd name="connsiteY8" fmla="*/ 2987753 h 3744416"/>
              <a:gd name="connsiteX9" fmla="*/ 1440160 w 1455070"/>
              <a:gd name="connsiteY9" fmla="*/ 3504385 h 3744416"/>
              <a:gd name="connsiteX10" fmla="*/ 1200129 w 1455070"/>
              <a:gd name="connsiteY10" fmla="*/ 3744416 h 3744416"/>
              <a:gd name="connsiteX11" fmla="*/ 240031 w 1455070"/>
              <a:gd name="connsiteY11" fmla="*/ 3744416 h 3744416"/>
              <a:gd name="connsiteX12" fmla="*/ 0 w 1455070"/>
              <a:gd name="connsiteY12" fmla="*/ 3504385 h 3744416"/>
              <a:gd name="connsiteX13" fmla="*/ 0 w 1455070"/>
              <a:gd name="connsiteY13" fmla="*/ 240031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5070" h="3744416">
                <a:moveTo>
                  <a:pt x="0" y="240031"/>
                </a:moveTo>
                <a:cubicBezTo>
                  <a:pt x="0" y="107466"/>
                  <a:pt x="107466" y="0"/>
                  <a:pt x="240031" y="0"/>
                </a:cubicBezTo>
                <a:lnTo>
                  <a:pt x="1200129" y="0"/>
                </a:lnTo>
                <a:cubicBezTo>
                  <a:pt x="1332694" y="0"/>
                  <a:pt x="1440160" y="107466"/>
                  <a:pt x="1440160" y="240031"/>
                </a:cubicBezTo>
                <a:lnTo>
                  <a:pt x="1441054" y="613014"/>
                </a:lnTo>
                <a:lnTo>
                  <a:pt x="1435267" y="1313283"/>
                </a:lnTo>
                <a:cubicBezTo>
                  <a:pt x="1431409" y="1554538"/>
                  <a:pt x="1425622" y="1712090"/>
                  <a:pt x="1423693" y="1907895"/>
                </a:cubicBezTo>
                <a:cubicBezTo>
                  <a:pt x="1421764" y="2103700"/>
                  <a:pt x="1421763" y="2350298"/>
                  <a:pt x="1423692" y="2488113"/>
                </a:cubicBezTo>
                <a:cubicBezTo>
                  <a:pt x="1422727" y="2750472"/>
                  <a:pt x="1427699" y="2768217"/>
                  <a:pt x="1429479" y="2987753"/>
                </a:cubicBezTo>
                <a:cubicBezTo>
                  <a:pt x="1431259" y="3207289"/>
                  <a:pt x="1478385" y="3361556"/>
                  <a:pt x="1440160" y="3504385"/>
                </a:cubicBezTo>
                <a:cubicBezTo>
                  <a:pt x="1440160" y="3636950"/>
                  <a:pt x="1332694" y="3744416"/>
                  <a:pt x="1200129" y="3744416"/>
                </a:cubicBezTo>
                <a:lnTo>
                  <a:pt x="240031" y="3744416"/>
                </a:lnTo>
                <a:cubicBezTo>
                  <a:pt x="107466" y="3744416"/>
                  <a:pt x="0" y="3636950"/>
                  <a:pt x="0" y="3504385"/>
                </a:cubicBezTo>
                <a:lnTo>
                  <a:pt x="0" y="240031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Ladok</a:t>
            </a:r>
            <a:endParaRPr lang="sv-SE" dirty="0"/>
          </a:p>
        </p:txBody>
      </p:sp>
      <p:sp>
        <p:nvSpPr>
          <p:cNvPr id="14" name="Flödesschema: Koppling 13"/>
          <p:cNvSpPr/>
          <p:nvPr/>
        </p:nvSpPr>
        <p:spPr>
          <a:xfrm>
            <a:off x="4067944" y="3949452"/>
            <a:ext cx="144016" cy="144016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5" name="Rak koppling 14"/>
          <p:cNvCxnSpPr>
            <a:stCxn id="5" idx="6"/>
            <a:endCxn id="14" idx="2"/>
          </p:cNvCxnSpPr>
          <p:nvPr/>
        </p:nvCxnSpPr>
        <p:spPr>
          <a:xfrm>
            <a:off x="2251277" y="4016414"/>
            <a:ext cx="1816667" cy="5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ktangel med rundade hörn 4"/>
          <p:cNvSpPr/>
          <p:nvPr/>
        </p:nvSpPr>
        <p:spPr>
          <a:xfrm>
            <a:off x="7086600" y="2060848"/>
            <a:ext cx="1460750" cy="1099931"/>
          </a:xfrm>
          <a:custGeom>
            <a:avLst/>
            <a:gdLst>
              <a:gd name="connsiteX0" fmla="*/ 0 w 1440160"/>
              <a:gd name="connsiteY0" fmla="*/ 240031 h 3744416"/>
              <a:gd name="connsiteX1" fmla="*/ 240031 w 1440160"/>
              <a:gd name="connsiteY1" fmla="*/ 0 h 3744416"/>
              <a:gd name="connsiteX2" fmla="*/ 1200129 w 1440160"/>
              <a:gd name="connsiteY2" fmla="*/ 0 h 3744416"/>
              <a:gd name="connsiteX3" fmla="*/ 1440160 w 1440160"/>
              <a:gd name="connsiteY3" fmla="*/ 240031 h 3744416"/>
              <a:gd name="connsiteX4" fmla="*/ 1440160 w 1440160"/>
              <a:gd name="connsiteY4" fmla="*/ 3504385 h 3744416"/>
              <a:gd name="connsiteX5" fmla="*/ 1200129 w 1440160"/>
              <a:gd name="connsiteY5" fmla="*/ 3744416 h 3744416"/>
              <a:gd name="connsiteX6" fmla="*/ 240031 w 1440160"/>
              <a:gd name="connsiteY6" fmla="*/ 3744416 h 3744416"/>
              <a:gd name="connsiteX7" fmla="*/ 0 w 1440160"/>
              <a:gd name="connsiteY7" fmla="*/ 3504385 h 3744416"/>
              <a:gd name="connsiteX8" fmla="*/ 0 w 1440160"/>
              <a:gd name="connsiteY8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40160 w 1441054"/>
              <a:gd name="connsiteY5" fmla="*/ 3504385 h 3744416"/>
              <a:gd name="connsiteX6" fmla="*/ 1200129 w 1441054"/>
              <a:gd name="connsiteY6" fmla="*/ 3744416 h 3744416"/>
              <a:gd name="connsiteX7" fmla="*/ 240031 w 1441054"/>
              <a:gd name="connsiteY7" fmla="*/ 3744416 h 3744416"/>
              <a:gd name="connsiteX8" fmla="*/ 0 w 1441054"/>
              <a:gd name="connsiteY8" fmla="*/ 3504385 h 3744416"/>
              <a:gd name="connsiteX9" fmla="*/ 0 w 1441054"/>
              <a:gd name="connsiteY9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35267 w 1441054"/>
              <a:gd name="connsiteY5" fmla="*/ 1313283 h 3744416"/>
              <a:gd name="connsiteX6" fmla="*/ 1440160 w 1441054"/>
              <a:gd name="connsiteY6" fmla="*/ 3504385 h 3744416"/>
              <a:gd name="connsiteX7" fmla="*/ 1200129 w 1441054"/>
              <a:gd name="connsiteY7" fmla="*/ 3744416 h 3744416"/>
              <a:gd name="connsiteX8" fmla="*/ 240031 w 1441054"/>
              <a:gd name="connsiteY8" fmla="*/ 3744416 h 3744416"/>
              <a:gd name="connsiteX9" fmla="*/ 0 w 1441054"/>
              <a:gd name="connsiteY9" fmla="*/ 3504385 h 3744416"/>
              <a:gd name="connsiteX10" fmla="*/ 0 w 1441054"/>
              <a:gd name="connsiteY10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35267 w 1441054"/>
              <a:gd name="connsiteY5" fmla="*/ 1313283 h 3744416"/>
              <a:gd name="connsiteX6" fmla="*/ 1429479 w 1441054"/>
              <a:gd name="connsiteY6" fmla="*/ 2187171 h 3744416"/>
              <a:gd name="connsiteX7" fmla="*/ 1440160 w 1441054"/>
              <a:gd name="connsiteY7" fmla="*/ 3504385 h 3744416"/>
              <a:gd name="connsiteX8" fmla="*/ 1200129 w 1441054"/>
              <a:gd name="connsiteY8" fmla="*/ 3744416 h 3744416"/>
              <a:gd name="connsiteX9" fmla="*/ 240031 w 1441054"/>
              <a:gd name="connsiteY9" fmla="*/ 3744416 h 3744416"/>
              <a:gd name="connsiteX10" fmla="*/ 0 w 1441054"/>
              <a:gd name="connsiteY10" fmla="*/ 3504385 h 3744416"/>
              <a:gd name="connsiteX11" fmla="*/ 0 w 1441054"/>
              <a:gd name="connsiteY11" fmla="*/ 240031 h 3744416"/>
              <a:gd name="connsiteX0" fmla="*/ 0 w 1455070"/>
              <a:gd name="connsiteY0" fmla="*/ 240031 h 3744416"/>
              <a:gd name="connsiteX1" fmla="*/ 240031 w 1455070"/>
              <a:gd name="connsiteY1" fmla="*/ 0 h 3744416"/>
              <a:gd name="connsiteX2" fmla="*/ 1200129 w 1455070"/>
              <a:gd name="connsiteY2" fmla="*/ 0 h 3744416"/>
              <a:gd name="connsiteX3" fmla="*/ 1440160 w 1455070"/>
              <a:gd name="connsiteY3" fmla="*/ 240031 h 3744416"/>
              <a:gd name="connsiteX4" fmla="*/ 1441054 w 1455070"/>
              <a:gd name="connsiteY4" fmla="*/ 613014 h 3744416"/>
              <a:gd name="connsiteX5" fmla="*/ 1435267 w 1455070"/>
              <a:gd name="connsiteY5" fmla="*/ 1313283 h 3744416"/>
              <a:gd name="connsiteX6" fmla="*/ 1429479 w 1455070"/>
              <a:gd name="connsiteY6" fmla="*/ 2187171 h 3744416"/>
              <a:gd name="connsiteX7" fmla="*/ 1429479 w 1455070"/>
              <a:gd name="connsiteY7" fmla="*/ 2887439 h 3744416"/>
              <a:gd name="connsiteX8" fmla="*/ 1440160 w 1455070"/>
              <a:gd name="connsiteY8" fmla="*/ 3504385 h 3744416"/>
              <a:gd name="connsiteX9" fmla="*/ 1200129 w 1455070"/>
              <a:gd name="connsiteY9" fmla="*/ 3744416 h 3744416"/>
              <a:gd name="connsiteX10" fmla="*/ 240031 w 1455070"/>
              <a:gd name="connsiteY10" fmla="*/ 3744416 h 3744416"/>
              <a:gd name="connsiteX11" fmla="*/ 0 w 1455070"/>
              <a:gd name="connsiteY11" fmla="*/ 3504385 h 3744416"/>
              <a:gd name="connsiteX12" fmla="*/ 0 w 1455070"/>
              <a:gd name="connsiteY12" fmla="*/ 240031 h 3744416"/>
              <a:gd name="connsiteX0" fmla="*/ 5680 w 1460750"/>
              <a:gd name="connsiteY0" fmla="*/ 240031 h 3744416"/>
              <a:gd name="connsiteX1" fmla="*/ 245711 w 1460750"/>
              <a:gd name="connsiteY1" fmla="*/ 0 h 3744416"/>
              <a:gd name="connsiteX2" fmla="*/ 1205809 w 1460750"/>
              <a:gd name="connsiteY2" fmla="*/ 0 h 3744416"/>
              <a:gd name="connsiteX3" fmla="*/ 1445840 w 1460750"/>
              <a:gd name="connsiteY3" fmla="*/ 240031 h 3744416"/>
              <a:gd name="connsiteX4" fmla="*/ 1446734 w 1460750"/>
              <a:gd name="connsiteY4" fmla="*/ 613014 h 3744416"/>
              <a:gd name="connsiteX5" fmla="*/ 1440947 w 1460750"/>
              <a:gd name="connsiteY5" fmla="*/ 1313283 h 3744416"/>
              <a:gd name="connsiteX6" fmla="*/ 1435159 w 1460750"/>
              <a:gd name="connsiteY6" fmla="*/ 2187171 h 3744416"/>
              <a:gd name="connsiteX7" fmla="*/ 1435159 w 1460750"/>
              <a:gd name="connsiteY7" fmla="*/ 2887439 h 3744416"/>
              <a:gd name="connsiteX8" fmla="*/ 1445840 w 1460750"/>
              <a:gd name="connsiteY8" fmla="*/ 3504385 h 3744416"/>
              <a:gd name="connsiteX9" fmla="*/ 1205809 w 1460750"/>
              <a:gd name="connsiteY9" fmla="*/ 3744416 h 3744416"/>
              <a:gd name="connsiteX10" fmla="*/ 245711 w 1460750"/>
              <a:gd name="connsiteY10" fmla="*/ 3744416 h 3744416"/>
              <a:gd name="connsiteX11" fmla="*/ 5680 w 1460750"/>
              <a:gd name="connsiteY11" fmla="*/ 3504385 h 3744416"/>
              <a:gd name="connsiteX12" fmla="*/ 0 w 1460750"/>
              <a:gd name="connsiteY12" fmla="*/ 1782467 h 3744416"/>
              <a:gd name="connsiteX13" fmla="*/ 5680 w 1460750"/>
              <a:gd name="connsiteY13" fmla="*/ 240031 h 3744416"/>
              <a:gd name="connsiteX0" fmla="*/ 5680 w 1460750"/>
              <a:gd name="connsiteY0" fmla="*/ 240031 h 3744416"/>
              <a:gd name="connsiteX1" fmla="*/ 245711 w 1460750"/>
              <a:gd name="connsiteY1" fmla="*/ 0 h 3744416"/>
              <a:gd name="connsiteX2" fmla="*/ 1205809 w 1460750"/>
              <a:gd name="connsiteY2" fmla="*/ 0 h 3744416"/>
              <a:gd name="connsiteX3" fmla="*/ 1445840 w 1460750"/>
              <a:gd name="connsiteY3" fmla="*/ 240031 h 3744416"/>
              <a:gd name="connsiteX4" fmla="*/ 1446734 w 1460750"/>
              <a:gd name="connsiteY4" fmla="*/ 613014 h 3744416"/>
              <a:gd name="connsiteX5" fmla="*/ 1440947 w 1460750"/>
              <a:gd name="connsiteY5" fmla="*/ 1313283 h 3744416"/>
              <a:gd name="connsiteX6" fmla="*/ 1435159 w 1460750"/>
              <a:gd name="connsiteY6" fmla="*/ 2187171 h 3744416"/>
              <a:gd name="connsiteX7" fmla="*/ 1435159 w 1460750"/>
              <a:gd name="connsiteY7" fmla="*/ 2887439 h 3744416"/>
              <a:gd name="connsiteX8" fmla="*/ 1445840 w 1460750"/>
              <a:gd name="connsiteY8" fmla="*/ 3504385 h 3744416"/>
              <a:gd name="connsiteX9" fmla="*/ 1205809 w 1460750"/>
              <a:gd name="connsiteY9" fmla="*/ 3744416 h 3744416"/>
              <a:gd name="connsiteX10" fmla="*/ 245711 w 1460750"/>
              <a:gd name="connsiteY10" fmla="*/ 3744416 h 3744416"/>
              <a:gd name="connsiteX11" fmla="*/ 5680 w 1460750"/>
              <a:gd name="connsiteY11" fmla="*/ 3504385 h 3744416"/>
              <a:gd name="connsiteX12" fmla="*/ 0 w 1460750"/>
              <a:gd name="connsiteY12" fmla="*/ 1873258 h 3744416"/>
              <a:gd name="connsiteX13" fmla="*/ 5680 w 1460750"/>
              <a:gd name="connsiteY13" fmla="*/ 240031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60750" h="3744416">
                <a:moveTo>
                  <a:pt x="5680" y="240031"/>
                </a:moveTo>
                <a:cubicBezTo>
                  <a:pt x="5680" y="107466"/>
                  <a:pt x="113146" y="0"/>
                  <a:pt x="245711" y="0"/>
                </a:cubicBezTo>
                <a:lnTo>
                  <a:pt x="1205809" y="0"/>
                </a:lnTo>
                <a:cubicBezTo>
                  <a:pt x="1338374" y="0"/>
                  <a:pt x="1445840" y="107466"/>
                  <a:pt x="1445840" y="240031"/>
                </a:cubicBezTo>
                <a:lnTo>
                  <a:pt x="1446734" y="613014"/>
                </a:lnTo>
                <a:lnTo>
                  <a:pt x="1440947" y="1313283"/>
                </a:lnTo>
                <a:cubicBezTo>
                  <a:pt x="1439018" y="1604579"/>
                  <a:pt x="1437088" y="1895875"/>
                  <a:pt x="1435159" y="2187171"/>
                </a:cubicBezTo>
                <a:cubicBezTo>
                  <a:pt x="1434194" y="2449530"/>
                  <a:pt x="1433379" y="2667903"/>
                  <a:pt x="1435159" y="2887439"/>
                </a:cubicBezTo>
                <a:cubicBezTo>
                  <a:pt x="1436939" y="3106975"/>
                  <a:pt x="1484065" y="3361556"/>
                  <a:pt x="1445840" y="3504385"/>
                </a:cubicBezTo>
                <a:cubicBezTo>
                  <a:pt x="1445840" y="3636950"/>
                  <a:pt x="1338374" y="3744416"/>
                  <a:pt x="1205809" y="3744416"/>
                </a:cubicBezTo>
                <a:lnTo>
                  <a:pt x="245711" y="3744416"/>
                </a:lnTo>
                <a:cubicBezTo>
                  <a:pt x="113146" y="3744416"/>
                  <a:pt x="5680" y="3636950"/>
                  <a:pt x="5680" y="3504385"/>
                </a:cubicBezTo>
                <a:cubicBezTo>
                  <a:pt x="3787" y="2930412"/>
                  <a:pt x="1893" y="2447231"/>
                  <a:pt x="0" y="1873258"/>
                </a:cubicBezTo>
                <a:cubicBezTo>
                  <a:pt x="1893" y="1359113"/>
                  <a:pt x="3787" y="754176"/>
                  <a:pt x="5680" y="240031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Generiskt System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33" name="Blockbåge 32"/>
          <p:cNvSpPr/>
          <p:nvPr/>
        </p:nvSpPr>
        <p:spPr>
          <a:xfrm rot="5400000">
            <a:off x="4273301" y="3943723"/>
            <a:ext cx="216024" cy="194690"/>
          </a:xfrm>
          <a:prstGeom prst="blockArc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39" name="Blockbåge 38"/>
          <p:cNvSpPr/>
          <p:nvPr/>
        </p:nvSpPr>
        <p:spPr>
          <a:xfrm rot="7616872">
            <a:off x="4249258" y="4266940"/>
            <a:ext cx="216024" cy="194690"/>
          </a:xfrm>
          <a:prstGeom prst="blockArc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40" name="Blockbåge 39"/>
          <p:cNvSpPr/>
          <p:nvPr/>
        </p:nvSpPr>
        <p:spPr>
          <a:xfrm rot="2655638">
            <a:off x="4266397" y="3552040"/>
            <a:ext cx="251228" cy="258164"/>
          </a:xfrm>
          <a:prstGeom prst="blockArc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53" name="Rektangel med rundade hörn 4"/>
          <p:cNvSpPr/>
          <p:nvPr/>
        </p:nvSpPr>
        <p:spPr>
          <a:xfrm>
            <a:off x="7091128" y="5199443"/>
            <a:ext cx="1460750" cy="1099931"/>
          </a:xfrm>
          <a:custGeom>
            <a:avLst/>
            <a:gdLst>
              <a:gd name="connsiteX0" fmla="*/ 0 w 1440160"/>
              <a:gd name="connsiteY0" fmla="*/ 240031 h 3744416"/>
              <a:gd name="connsiteX1" fmla="*/ 240031 w 1440160"/>
              <a:gd name="connsiteY1" fmla="*/ 0 h 3744416"/>
              <a:gd name="connsiteX2" fmla="*/ 1200129 w 1440160"/>
              <a:gd name="connsiteY2" fmla="*/ 0 h 3744416"/>
              <a:gd name="connsiteX3" fmla="*/ 1440160 w 1440160"/>
              <a:gd name="connsiteY3" fmla="*/ 240031 h 3744416"/>
              <a:gd name="connsiteX4" fmla="*/ 1440160 w 1440160"/>
              <a:gd name="connsiteY4" fmla="*/ 3504385 h 3744416"/>
              <a:gd name="connsiteX5" fmla="*/ 1200129 w 1440160"/>
              <a:gd name="connsiteY5" fmla="*/ 3744416 h 3744416"/>
              <a:gd name="connsiteX6" fmla="*/ 240031 w 1440160"/>
              <a:gd name="connsiteY6" fmla="*/ 3744416 h 3744416"/>
              <a:gd name="connsiteX7" fmla="*/ 0 w 1440160"/>
              <a:gd name="connsiteY7" fmla="*/ 3504385 h 3744416"/>
              <a:gd name="connsiteX8" fmla="*/ 0 w 1440160"/>
              <a:gd name="connsiteY8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40160 w 1441054"/>
              <a:gd name="connsiteY5" fmla="*/ 3504385 h 3744416"/>
              <a:gd name="connsiteX6" fmla="*/ 1200129 w 1441054"/>
              <a:gd name="connsiteY6" fmla="*/ 3744416 h 3744416"/>
              <a:gd name="connsiteX7" fmla="*/ 240031 w 1441054"/>
              <a:gd name="connsiteY7" fmla="*/ 3744416 h 3744416"/>
              <a:gd name="connsiteX8" fmla="*/ 0 w 1441054"/>
              <a:gd name="connsiteY8" fmla="*/ 3504385 h 3744416"/>
              <a:gd name="connsiteX9" fmla="*/ 0 w 1441054"/>
              <a:gd name="connsiteY9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35267 w 1441054"/>
              <a:gd name="connsiteY5" fmla="*/ 1313283 h 3744416"/>
              <a:gd name="connsiteX6" fmla="*/ 1440160 w 1441054"/>
              <a:gd name="connsiteY6" fmla="*/ 3504385 h 3744416"/>
              <a:gd name="connsiteX7" fmla="*/ 1200129 w 1441054"/>
              <a:gd name="connsiteY7" fmla="*/ 3744416 h 3744416"/>
              <a:gd name="connsiteX8" fmla="*/ 240031 w 1441054"/>
              <a:gd name="connsiteY8" fmla="*/ 3744416 h 3744416"/>
              <a:gd name="connsiteX9" fmla="*/ 0 w 1441054"/>
              <a:gd name="connsiteY9" fmla="*/ 3504385 h 3744416"/>
              <a:gd name="connsiteX10" fmla="*/ 0 w 1441054"/>
              <a:gd name="connsiteY10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35267 w 1441054"/>
              <a:gd name="connsiteY5" fmla="*/ 1313283 h 3744416"/>
              <a:gd name="connsiteX6" fmla="*/ 1429479 w 1441054"/>
              <a:gd name="connsiteY6" fmla="*/ 2187171 h 3744416"/>
              <a:gd name="connsiteX7" fmla="*/ 1440160 w 1441054"/>
              <a:gd name="connsiteY7" fmla="*/ 3504385 h 3744416"/>
              <a:gd name="connsiteX8" fmla="*/ 1200129 w 1441054"/>
              <a:gd name="connsiteY8" fmla="*/ 3744416 h 3744416"/>
              <a:gd name="connsiteX9" fmla="*/ 240031 w 1441054"/>
              <a:gd name="connsiteY9" fmla="*/ 3744416 h 3744416"/>
              <a:gd name="connsiteX10" fmla="*/ 0 w 1441054"/>
              <a:gd name="connsiteY10" fmla="*/ 3504385 h 3744416"/>
              <a:gd name="connsiteX11" fmla="*/ 0 w 1441054"/>
              <a:gd name="connsiteY11" fmla="*/ 240031 h 3744416"/>
              <a:gd name="connsiteX0" fmla="*/ 0 w 1455070"/>
              <a:gd name="connsiteY0" fmla="*/ 240031 h 3744416"/>
              <a:gd name="connsiteX1" fmla="*/ 240031 w 1455070"/>
              <a:gd name="connsiteY1" fmla="*/ 0 h 3744416"/>
              <a:gd name="connsiteX2" fmla="*/ 1200129 w 1455070"/>
              <a:gd name="connsiteY2" fmla="*/ 0 h 3744416"/>
              <a:gd name="connsiteX3" fmla="*/ 1440160 w 1455070"/>
              <a:gd name="connsiteY3" fmla="*/ 240031 h 3744416"/>
              <a:gd name="connsiteX4" fmla="*/ 1441054 w 1455070"/>
              <a:gd name="connsiteY4" fmla="*/ 613014 h 3744416"/>
              <a:gd name="connsiteX5" fmla="*/ 1435267 w 1455070"/>
              <a:gd name="connsiteY5" fmla="*/ 1313283 h 3744416"/>
              <a:gd name="connsiteX6" fmla="*/ 1429479 w 1455070"/>
              <a:gd name="connsiteY6" fmla="*/ 2187171 h 3744416"/>
              <a:gd name="connsiteX7" fmla="*/ 1429479 w 1455070"/>
              <a:gd name="connsiteY7" fmla="*/ 2887439 h 3744416"/>
              <a:gd name="connsiteX8" fmla="*/ 1440160 w 1455070"/>
              <a:gd name="connsiteY8" fmla="*/ 3504385 h 3744416"/>
              <a:gd name="connsiteX9" fmla="*/ 1200129 w 1455070"/>
              <a:gd name="connsiteY9" fmla="*/ 3744416 h 3744416"/>
              <a:gd name="connsiteX10" fmla="*/ 240031 w 1455070"/>
              <a:gd name="connsiteY10" fmla="*/ 3744416 h 3744416"/>
              <a:gd name="connsiteX11" fmla="*/ 0 w 1455070"/>
              <a:gd name="connsiteY11" fmla="*/ 3504385 h 3744416"/>
              <a:gd name="connsiteX12" fmla="*/ 0 w 1455070"/>
              <a:gd name="connsiteY12" fmla="*/ 240031 h 3744416"/>
              <a:gd name="connsiteX0" fmla="*/ 5680 w 1460750"/>
              <a:gd name="connsiteY0" fmla="*/ 240031 h 3744416"/>
              <a:gd name="connsiteX1" fmla="*/ 245711 w 1460750"/>
              <a:gd name="connsiteY1" fmla="*/ 0 h 3744416"/>
              <a:gd name="connsiteX2" fmla="*/ 1205809 w 1460750"/>
              <a:gd name="connsiteY2" fmla="*/ 0 h 3744416"/>
              <a:gd name="connsiteX3" fmla="*/ 1445840 w 1460750"/>
              <a:gd name="connsiteY3" fmla="*/ 240031 h 3744416"/>
              <a:gd name="connsiteX4" fmla="*/ 1446734 w 1460750"/>
              <a:gd name="connsiteY4" fmla="*/ 613014 h 3744416"/>
              <a:gd name="connsiteX5" fmla="*/ 1440947 w 1460750"/>
              <a:gd name="connsiteY5" fmla="*/ 1313283 h 3744416"/>
              <a:gd name="connsiteX6" fmla="*/ 1435159 w 1460750"/>
              <a:gd name="connsiteY6" fmla="*/ 2187171 h 3744416"/>
              <a:gd name="connsiteX7" fmla="*/ 1435159 w 1460750"/>
              <a:gd name="connsiteY7" fmla="*/ 2887439 h 3744416"/>
              <a:gd name="connsiteX8" fmla="*/ 1445840 w 1460750"/>
              <a:gd name="connsiteY8" fmla="*/ 3504385 h 3744416"/>
              <a:gd name="connsiteX9" fmla="*/ 1205809 w 1460750"/>
              <a:gd name="connsiteY9" fmla="*/ 3744416 h 3744416"/>
              <a:gd name="connsiteX10" fmla="*/ 245711 w 1460750"/>
              <a:gd name="connsiteY10" fmla="*/ 3744416 h 3744416"/>
              <a:gd name="connsiteX11" fmla="*/ 5680 w 1460750"/>
              <a:gd name="connsiteY11" fmla="*/ 3504385 h 3744416"/>
              <a:gd name="connsiteX12" fmla="*/ 0 w 1460750"/>
              <a:gd name="connsiteY12" fmla="*/ 1782467 h 3744416"/>
              <a:gd name="connsiteX13" fmla="*/ 5680 w 1460750"/>
              <a:gd name="connsiteY13" fmla="*/ 240031 h 3744416"/>
              <a:gd name="connsiteX0" fmla="*/ 5680 w 1460750"/>
              <a:gd name="connsiteY0" fmla="*/ 240031 h 3744416"/>
              <a:gd name="connsiteX1" fmla="*/ 245711 w 1460750"/>
              <a:gd name="connsiteY1" fmla="*/ 0 h 3744416"/>
              <a:gd name="connsiteX2" fmla="*/ 1205809 w 1460750"/>
              <a:gd name="connsiteY2" fmla="*/ 0 h 3744416"/>
              <a:gd name="connsiteX3" fmla="*/ 1445840 w 1460750"/>
              <a:gd name="connsiteY3" fmla="*/ 240031 h 3744416"/>
              <a:gd name="connsiteX4" fmla="*/ 1446734 w 1460750"/>
              <a:gd name="connsiteY4" fmla="*/ 613014 h 3744416"/>
              <a:gd name="connsiteX5" fmla="*/ 1440947 w 1460750"/>
              <a:gd name="connsiteY5" fmla="*/ 1313283 h 3744416"/>
              <a:gd name="connsiteX6" fmla="*/ 1435159 w 1460750"/>
              <a:gd name="connsiteY6" fmla="*/ 2187171 h 3744416"/>
              <a:gd name="connsiteX7" fmla="*/ 1435159 w 1460750"/>
              <a:gd name="connsiteY7" fmla="*/ 2887439 h 3744416"/>
              <a:gd name="connsiteX8" fmla="*/ 1445840 w 1460750"/>
              <a:gd name="connsiteY8" fmla="*/ 3504385 h 3744416"/>
              <a:gd name="connsiteX9" fmla="*/ 1205809 w 1460750"/>
              <a:gd name="connsiteY9" fmla="*/ 3744416 h 3744416"/>
              <a:gd name="connsiteX10" fmla="*/ 245711 w 1460750"/>
              <a:gd name="connsiteY10" fmla="*/ 3744416 h 3744416"/>
              <a:gd name="connsiteX11" fmla="*/ 5680 w 1460750"/>
              <a:gd name="connsiteY11" fmla="*/ 3504385 h 3744416"/>
              <a:gd name="connsiteX12" fmla="*/ 0 w 1460750"/>
              <a:gd name="connsiteY12" fmla="*/ 1873258 h 3744416"/>
              <a:gd name="connsiteX13" fmla="*/ 5680 w 1460750"/>
              <a:gd name="connsiteY13" fmla="*/ 240031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60750" h="3744416">
                <a:moveTo>
                  <a:pt x="5680" y="240031"/>
                </a:moveTo>
                <a:cubicBezTo>
                  <a:pt x="5680" y="107466"/>
                  <a:pt x="113146" y="0"/>
                  <a:pt x="245711" y="0"/>
                </a:cubicBezTo>
                <a:lnTo>
                  <a:pt x="1205809" y="0"/>
                </a:lnTo>
                <a:cubicBezTo>
                  <a:pt x="1338374" y="0"/>
                  <a:pt x="1445840" y="107466"/>
                  <a:pt x="1445840" y="240031"/>
                </a:cubicBezTo>
                <a:lnTo>
                  <a:pt x="1446734" y="613014"/>
                </a:lnTo>
                <a:lnTo>
                  <a:pt x="1440947" y="1313283"/>
                </a:lnTo>
                <a:cubicBezTo>
                  <a:pt x="1439018" y="1604579"/>
                  <a:pt x="1437088" y="1895875"/>
                  <a:pt x="1435159" y="2187171"/>
                </a:cubicBezTo>
                <a:cubicBezTo>
                  <a:pt x="1434194" y="2449530"/>
                  <a:pt x="1433379" y="2667903"/>
                  <a:pt x="1435159" y="2887439"/>
                </a:cubicBezTo>
                <a:cubicBezTo>
                  <a:pt x="1436939" y="3106975"/>
                  <a:pt x="1484065" y="3361556"/>
                  <a:pt x="1445840" y="3504385"/>
                </a:cubicBezTo>
                <a:cubicBezTo>
                  <a:pt x="1445840" y="3636950"/>
                  <a:pt x="1338374" y="3744416"/>
                  <a:pt x="1205809" y="3744416"/>
                </a:cubicBezTo>
                <a:lnTo>
                  <a:pt x="245711" y="3744416"/>
                </a:lnTo>
                <a:cubicBezTo>
                  <a:pt x="113146" y="3744416"/>
                  <a:pt x="5680" y="3636950"/>
                  <a:pt x="5680" y="3504385"/>
                </a:cubicBezTo>
                <a:cubicBezTo>
                  <a:pt x="3787" y="2930412"/>
                  <a:pt x="1893" y="2447231"/>
                  <a:pt x="0" y="1873258"/>
                </a:cubicBezTo>
                <a:cubicBezTo>
                  <a:pt x="1893" y="1359113"/>
                  <a:pt x="3787" y="754176"/>
                  <a:pt x="5680" y="240031"/>
                </a:cubicBezTo>
                <a:close/>
              </a:path>
            </a:pathLst>
          </a:cu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bg1"/>
                </a:solidFill>
              </a:rPr>
              <a:t>Generiskt System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55" name="Rektangel med rundade hörn 4"/>
          <p:cNvSpPr/>
          <p:nvPr/>
        </p:nvSpPr>
        <p:spPr>
          <a:xfrm>
            <a:off x="7112084" y="3841237"/>
            <a:ext cx="1460750" cy="1099931"/>
          </a:xfrm>
          <a:custGeom>
            <a:avLst/>
            <a:gdLst>
              <a:gd name="connsiteX0" fmla="*/ 0 w 1440160"/>
              <a:gd name="connsiteY0" fmla="*/ 240031 h 3744416"/>
              <a:gd name="connsiteX1" fmla="*/ 240031 w 1440160"/>
              <a:gd name="connsiteY1" fmla="*/ 0 h 3744416"/>
              <a:gd name="connsiteX2" fmla="*/ 1200129 w 1440160"/>
              <a:gd name="connsiteY2" fmla="*/ 0 h 3744416"/>
              <a:gd name="connsiteX3" fmla="*/ 1440160 w 1440160"/>
              <a:gd name="connsiteY3" fmla="*/ 240031 h 3744416"/>
              <a:gd name="connsiteX4" fmla="*/ 1440160 w 1440160"/>
              <a:gd name="connsiteY4" fmla="*/ 3504385 h 3744416"/>
              <a:gd name="connsiteX5" fmla="*/ 1200129 w 1440160"/>
              <a:gd name="connsiteY5" fmla="*/ 3744416 h 3744416"/>
              <a:gd name="connsiteX6" fmla="*/ 240031 w 1440160"/>
              <a:gd name="connsiteY6" fmla="*/ 3744416 h 3744416"/>
              <a:gd name="connsiteX7" fmla="*/ 0 w 1440160"/>
              <a:gd name="connsiteY7" fmla="*/ 3504385 h 3744416"/>
              <a:gd name="connsiteX8" fmla="*/ 0 w 1440160"/>
              <a:gd name="connsiteY8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40160 w 1441054"/>
              <a:gd name="connsiteY5" fmla="*/ 3504385 h 3744416"/>
              <a:gd name="connsiteX6" fmla="*/ 1200129 w 1441054"/>
              <a:gd name="connsiteY6" fmla="*/ 3744416 h 3744416"/>
              <a:gd name="connsiteX7" fmla="*/ 240031 w 1441054"/>
              <a:gd name="connsiteY7" fmla="*/ 3744416 h 3744416"/>
              <a:gd name="connsiteX8" fmla="*/ 0 w 1441054"/>
              <a:gd name="connsiteY8" fmla="*/ 3504385 h 3744416"/>
              <a:gd name="connsiteX9" fmla="*/ 0 w 1441054"/>
              <a:gd name="connsiteY9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35267 w 1441054"/>
              <a:gd name="connsiteY5" fmla="*/ 1313283 h 3744416"/>
              <a:gd name="connsiteX6" fmla="*/ 1440160 w 1441054"/>
              <a:gd name="connsiteY6" fmla="*/ 3504385 h 3744416"/>
              <a:gd name="connsiteX7" fmla="*/ 1200129 w 1441054"/>
              <a:gd name="connsiteY7" fmla="*/ 3744416 h 3744416"/>
              <a:gd name="connsiteX8" fmla="*/ 240031 w 1441054"/>
              <a:gd name="connsiteY8" fmla="*/ 3744416 h 3744416"/>
              <a:gd name="connsiteX9" fmla="*/ 0 w 1441054"/>
              <a:gd name="connsiteY9" fmla="*/ 3504385 h 3744416"/>
              <a:gd name="connsiteX10" fmla="*/ 0 w 1441054"/>
              <a:gd name="connsiteY10" fmla="*/ 240031 h 3744416"/>
              <a:gd name="connsiteX0" fmla="*/ 0 w 1441054"/>
              <a:gd name="connsiteY0" fmla="*/ 240031 h 3744416"/>
              <a:gd name="connsiteX1" fmla="*/ 240031 w 1441054"/>
              <a:gd name="connsiteY1" fmla="*/ 0 h 3744416"/>
              <a:gd name="connsiteX2" fmla="*/ 1200129 w 1441054"/>
              <a:gd name="connsiteY2" fmla="*/ 0 h 3744416"/>
              <a:gd name="connsiteX3" fmla="*/ 1440160 w 1441054"/>
              <a:gd name="connsiteY3" fmla="*/ 240031 h 3744416"/>
              <a:gd name="connsiteX4" fmla="*/ 1441054 w 1441054"/>
              <a:gd name="connsiteY4" fmla="*/ 613014 h 3744416"/>
              <a:gd name="connsiteX5" fmla="*/ 1435267 w 1441054"/>
              <a:gd name="connsiteY5" fmla="*/ 1313283 h 3744416"/>
              <a:gd name="connsiteX6" fmla="*/ 1429479 w 1441054"/>
              <a:gd name="connsiteY6" fmla="*/ 2187171 h 3744416"/>
              <a:gd name="connsiteX7" fmla="*/ 1440160 w 1441054"/>
              <a:gd name="connsiteY7" fmla="*/ 3504385 h 3744416"/>
              <a:gd name="connsiteX8" fmla="*/ 1200129 w 1441054"/>
              <a:gd name="connsiteY8" fmla="*/ 3744416 h 3744416"/>
              <a:gd name="connsiteX9" fmla="*/ 240031 w 1441054"/>
              <a:gd name="connsiteY9" fmla="*/ 3744416 h 3744416"/>
              <a:gd name="connsiteX10" fmla="*/ 0 w 1441054"/>
              <a:gd name="connsiteY10" fmla="*/ 3504385 h 3744416"/>
              <a:gd name="connsiteX11" fmla="*/ 0 w 1441054"/>
              <a:gd name="connsiteY11" fmla="*/ 240031 h 3744416"/>
              <a:gd name="connsiteX0" fmla="*/ 0 w 1455070"/>
              <a:gd name="connsiteY0" fmla="*/ 240031 h 3744416"/>
              <a:gd name="connsiteX1" fmla="*/ 240031 w 1455070"/>
              <a:gd name="connsiteY1" fmla="*/ 0 h 3744416"/>
              <a:gd name="connsiteX2" fmla="*/ 1200129 w 1455070"/>
              <a:gd name="connsiteY2" fmla="*/ 0 h 3744416"/>
              <a:gd name="connsiteX3" fmla="*/ 1440160 w 1455070"/>
              <a:gd name="connsiteY3" fmla="*/ 240031 h 3744416"/>
              <a:gd name="connsiteX4" fmla="*/ 1441054 w 1455070"/>
              <a:gd name="connsiteY4" fmla="*/ 613014 h 3744416"/>
              <a:gd name="connsiteX5" fmla="*/ 1435267 w 1455070"/>
              <a:gd name="connsiteY5" fmla="*/ 1313283 h 3744416"/>
              <a:gd name="connsiteX6" fmla="*/ 1429479 w 1455070"/>
              <a:gd name="connsiteY6" fmla="*/ 2187171 h 3744416"/>
              <a:gd name="connsiteX7" fmla="*/ 1429479 w 1455070"/>
              <a:gd name="connsiteY7" fmla="*/ 2887439 h 3744416"/>
              <a:gd name="connsiteX8" fmla="*/ 1440160 w 1455070"/>
              <a:gd name="connsiteY8" fmla="*/ 3504385 h 3744416"/>
              <a:gd name="connsiteX9" fmla="*/ 1200129 w 1455070"/>
              <a:gd name="connsiteY9" fmla="*/ 3744416 h 3744416"/>
              <a:gd name="connsiteX10" fmla="*/ 240031 w 1455070"/>
              <a:gd name="connsiteY10" fmla="*/ 3744416 h 3744416"/>
              <a:gd name="connsiteX11" fmla="*/ 0 w 1455070"/>
              <a:gd name="connsiteY11" fmla="*/ 3504385 h 3744416"/>
              <a:gd name="connsiteX12" fmla="*/ 0 w 1455070"/>
              <a:gd name="connsiteY12" fmla="*/ 240031 h 3744416"/>
              <a:gd name="connsiteX0" fmla="*/ 5680 w 1460750"/>
              <a:gd name="connsiteY0" fmla="*/ 240031 h 3744416"/>
              <a:gd name="connsiteX1" fmla="*/ 245711 w 1460750"/>
              <a:gd name="connsiteY1" fmla="*/ 0 h 3744416"/>
              <a:gd name="connsiteX2" fmla="*/ 1205809 w 1460750"/>
              <a:gd name="connsiteY2" fmla="*/ 0 h 3744416"/>
              <a:gd name="connsiteX3" fmla="*/ 1445840 w 1460750"/>
              <a:gd name="connsiteY3" fmla="*/ 240031 h 3744416"/>
              <a:gd name="connsiteX4" fmla="*/ 1446734 w 1460750"/>
              <a:gd name="connsiteY4" fmla="*/ 613014 h 3744416"/>
              <a:gd name="connsiteX5" fmla="*/ 1440947 w 1460750"/>
              <a:gd name="connsiteY5" fmla="*/ 1313283 h 3744416"/>
              <a:gd name="connsiteX6" fmla="*/ 1435159 w 1460750"/>
              <a:gd name="connsiteY6" fmla="*/ 2187171 h 3744416"/>
              <a:gd name="connsiteX7" fmla="*/ 1435159 w 1460750"/>
              <a:gd name="connsiteY7" fmla="*/ 2887439 h 3744416"/>
              <a:gd name="connsiteX8" fmla="*/ 1445840 w 1460750"/>
              <a:gd name="connsiteY8" fmla="*/ 3504385 h 3744416"/>
              <a:gd name="connsiteX9" fmla="*/ 1205809 w 1460750"/>
              <a:gd name="connsiteY9" fmla="*/ 3744416 h 3744416"/>
              <a:gd name="connsiteX10" fmla="*/ 245711 w 1460750"/>
              <a:gd name="connsiteY10" fmla="*/ 3744416 h 3744416"/>
              <a:gd name="connsiteX11" fmla="*/ 5680 w 1460750"/>
              <a:gd name="connsiteY11" fmla="*/ 3504385 h 3744416"/>
              <a:gd name="connsiteX12" fmla="*/ 0 w 1460750"/>
              <a:gd name="connsiteY12" fmla="*/ 1782467 h 3744416"/>
              <a:gd name="connsiteX13" fmla="*/ 5680 w 1460750"/>
              <a:gd name="connsiteY13" fmla="*/ 240031 h 3744416"/>
              <a:gd name="connsiteX0" fmla="*/ 5680 w 1460750"/>
              <a:gd name="connsiteY0" fmla="*/ 240031 h 3744416"/>
              <a:gd name="connsiteX1" fmla="*/ 245711 w 1460750"/>
              <a:gd name="connsiteY1" fmla="*/ 0 h 3744416"/>
              <a:gd name="connsiteX2" fmla="*/ 1205809 w 1460750"/>
              <a:gd name="connsiteY2" fmla="*/ 0 h 3744416"/>
              <a:gd name="connsiteX3" fmla="*/ 1445840 w 1460750"/>
              <a:gd name="connsiteY3" fmla="*/ 240031 h 3744416"/>
              <a:gd name="connsiteX4" fmla="*/ 1446734 w 1460750"/>
              <a:gd name="connsiteY4" fmla="*/ 613014 h 3744416"/>
              <a:gd name="connsiteX5" fmla="*/ 1440947 w 1460750"/>
              <a:gd name="connsiteY5" fmla="*/ 1313283 h 3744416"/>
              <a:gd name="connsiteX6" fmla="*/ 1435159 w 1460750"/>
              <a:gd name="connsiteY6" fmla="*/ 2187171 h 3744416"/>
              <a:gd name="connsiteX7" fmla="*/ 1435159 w 1460750"/>
              <a:gd name="connsiteY7" fmla="*/ 2887439 h 3744416"/>
              <a:gd name="connsiteX8" fmla="*/ 1445840 w 1460750"/>
              <a:gd name="connsiteY8" fmla="*/ 3504385 h 3744416"/>
              <a:gd name="connsiteX9" fmla="*/ 1205809 w 1460750"/>
              <a:gd name="connsiteY9" fmla="*/ 3744416 h 3744416"/>
              <a:gd name="connsiteX10" fmla="*/ 245711 w 1460750"/>
              <a:gd name="connsiteY10" fmla="*/ 3744416 h 3744416"/>
              <a:gd name="connsiteX11" fmla="*/ 5680 w 1460750"/>
              <a:gd name="connsiteY11" fmla="*/ 3504385 h 3744416"/>
              <a:gd name="connsiteX12" fmla="*/ 0 w 1460750"/>
              <a:gd name="connsiteY12" fmla="*/ 1873258 h 3744416"/>
              <a:gd name="connsiteX13" fmla="*/ 5680 w 1460750"/>
              <a:gd name="connsiteY13" fmla="*/ 240031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60750" h="3744416">
                <a:moveTo>
                  <a:pt x="5680" y="240031"/>
                </a:moveTo>
                <a:cubicBezTo>
                  <a:pt x="5680" y="107466"/>
                  <a:pt x="113146" y="0"/>
                  <a:pt x="245711" y="0"/>
                </a:cubicBezTo>
                <a:lnTo>
                  <a:pt x="1205809" y="0"/>
                </a:lnTo>
                <a:cubicBezTo>
                  <a:pt x="1338374" y="0"/>
                  <a:pt x="1445840" y="107466"/>
                  <a:pt x="1445840" y="240031"/>
                </a:cubicBezTo>
                <a:lnTo>
                  <a:pt x="1446734" y="613014"/>
                </a:lnTo>
                <a:lnTo>
                  <a:pt x="1440947" y="1313283"/>
                </a:lnTo>
                <a:cubicBezTo>
                  <a:pt x="1439018" y="1604579"/>
                  <a:pt x="1437088" y="1895875"/>
                  <a:pt x="1435159" y="2187171"/>
                </a:cubicBezTo>
                <a:cubicBezTo>
                  <a:pt x="1434194" y="2449530"/>
                  <a:pt x="1433379" y="2667903"/>
                  <a:pt x="1435159" y="2887439"/>
                </a:cubicBezTo>
                <a:cubicBezTo>
                  <a:pt x="1436939" y="3106975"/>
                  <a:pt x="1484065" y="3361556"/>
                  <a:pt x="1445840" y="3504385"/>
                </a:cubicBezTo>
                <a:cubicBezTo>
                  <a:pt x="1445840" y="3636950"/>
                  <a:pt x="1338374" y="3744416"/>
                  <a:pt x="1205809" y="3744416"/>
                </a:cubicBezTo>
                <a:lnTo>
                  <a:pt x="245711" y="3744416"/>
                </a:lnTo>
                <a:cubicBezTo>
                  <a:pt x="113146" y="3744416"/>
                  <a:pt x="5680" y="3636950"/>
                  <a:pt x="5680" y="3504385"/>
                </a:cubicBezTo>
                <a:cubicBezTo>
                  <a:pt x="3787" y="2930412"/>
                  <a:pt x="1893" y="2447231"/>
                  <a:pt x="0" y="1873258"/>
                </a:cubicBezTo>
                <a:cubicBezTo>
                  <a:pt x="1893" y="1359113"/>
                  <a:pt x="3787" y="754176"/>
                  <a:pt x="5680" y="240031"/>
                </a:cubicBez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tx1"/>
                </a:solidFill>
              </a:rPr>
              <a:t>Canvas</a:t>
            </a:r>
            <a:endParaRPr lang="sv-SE" dirty="0">
              <a:solidFill>
                <a:schemeClr val="tx1"/>
              </a:solidFill>
            </a:endParaRPr>
          </a:p>
        </p:txBody>
      </p:sp>
      <p:cxnSp>
        <p:nvCxnSpPr>
          <p:cNvPr id="56" name="Rak koppling 55"/>
          <p:cNvCxnSpPr>
            <a:stCxn id="55" idx="12"/>
          </p:cNvCxnSpPr>
          <p:nvPr/>
        </p:nvCxnSpPr>
        <p:spPr>
          <a:xfrm flipH="1" flipV="1">
            <a:off x="4478658" y="4077072"/>
            <a:ext cx="2633426" cy="3144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Rak koppling 56"/>
          <p:cNvCxnSpPr>
            <a:stCxn id="22" idx="12"/>
          </p:cNvCxnSpPr>
          <p:nvPr/>
        </p:nvCxnSpPr>
        <p:spPr>
          <a:xfrm flipH="1">
            <a:off x="4516252" y="2611122"/>
            <a:ext cx="2570348" cy="10332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Rak koppling 59"/>
          <p:cNvCxnSpPr/>
          <p:nvPr/>
        </p:nvCxnSpPr>
        <p:spPr>
          <a:xfrm flipH="1" flipV="1">
            <a:off x="4427984" y="4437112"/>
            <a:ext cx="2639750" cy="14176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ktangel med rundade hörn 11"/>
          <p:cNvSpPr/>
          <p:nvPr/>
        </p:nvSpPr>
        <p:spPr>
          <a:xfrm>
            <a:off x="3094338" y="3549671"/>
            <a:ext cx="432048" cy="10462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sv-SE" sz="1400" dirty="0"/>
              <a:t>Adapter</a:t>
            </a:r>
          </a:p>
        </p:txBody>
      </p:sp>
      <p:sp>
        <p:nvSpPr>
          <p:cNvPr id="35" name="Rektangel med rundade hörn 34"/>
          <p:cNvSpPr/>
          <p:nvPr/>
        </p:nvSpPr>
        <p:spPr>
          <a:xfrm>
            <a:off x="5669641" y="2555799"/>
            <a:ext cx="432048" cy="104628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sv-SE" sz="1200" smtClean="0">
                <a:solidFill>
                  <a:schemeClr val="tx1"/>
                </a:solidFill>
              </a:rPr>
              <a:t>Adapter</a:t>
            </a:r>
            <a:endParaRPr lang="sv-SE" sz="1200">
              <a:solidFill>
                <a:schemeClr val="tx1"/>
              </a:solidFill>
            </a:endParaRPr>
          </a:p>
        </p:txBody>
      </p:sp>
      <p:sp>
        <p:nvSpPr>
          <p:cNvPr id="37" name="Rektangel med rundade hörn 36"/>
          <p:cNvSpPr/>
          <p:nvPr/>
        </p:nvSpPr>
        <p:spPr>
          <a:xfrm>
            <a:off x="5669641" y="3894884"/>
            <a:ext cx="432048" cy="104628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sv-SE" sz="1200" dirty="0" smtClean="0">
                <a:solidFill>
                  <a:schemeClr val="tx1"/>
                </a:solidFill>
              </a:rPr>
              <a:t>Adapter</a:t>
            </a: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9" name="Rektangel med rundade hörn 18"/>
          <p:cNvSpPr/>
          <p:nvPr/>
        </p:nvSpPr>
        <p:spPr>
          <a:xfrm>
            <a:off x="4279983" y="1916832"/>
            <a:ext cx="4684505" cy="1798191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3" name="Rektangel med rundade hörn 42"/>
          <p:cNvSpPr/>
          <p:nvPr/>
        </p:nvSpPr>
        <p:spPr>
          <a:xfrm>
            <a:off x="4279983" y="3789041"/>
            <a:ext cx="4684505" cy="1296144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5" name="Rektangel med rundade hörn 44"/>
          <p:cNvSpPr/>
          <p:nvPr/>
        </p:nvSpPr>
        <p:spPr>
          <a:xfrm>
            <a:off x="5796136" y="5157192"/>
            <a:ext cx="3168352" cy="1408969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6" name="Rektangel med rundade hörn 45"/>
          <p:cNvSpPr/>
          <p:nvPr/>
        </p:nvSpPr>
        <p:spPr>
          <a:xfrm>
            <a:off x="524385" y="1332920"/>
            <a:ext cx="3732204" cy="5233241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7" name="Rundad rektangulär bildtext 62"/>
          <p:cNvSpPr/>
          <p:nvPr/>
        </p:nvSpPr>
        <p:spPr>
          <a:xfrm>
            <a:off x="4982582" y="897922"/>
            <a:ext cx="1848882" cy="855916"/>
          </a:xfrm>
          <a:prstGeom prst="wedgeRoundRectCallout">
            <a:avLst>
              <a:gd name="adj1" fmla="val -72508"/>
              <a:gd name="adj2" fmla="val 69701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smtClean="0"/>
              <a:t>Ansvarsgränser</a:t>
            </a:r>
            <a:endParaRPr lang="sv-SE" sz="1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3672374" y="4204624"/>
            <a:ext cx="489859" cy="567158"/>
            <a:chOff x="5170714" y="884691"/>
            <a:chExt cx="489859" cy="567158"/>
          </a:xfrm>
        </p:grpSpPr>
        <p:grpSp>
          <p:nvGrpSpPr>
            <p:cNvPr id="28" name="Group 27"/>
            <p:cNvGrpSpPr/>
            <p:nvPr/>
          </p:nvGrpSpPr>
          <p:grpSpPr>
            <a:xfrm>
              <a:off x="5170714" y="884691"/>
              <a:ext cx="489859" cy="278382"/>
              <a:chOff x="5246914" y="1027904"/>
              <a:chExt cx="489859" cy="278382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5246914" y="1027906"/>
                <a:ext cx="0" cy="278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5736773" y="1027904"/>
                <a:ext cx="0" cy="278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5257800" y="1306284"/>
                <a:ext cx="478973" cy="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44"/>
            <p:cNvSpPr txBox="1"/>
            <p:nvPr/>
          </p:nvSpPr>
          <p:spPr>
            <a:xfrm>
              <a:off x="5214259" y="1144072"/>
              <a:ext cx="3689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400" dirty="0" smtClean="0"/>
                <a:t>Kö</a:t>
              </a:r>
              <a:endParaRPr lang="en-US" sz="1400" dirty="0"/>
            </a:p>
          </p:txBody>
        </p:sp>
      </p:grpSp>
      <p:sp>
        <p:nvSpPr>
          <p:cNvPr id="38" name="Snip Single Corner Rectangle 37"/>
          <p:cNvSpPr/>
          <p:nvPr/>
        </p:nvSpPr>
        <p:spPr>
          <a:xfrm>
            <a:off x="3873842" y="4287192"/>
            <a:ext cx="162228" cy="110625"/>
          </a:xfrm>
          <a:prstGeom prst="snip1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1" name="Snip Single Corner Rectangle 40"/>
          <p:cNvSpPr/>
          <p:nvPr/>
        </p:nvSpPr>
        <p:spPr>
          <a:xfrm>
            <a:off x="3819409" y="4243644"/>
            <a:ext cx="162228" cy="110625"/>
          </a:xfrm>
          <a:prstGeom prst="snip1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2" name="Snip Single Corner Rectangle 41"/>
          <p:cNvSpPr/>
          <p:nvPr/>
        </p:nvSpPr>
        <p:spPr>
          <a:xfrm>
            <a:off x="3754095" y="4189215"/>
            <a:ext cx="162228" cy="110625"/>
          </a:xfrm>
          <a:prstGeom prst="snip1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5953773" y="5402953"/>
            <a:ext cx="489859" cy="567158"/>
            <a:chOff x="5170714" y="884691"/>
            <a:chExt cx="489859" cy="567158"/>
          </a:xfrm>
        </p:grpSpPr>
        <p:grpSp>
          <p:nvGrpSpPr>
            <p:cNvPr id="61" name="Group 60"/>
            <p:cNvGrpSpPr/>
            <p:nvPr/>
          </p:nvGrpSpPr>
          <p:grpSpPr>
            <a:xfrm>
              <a:off x="5170714" y="884691"/>
              <a:ext cx="489859" cy="278382"/>
              <a:chOff x="5246914" y="1027904"/>
              <a:chExt cx="489859" cy="278382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5246914" y="1027906"/>
                <a:ext cx="0" cy="278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5736773" y="1027904"/>
                <a:ext cx="0" cy="278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5257800" y="1306284"/>
                <a:ext cx="478973" cy="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TextBox 44"/>
            <p:cNvSpPr txBox="1"/>
            <p:nvPr/>
          </p:nvSpPr>
          <p:spPr>
            <a:xfrm>
              <a:off x="5214259" y="1144072"/>
              <a:ext cx="3689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400" dirty="0" smtClean="0"/>
                <a:t>Kö</a:t>
              </a:r>
              <a:endParaRPr lang="en-US" sz="1400" dirty="0"/>
            </a:p>
          </p:txBody>
        </p:sp>
      </p:grpSp>
      <p:sp>
        <p:nvSpPr>
          <p:cNvPr id="67" name="Snip Single Corner Rectangle 66"/>
          <p:cNvSpPr/>
          <p:nvPr/>
        </p:nvSpPr>
        <p:spPr>
          <a:xfrm>
            <a:off x="6155241" y="5485521"/>
            <a:ext cx="162228" cy="110625"/>
          </a:xfrm>
          <a:prstGeom prst="snip1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8" name="Snip Single Corner Rectangle 67"/>
          <p:cNvSpPr/>
          <p:nvPr/>
        </p:nvSpPr>
        <p:spPr>
          <a:xfrm>
            <a:off x="6100808" y="5441973"/>
            <a:ext cx="162228" cy="110625"/>
          </a:xfrm>
          <a:prstGeom prst="snip1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9" name="Snip Single Corner Rectangle 68"/>
          <p:cNvSpPr/>
          <p:nvPr/>
        </p:nvSpPr>
        <p:spPr>
          <a:xfrm>
            <a:off x="6035494" y="5387544"/>
            <a:ext cx="162228" cy="110625"/>
          </a:xfrm>
          <a:prstGeom prst="snip1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4986131" y="4055045"/>
            <a:ext cx="489859" cy="567158"/>
            <a:chOff x="5170714" y="884691"/>
            <a:chExt cx="489859" cy="567158"/>
          </a:xfrm>
        </p:grpSpPr>
        <p:grpSp>
          <p:nvGrpSpPr>
            <p:cNvPr id="71" name="Group 70"/>
            <p:cNvGrpSpPr/>
            <p:nvPr/>
          </p:nvGrpSpPr>
          <p:grpSpPr>
            <a:xfrm>
              <a:off x="5170714" y="884691"/>
              <a:ext cx="489859" cy="278382"/>
              <a:chOff x="5246914" y="1027904"/>
              <a:chExt cx="489859" cy="278382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5246914" y="1027906"/>
                <a:ext cx="0" cy="278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5736773" y="1027904"/>
                <a:ext cx="0" cy="278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5257800" y="1306284"/>
                <a:ext cx="478973" cy="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44"/>
            <p:cNvSpPr txBox="1"/>
            <p:nvPr/>
          </p:nvSpPr>
          <p:spPr>
            <a:xfrm>
              <a:off x="5214259" y="1144072"/>
              <a:ext cx="3689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400" dirty="0" smtClean="0"/>
                <a:t>Kö</a:t>
              </a:r>
              <a:endParaRPr lang="en-US" sz="1400" dirty="0"/>
            </a:p>
          </p:txBody>
        </p:sp>
      </p:grpSp>
      <p:sp>
        <p:nvSpPr>
          <p:cNvPr id="76" name="Snip Single Corner Rectangle 75"/>
          <p:cNvSpPr/>
          <p:nvPr/>
        </p:nvSpPr>
        <p:spPr>
          <a:xfrm>
            <a:off x="5187599" y="4137613"/>
            <a:ext cx="162228" cy="110625"/>
          </a:xfrm>
          <a:prstGeom prst="snip1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7" name="Snip Single Corner Rectangle 76"/>
          <p:cNvSpPr/>
          <p:nvPr/>
        </p:nvSpPr>
        <p:spPr>
          <a:xfrm>
            <a:off x="5133166" y="4094065"/>
            <a:ext cx="162228" cy="110625"/>
          </a:xfrm>
          <a:prstGeom prst="snip1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8" name="Snip Single Corner Rectangle 77"/>
          <p:cNvSpPr/>
          <p:nvPr/>
        </p:nvSpPr>
        <p:spPr>
          <a:xfrm>
            <a:off x="5067852" y="4039636"/>
            <a:ext cx="162228" cy="110625"/>
          </a:xfrm>
          <a:prstGeom prst="snip1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4943862" y="3162477"/>
            <a:ext cx="489859" cy="567158"/>
            <a:chOff x="5170714" y="884691"/>
            <a:chExt cx="489859" cy="567158"/>
          </a:xfrm>
        </p:grpSpPr>
        <p:grpSp>
          <p:nvGrpSpPr>
            <p:cNvPr id="80" name="Group 79"/>
            <p:cNvGrpSpPr/>
            <p:nvPr/>
          </p:nvGrpSpPr>
          <p:grpSpPr>
            <a:xfrm>
              <a:off x="5170714" y="884691"/>
              <a:ext cx="489859" cy="278382"/>
              <a:chOff x="5246914" y="1027904"/>
              <a:chExt cx="489859" cy="278382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5246914" y="1027906"/>
                <a:ext cx="0" cy="278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5736773" y="1027904"/>
                <a:ext cx="0" cy="2783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5257800" y="1306284"/>
                <a:ext cx="478973" cy="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TextBox 44"/>
            <p:cNvSpPr txBox="1"/>
            <p:nvPr/>
          </p:nvSpPr>
          <p:spPr>
            <a:xfrm>
              <a:off x="5214259" y="1144072"/>
              <a:ext cx="3689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400" dirty="0" smtClean="0"/>
                <a:t>Kö</a:t>
              </a:r>
              <a:endParaRPr lang="en-US" sz="1400" dirty="0"/>
            </a:p>
          </p:txBody>
        </p:sp>
      </p:grpSp>
      <p:sp>
        <p:nvSpPr>
          <p:cNvPr id="85" name="Snip Single Corner Rectangle 84"/>
          <p:cNvSpPr/>
          <p:nvPr/>
        </p:nvSpPr>
        <p:spPr>
          <a:xfrm>
            <a:off x="5145330" y="3245045"/>
            <a:ext cx="162228" cy="110625"/>
          </a:xfrm>
          <a:prstGeom prst="snip1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6" name="Snip Single Corner Rectangle 85"/>
          <p:cNvSpPr/>
          <p:nvPr/>
        </p:nvSpPr>
        <p:spPr>
          <a:xfrm>
            <a:off x="5090897" y="3201497"/>
            <a:ext cx="162228" cy="110625"/>
          </a:xfrm>
          <a:prstGeom prst="snip1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7" name="Snip Single Corner Rectangle 86"/>
          <p:cNvSpPr/>
          <p:nvPr/>
        </p:nvSpPr>
        <p:spPr>
          <a:xfrm>
            <a:off x="5025583" y="3147068"/>
            <a:ext cx="162228" cy="110625"/>
          </a:xfrm>
          <a:prstGeom prst="snip1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3" grpId="0" animBg="1"/>
      <p:bldP spid="45" grpId="0" animBg="1"/>
      <p:bldP spid="46" grpId="0" animBg="1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Begreppsmodell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9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6" y="1798320"/>
            <a:ext cx="7943088" cy="326136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195736" y="2492896"/>
            <a:ext cx="2376264" cy="3600400"/>
          </a:xfrm>
          <a:prstGeom prst="round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sv-SE" dirty="0" err="1" smtClean="0"/>
              <a:t>Versionshanteras</a:t>
            </a:r>
            <a:r>
              <a:rPr lang="sv-SE" dirty="0" smtClean="0"/>
              <a:t> för sig</a:t>
            </a:r>
            <a:endParaRPr lang="sv-SE" dirty="0"/>
          </a:p>
        </p:txBody>
      </p:sp>
      <p:sp>
        <p:nvSpPr>
          <p:cNvPr id="6" name="Rounded Rectangle 5"/>
          <p:cNvSpPr/>
          <p:nvPr/>
        </p:nvSpPr>
        <p:spPr>
          <a:xfrm>
            <a:off x="4659410" y="2492896"/>
            <a:ext cx="2376264" cy="3600400"/>
          </a:xfrm>
          <a:prstGeom prst="round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sv-SE" dirty="0" err="1" smtClean="0"/>
              <a:t>Versionshanteras</a:t>
            </a:r>
            <a:r>
              <a:rPr lang="sv-SE" dirty="0" smtClean="0"/>
              <a:t> för sig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8965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Basmallar">
  <a:themeElements>
    <a:clrScheme name="GU">
      <a:dk1>
        <a:sysClr val="windowText" lastClr="000000"/>
      </a:dk1>
      <a:lt1>
        <a:sysClr val="window" lastClr="FFFFFF"/>
      </a:lt1>
      <a:dk2>
        <a:srgbClr val="004B89"/>
      </a:dk2>
      <a:lt2>
        <a:srgbClr val="EEECE1"/>
      </a:lt2>
      <a:accent1>
        <a:srgbClr val="004B89"/>
      </a:accent1>
      <a:accent2>
        <a:srgbClr val="7A99AC"/>
      </a:accent2>
      <a:accent3>
        <a:srgbClr val="9B2743"/>
      </a:accent3>
      <a:accent4>
        <a:srgbClr val="FE5000"/>
      </a:accent4>
      <a:accent5>
        <a:srgbClr val="53682B"/>
      </a:accent5>
      <a:accent6>
        <a:srgbClr val="79CAB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EC0C7969-4DAD-4199-A266-63E813717A2C}" vid="{B8A9328A-F312-484D-934C-821F3EBF6897}"/>
    </a:ext>
  </a:extLst>
</a:theme>
</file>

<file path=ppt/theme/theme2.xml><?xml version="1.0" encoding="utf-8"?>
<a:theme xmlns:a="http://schemas.openxmlformats.org/drawingml/2006/main" name="Start- &amp; slutsido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EC0C7969-4DAD-4199-A266-63E813717A2C}" vid="{5CEB0D5A-3984-4658-87D2-FEBC26892A59}"/>
    </a:ext>
  </a:extLst>
</a:theme>
</file>

<file path=ppt/theme/theme3.xml><?xml version="1.0" encoding="utf-8"?>
<a:theme xmlns:a="http://schemas.openxmlformats.org/drawingml/2006/main" name="Office Theme">
  <a:themeElements>
    <a:clrScheme name="Sunet">
      <a:dk1>
        <a:srgbClr val="252425"/>
      </a:dk1>
      <a:lt1>
        <a:sysClr val="window" lastClr="FFFFFF"/>
      </a:lt1>
      <a:dk2>
        <a:srgbClr val="707070"/>
      </a:dk2>
      <a:lt2>
        <a:srgbClr val="E9E8E8"/>
      </a:lt2>
      <a:accent1>
        <a:srgbClr val="E37425"/>
      </a:accent1>
      <a:accent2>
        <a:srgbClr val="F7F7F7"/>
      </a:accent2>
      <a:accent3>
        <a:srgbClr val="B3B3B3"/>
      </a:accent3>
      <a:accent4>
        <a:srgbClr val="FFC000"/>
      </a:accent4>
      <a:accent5>
        <a:srgbClr val="1BAAD7"/>
      </a:accent5>
      <a:accent6>
        <a:srgbClr val="70AD47"/>
      </a:accent6>
      <a:hlink>
        <a:srgbClr val="1BAAD7"/>
      </a:hlink>
      <a:folHlink>
        <a:srgbClr val="E37425"/>
      </a:folHlink>
    </a:clrScheme>
    <a:fontScheme name="Sunet">
      <a:majorFont>
        <a:latin typeface="Akkurat-Mono"/>
        <a:ea typeface=""/>
        <a:cs typeface=""/>
      </a:majorFont>
      <a:minorFont>
        <a:latin typeface="Proxima Nova 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et-mall_mastermode.pptx" id="{4C3197CE-D077-4EA6-A0CD-2CE3CC7C1695}" vid="{52A2DF31-EA52-47FB-A338-94B9E7B47B28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3F3379EFD34C41AA455C903742F822" ma:contentTypeVersion="1" ma:contentTypeDescription="Create a new document." ma:contentTypeScope="" ma:versionID="920f664d6f17b32827063591554b3865">
  <xsd:schema xmlns:xsd="http://www.w3.org/2001/XMLSchema" xmlns:xs="http://www.w3.org/2001/XMLSchema" xmlns:p="http://schemas.microsoft.com/office/2006/metadata/properties" xmlns:ns1="http://schemas.microsoft.com/sharepoint/v3" xmlns:ns2="e2edb49e-6343-4ac0-ab96-f3cb171fac88" targetNamespace="http://schemas.microsoft.com/office/2006/metadata/properties" ma:root="true" ma:fieldsID="aa3b4f5c2a284085d0542104603f9412" ns1:_="" ns2:_="">
    <xsd:import namespace="http://schemas.microsoft.com/sharepoint/v3"/>
    <xsd:import namespace="e2edb49e-6343-4ac0-ab96-f3cb171fac88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2:TaxCatchAllLabel" minOccurs="0"/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5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6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db49e-6343-4ac0-ab96-f3cb171fac88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8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cbf47823-7e64-48d5-ab91-2baac67d6669}" ma:internalName="TaxCatchAll" ma:showField="CatchAllData" ma:web="e2edb49e-6343-4ac0-ab96-f3cb171fac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cbf47823-7e64-48d5-ab91-2baac67d6669}" ma:internalName="TaxCatchAllLabel" ma:readOnly="true" ma:showField="CatchAllDataLabel" ma:web="e2edb49e-6343-4ac0-ab96-f3cb171fac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e2edb49e-6343-4ac0-ab96-f3cb171fac88">
      <Terms xmlns="http://schemas.microsoft.com/office/infopath/2007/PartnerControls"/>
    </TaxKeywordTaxHTField>
    <TaxCatchAll xmlns="e2edb49e-6343-4ac0-ab96-f3cb171fac88"/>
    <PublishingExpirationDate xmlns="http://schemas.microsoft.com/sharepoint/v3" xsi:nil="true"/>
    <PublishingStartDate xmlns="http://schemas.microsoft.com/sharepoint/v3" xsi:nil="true"/>
    <_dlc_DocId xmlns="e2edb49e-6343-4ac0-ab96-f3cb171fac88">Y6TDDSRDJVFW-1240947840-448</_dlc_DocId>
    <_dlc_DocIdUrl xmlns="e2edb49e-6343-4ac0-ab96-f3cb171fac88">
      <Url>https://samarbetsplats.gu.se/gf/Infra/itenheten/itarkitektur/_layouts/DocIdRedir.aspx?ID=Y6TDDSRDJVFW-1240947840-448</Url>
      <Description>Y6TDDSRDJVFW-1240947840-448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10009</Type>
    <SequenceNumber>1004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BB7A6C8-1C60-4596-A90A-FA0349C755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5840A9-B3D6-475F-B1B3-48F8C8926A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db49e-6343-4ac0-ab96-f3cb171fac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E69C1D-0BFF-4A44-93B3-911454001315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purl.org/dc/terms/"/>
    <ds:schemaRef ds:uri="e2edb49e-6343-4ac0-ab96-f3cb171fac88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CD8AD2F2-56C0-4A3B-BBC5-BBFA245104D0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Mötesmall</Template>
  <TotalTime>28334</TotalTime>
  <Words>1387</Words>
  <Application>Microsoft Office PowerPoint</Application>
  <PresentationFormat>On-screen Show (4:3)</PresentationFormat>
  <Paragraphs>304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ＭＳ Ｐゴシック</vt:lpstr>
      <vt:lpstr>Akkurat-Mono</vt:lpstr>
      <vt:lpstr>Arial</vt:lpstr>
      <vt:lpstr>Arial Bold</vt:lpstr>
      <vt:lpstr>Arial Narrow</vt:lpstr>
      <vt:lpstr>Calibri</vt:lpstr>
      <vt:lpstr>Helvetica</vt:lpstr>
      <vt:lpstr>Proxima Nova Rg</vt:lpstr>
      <vt:lpstr>Symbol</vt:lpstr>
      <vt:lpstr>Wingdings</vt:lpstr>
      <vt:lpstr>Basmallar</vt:lpstr>
      <vt:lpstr>Start- &amp; slutsidor</vt:lpstr>
      <vt:lpstr>Office Theme</vt:lpstr>
      <vt:lpstr>SUNET – Canvas GBG-UME Meeting</vt:lpstr>
      <vt:lpstr>Purpose</vt:lpstr>
      <vt:lpstr>Present</vt:lpstr>
      <vt:lpstr>Brain dump</vt:lpstr>
      <vt:lpstr>Förslag på agendapunkter GBG</vt:lpstr>
      <vt:lpstr>Dokumentation</vt:lpstr>
      <vt:lpstr>Integration Approach</vt:lpstr>
      <vt:lpstr>Ansvar i tjänsteorienteringskontext</vt:lpstr>
      <vt:lpstr>Begreppsmodell</vt:lpstr>
      <vt:lpstr>A standard Scenario – WS SUNET Adapter</vt:lpstr>
      <vt:lpstr>Lös Koppling</vt:lpstr>
      <vt:lpstr>Integrationsöversikt</vt:lpstr>
      <vt:lpstr>Referensintegritet</vt:lpstr>
      <vt:lpstr>Intercept</vt:lpstr>
      <vt:lpstr>Interceptproblematik</vt:lpstr>
      <vt:lpstr>Val</vt:lpstr>
      <vt:lpstr>Meddelanden från andra system än Ladok</vt:lpstr>
      <vt:lpstr>Canvas Adapter</vt:lpstr>
      <vt:lpstr>Canvasöversikt</vt:lpstr>
      <vt:lpstr>Process</vt:lpstr>
      <vt:lpstr>Canvas</vt:lpstr>
      <vt:lpstr>Antagning och Registrering</vt:lpstr>
      <vt:lpstr>Problem med Canvas LIS-implementation</vt:lpstr>
      <vt:lpstr>PowerPoint Presentation</vt:lpstr>
      <vt:lpstr>A standard Scenario - Messaging</vt:lpstr>
    </vt:vector>
  </TitlesOfParts>
  <Manager/>
  <Company>University of Gothenburg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Purpose</dc:title>
  <dc:subject/>
  <dc:creator>Johan Planmo</dc:creator>
  <cp:keywords/>
  <dc:description/>
  <cp:lastModifiedBy>Johan Planmo</cp:lastModifiedBy>
  <cp:revision>513</cp:revision>
  <cp:lastPrinted>2014-10-10T12:54:55Z</cp:lastPrinted>
  <dcterms:created xsi:type="dcterms:W3CDTF">2016-08-30T14:16:48Z</dcterms:created>
  <dcterms:modified xsi:type="dcterms:W3CDTF">2018-04-16T12:28:57Z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0x010100D13F3379EFD34C41AA455C903742F822</vt:lpwstr>
  </property>
  <property fmtid="{D5CDD505-2E9C-101B-9397-08002B2CF9AE}" pid="3" name="_dlc_DocIdItemGuid">
    <vt:lpwstr>f68fe6e5-9479-4065-ab27-8b3dc2955c73</vt:lpwstr>
  </property>
  <property fmtid="{D5CDD505-2E9C-101B-9397-08002B2CF9AE}" pid="4" name="TaxKeyword">
    <vt:lpwstr/>
  </property>
</Properties>
</file>