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13"/>
  </p:notesMasterIdLst>
  <p:sldIdLst>
    <p:sldId id="381" r:id="rId3"/>
    <p:sldId id="385" r:id="rId4"/>
    <p:sldId id="261" r:id="rId5"/>
    <p:sldId id="378" r:id="rId6"/>
    <p:sldId id="374" r:id="rId7"/>
    <p:sldId id="386" r:id="rId8"/>
    <p:sldId id="388" r:id="rId9"/>
    <p:sldId id="389" r:id="rId10"/>
    <p:sldId id="390" r:id="rId11"/>
    <p:sldId id="387" r:id="rId12"/>
  </p:sldIdLst>
  <p:sldSz cx="12192000" cy="6858000"/>
  <p:notesSz cx="6858000" cy="9144000"/>
  <p:defaultTextStyle>
    <a:defPPr>
      <a:defRPr lang="sv-SE"/>
    </a:defPPr>
    <a:lvl1pPr marL="0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071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150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226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301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382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450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520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6591" algn="l" defTabSz="91415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95F6"/>
    <a:srgbClr val="0D86F6"/>
    <a:srgbClr val="0B69BD"/>
    <a:srgbClr val="0B5EA5"/>
    <a:srgbClr val="003FFF"/>
    <a:srgbClr val="E26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2" autoAdjust="0"/>
    <p:restoredTop sz="94815" autoAdjust="0"/>
  </p:normalViewPr>
  <p:slideViewPr>
    <p:cSldViewPr snapToGrid="0">
      <p:cViewPr varScale="1">
        <p:scale>
          <a:sx n="73" d="100"/>
          <a:sy n="73" d="100"/>
        </p:scale>
        <p:origin x="98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71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50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26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01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82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50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20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91" algn="l" defTabSz="4570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Lyder under Utbildningsdepartementet – Vetenskapsrådet</a:t>
            </a:r>
          </a:p>
          <a:p>
            <a:pPr marL="171450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Hög tillgänglighet. ”Inga nior</a:t>
            </a:r>
            <a:r>
              <a:rPr lang="is-IS" dirty="0">
                <a:latin typeface="Lucida Console"/>
                <a:cs typeface="Lucida Console"/>
              </a:rPr>
              <a:t>…”</a:t>
            </a:r>
            <a:endParaRPr lang="sv-SE" dirty="0">
              <a:latin typeface="Lucida Console"/>
              <a:cs typeface="Lucida Console"/>
            </a:endParaRPr>
          </a:p>
          <a:p>
            <a:pPr marL="171450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Öppna standarder.</a:t>
            </a:r>
          </a:p>
          <a:p>
            <a:pPr marL="171450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Dra nytta av identitetsfederationen.</a:t>
            </a:r>
          </a:p>
          <a:p>
            <a:pPr marL="171450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Användare – all personal och studenter på:</a:t>
            </a:r>
          </a:p>
          <a:p>
            <a:pPr marL="628650" lvl="1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Universitet och högskolor.</a:t>
            </a:r>
          </a:p>
          <a:p>
            <a:pPr marL="628650" lvl="1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Konstnärliga högskolor, KB, statliga centrala museer.</a:t>
            </a:r>
          </a:p>
          <a:p>
            <a:pPr marL="628650" lvl="1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Andra organisationer med forskningsaktiviteter.</a:t>
            </a:r>
          </a:p>
          <a:p>
            <a:pPr marL="628650" lvl="1" indent="-171450">
              <a:buFont typeface="Arial"/>
              <a:buChar char="•"/>
            </a:pPr>
            <a:r>
              <a:rPr lang="sv-SE" dirty="0">
                <a:latin typeface="Lucida Console"/>
                <a:cs typeface="Lucida Console"/>
              </a:rPr>
              <a:t>MOU med riksarkivet.</a:t>
            </a:r>
          </a:p>
          <a:p>
            <a:endParaRPr lang="sv-SE" dirty="0"/>
          </a:p>
          <a:p>
            <a:pPr marL="457200" indent="-457200">
              <a:buFont typeface="Arial"/>
              <a:buChar char="•"/>
            </a:pPr>
            <a:endParaRPr lang="sv-S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8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Ulf fråga – kanske spara sista punkten till mer resonerande del – risker/nackdelar </a:t>
            </a:r>
            <a:r>
              <a:rPr lang="sv-SE" dirty="0" err="1"/>
              <a:t>ell</a:t>
            </a:r>
            <a:r>
              <a:rPr lang="sv-SE" dirty="0"/>
              <a:t> </a:t>
            </a:r>
            <a:r>
              <a:rPr lang="sv-SE" dirty="0" err="1"/>
              <a:t>likn</a:t>
            </a:r>
            <a:r>
              <a:rPr lang="sv-SE" dirty="0"/>
              <a:t>? Frågan är viktig, men är ju kanske inte ”bakgrund”…?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96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US förslag – här passar väl frågan bättre in?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6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text </a:t>
            </a:r>
            <a:r>
              <a:rPr lang="sv-SE" dirty="0" err="1"/>
              <a:t>styles</a:t>
            </a:r>
            <a:endParaRPr lang="sv-SE" dirty="0"/>
          </a:p>
          <a:p>
            <a:pPr lvl="1"/>
            <a:r>
              <a:rPr lang="sv-SE" dirty="0"/>
              <a:t>Second </a:t>
            </a:r>
            <a:r>
              <a:rPr lang="sv-SE" dirty="0" err="1"/>
              <a:t>level</a:t>
            </a:r>
            <a:endParaRPr lang="sv-SE" dirty="0"/>
          </a:p>
          <a:p>
            <a:pPr lvl="2"/>
            <a:r>
              <a:rPr lang="sv-SE" dirty="0" err="1"/>
              <a:t>Third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3"/>
            <a:r>
              <a:rPr lang="sv-SE" dirty="0" err="1"/>
              <a:t>Fourth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4"/>
            <a:r>
              <a:rPr lang="sv-SE" dirty="0" err="1"/>
              <a:t>Fifth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45" y="970449"/>
            <a:ext cx="3822839" cy="477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47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45" y="970449"/>
            <a:ext cx="3822839" cy="477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22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09601" y="1600206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269455" y="1600206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09601" y="1600206"/>
            <a:ext cx="4455499" cy="4525963"/>
          </a:xfrm>
          <a:prstGeom prst="rect">
            <a:avLst/>
          </a:prstGeom>
          <a:solidFill>
            <a:srgbClr val="FFFFFF"/>
          </a:solidFill>
          <a:ln w="635">
            <a:solidFill>
              <a:schemeClr val="tx2">
                <a:lumMod val="75000"/>
              </a:schemeClr>
            </a:solidFill>
          </a:ln>
          <a:extLst/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269455" y="1600206"/>
            <a:ext cx="4510420" cy="4525963"/>
          </a:xfrm>
          <a:prstGeom prst="rect">
            <a:avLst/>
          </a:prstGeom>
          <a:solidFill>
            <a:srgbClr val="FFFFFF"/>
          </a:solidFill>
          <a:ln w="635">
            <a:solidFill>
              <a:schemeClr val="tx2">
                <a:lumMod val="75000"/>
              </a:schemeClr>
            </a:solidFill>
          </a:ln>
          <a:extLst/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25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text </a:t>
            </a:r>
            <a:r>
              <a:rPr lang="sv-SE" dirty="0" err="1"/>
              <a:t>styles</a:t>
            </a:r>
            <a:endParaRPr lang="sv-SE" dirty="0"/>
          </a:p>
          <a:p>
            <a:pPr lvl="1"/>
            <a:r>
              <a:rPr lang="sv-SE" dirty="0"/>
              <a:t>Second </a:t>
            </a:r>
            <a:r>
              <a:rPr lang="sv-SE" dirty="0" err="1"/>
              <a:t>level</a:t>
            </a:r>
            <a:endParaRPr lang="sv-SE" dirty="0"/>
          </a:p>
          <a:p>
            <a:pPr lvl="2"/>
            <a:r>
              <a:rPr lang="sv-SE" dirty="0" err="1"/>
              <a:t>Third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3"/>
            <a:r>
              <a:rPr lang="sv-SE" dirty="0" err="1"/>
              <a:t>Fourth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4"/>
            <a:r>
              <a:rPr lang="sv-SE" dirty="0" err="1"/>
              <a:t>Fifth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17"/>
            <a:ext cx="10822517" cy="4385727"/>
          </a:xfrm>
          <a:prstGeom prst="rect">
            <a:avLst/>
          </a:prstGeom>
          <a:ln w="63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18" tIns="45718" rIns="91418" bIns="45718" rtlCol="0" anchor="ctr"/>
          <a:lstStyle/>
          <a:p>
            <a:pPr algn="ctr"/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1628775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E26A23"/>
                </a:solidFill>
              </a:defRPr>
            </a:lvl1pPr>
            <a:lvl2pPr marL="457071" indent="0">
              <a:buNone/>
              <a:defRPr sz="2800"/>
            </a:lvl2pPr>
            <a:lvl3pPr marL="914150" indent="0">
              <a:buNone/>
              <a:defRPr sz="2400"/>
            </a:lvl3pPr>
            <a:lvl4pPr marL="1371226" indent="0">
              <a:buNone/>
              <a:defRPr sz="2000"/>
            </a:lvl4pPr>
            <a:lvl5pPr marL="1828301" indent="0">
              <a:buNone/>
              <a:defRPr sz="2000"/>
            </a:lvl5pPr>
            <a:lvl6pPr marL="2285382" indent="0">
              <a:buNone/>
              <a:defRPr sz="2000"/>
            </a:lvl6pPr>
            <a:lvl7pPr marL="2742450" indent="0">
              <a:buNone/>
              <a:defRPr sz="2000"/>
            </a:lvl7pPr>
            <a:lvl8pPr marL="3199520" indent="0">
              <a:buNone/>
              <a:defRPr sz="2000"/>
            </a:lvl8pPr>
            <a:lvl9pPr marL="3656591" indent="0">
              <a:buNone/>
              <a:defRPr sz="2000"/>
            </a:lvl9pPr>
          </a:lstStyle>
          <a:p>
            <a:pPr lvl="0"/>
            <a:r>
              <a:rPr lang="sv-SE" noProof="0" dirty="0"/>
              <a:t>Drag </a:t>
            </a:r>
            <a:r>
              <a:rPr lang="sv-SE" noProof="0" dirty="0" err="1"/>
              <a:t>picture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placeholder</a:t>
            </a:r>
            <a:r>
              <a:rPr lang="sv-SE" noProof="0" dirty="0"/>
              <a:t> or </a:t>
            </a:r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icon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add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3" y="1625617"/>
            <a:ext cx="8923867" cy="4385727"/>
          </a:xfrm>
          <a:prstGeom prst="rect">
            <a:avLst/>
          </a:prstGeom>
          <a:ln w="63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18" tIns="45718" rIns="91418" bIns="45718" rtlCol="0" anchor="ctr"/>
          <a:lstStyle/>
          <a:p>
            <a:pPr algn="ctr"/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89943" y="137253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97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679281" y="3481661"/>
            <a:ext cx="4555067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>
            <a:lvl1pPr>
              <a:defRPr sz="2000"/>
            </a:lvl1pPr>
          </a:lstStyle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_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2227" y="0"/>
            <a:ext cx="10647004" cy="1143000"/>
          </a:xfrm>
          <a:prstGeom prst="rect">
            <a:avLst/>
          </a:prstGeom>
        </p:spPr>
        <p:txBody>
          <a:bodyPr lIns="121896" tIns="60948" rIns="121896" bIns="60948"/>
          <a:lstStyle>
            <a:lvl1pPr>
              <a:defRPr sz="5300">
                <a:latin typeface="Garmond"/>
                <a:cs typeface="Garmond"/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8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334215"/>
            <a:ext cx="10972800" cy="479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6" tIns="60948" rIns="121896" bIns="6094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/>
                <a:cs typeface="Times New Roman"/>
              </a:defRPr>
            </a:lvl1pPr>
            <a:lvl2pPr>
              <a:defRPr>
                <a:latin typeface="Times New Roman"/>
                <a:cs typeface="Times New Roman"/>
              </a:defRPr>
            </a:lvl2pPr>
            <a:lvl3pPr>
              <a:buClr>
                <a:srgbClr val="E26A23"/>
              </a:buClr>
              <a:defRPr>
                <a:latin typeface="Times New Roman"/>
                <a:cs typeface="Times New Roman"/>
              </a:defRPr>
            </a:lvl3pPr>
            <a:lvl4pPr>
              <a:defRPr>
                <a:latin typeface="Times New Roman"/>
                <a:cs typeface="Times New Roman"/>
              </a:defRPr>
            </a:lvl4pPr>
            <a:lvl5pPr>
              <a:defRPr>
                <a:latin typeface="Times New Roman"/>
                <a:cs typeface="Times New Roman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cxnSp>
        <p:nvCxnSpPr>
          <p:cNvPr id="7" name="Rak 6"/>
          <p:cNvCxnSpPr/>
          <p:nvPr userDrawn="1"/>
        </p:nvCxnSpPr>
        <p:spPr>
          <a:xfrm>
            <a:off x="0" y="6330211"/>
            <a:ext cx="12192000" cy="0"/>
          </a:xfrm>
          <a:prstGeom prst="line">
            <a:avLst/>
          </a:prstGeom>
          <a:ln>
            <a:solidFill>
              <a:srgbClr val="FF882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10703984" y="6356364"/>
            <a:ext cx="878416" cy="365125"/>
          </a:xfrm>
          <a:prstGeom prst="rect">
            <a:avLst/>
          </a:prstGeom>
        </p:spPr>
        <p:txBody>
          <a:bodyPr lIns="121896" tIns="60948" rIns="121896" bIns="60948"/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64548458-BFD7-4BAA-9C4D-6C27DE31E685}" type="slidenum">
              <a:rPr lang="sv-SE" sz="1500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sv-SE" sz="1500" dirty="0">
              <a:solidFill>
                <a:srgbClr val="000000"/>
              </a:solidFill>
            </a:endParaRPr>
          </a:p>
        </p:txBody>
      </p:sp>
      <p:sp>
        <p:nvSpPr>
          <p:cNvPr id="11" name="Footer Placeholder 5"/>
          <p:cNvSpPr txBox="1">
            <a:spLocks/>
          </p:cNvSpPr>
          <p:nvPr userDrawn="1"/>
        </p:nvSpPr>
        <p:spPr>
          <a:xfrm>
            <a:off x="603253" y="6361127"/>
            <a:ext cx="4380915" cy="373063"/>
          </a:xfrm>
          <a:prstGeom prst="rect">
            <a:avLst/>
          </a:prstGeom>
          <a:noFill/>
        </p:spPr>
        <p:txBody>
          <a:bodyPr lIns="121896" tIns="60948" rIns="121896" bIns="60948"/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altLang="en-US" sz="1500">
                <a:solidFill>
                  <a:srgbClr val="000000"/>
                </a:solidFill>
              </a:rPr>
              <a:t>Börje Josefsson &lt;bj@sunet.se&gt; </a:t>
            </a:r>
            <a:endParaRPr lang="en-US" altLang="en-US" sz="1500" dirty="0">
              <a:solidFill>
                <a:srgbClr val="000000"/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5354659" y="6356364"/>
            <a:ext cx="2844800" cy="365125"/>
          </a:xfrm>
          <a:prstGeom prst="rect">
            <a:avLst/>
          </a:prstGeom>
          <a:noFill/>
        </p:spPr>
        <p:txBody>
          <a:bodyPr lIns="121896" tIns="60948" rIns="121896" bIns="60948"/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371C3F3-0AAD-FA42-AE96-9F11BDC77861}" type="datetime3">
              <a:rPr lang="sv-SE" sz="1500" noProof="0" smtClean="0">
                <a:solidFill>
                  <a:srgbClr val="000000"/>
                </a:solidFill>
              </a:rPr>
              <a:t>18-10-12</a:t>
            </a:fld>
            <a:endParaRPr lang="sv-SE" altLang="en-US" sz="150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3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8" rIns="9141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08007" y="799580"/>
            <a:ext cx="10464796" cy="775227"/>
          </a:xfrm>
          <a:prstGeom prst="rect">
            <a:avLst/>
          </a:prstGeom>
        </p:spPr>
        <p:txBody>
          <a:bodyPr vert="horz" lIns="91418" tIns="45718" rIns="91418" bIns="45718" rtlCol="0" anchor="ctr">
            <a:normAutofit/>
          </a:bodyPr>
          <a:lstStyle/>
          <a:p>
            <a:r>
              <a:rPr lang="sv-SE" dirty="0"/>
              <a:t>CLICK TO EDIT MASTER TITLE STYLE</a:t>
            </a:r>
            <a:endParaRPr lang="en-US" dirty="0"/>
          </a:p>
        </p:txBody>
      </p:sp>
      <p:pic>
        <p:nvPicPr>
          <p:cNvPr id="10" name="Picture 9" descr="Sunet_logo_color.pdf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255" y="146064"/>
            <a:ext cx="546948" cy="683687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783" r:id="rId3"/>
    <p:sldLayoutId id="2147483666" r:id="rId4"/>
    <p:sldLayoutId id="2147483782" r:id="rId5"/>
    <p:sldLayoutId id="2147483818" r:id="rId6"/>
    <p:sldLayoutId id="2147483817" r:id="rId7"/>
    <p:sldLayoutId id="2147483670" r:id="rId8"/>
    <p:sldLayoutId id="2147483822" r:id="rId9"/>
    <p:sldLayoutId id="2147483826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07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15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22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30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10" indent="-34281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745" indent="-28567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690" indent="-228541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599760" indent="-22854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6831" indent="-22854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3910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86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61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42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6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82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2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9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9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07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15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22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30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10" indent="-34281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745" indent="-28567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690" indent="-228541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599760" indent="-22854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6831" indent="-22854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3910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86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61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42" indent="-228541" algn="l" defTabSz="9141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6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82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20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91" algn="l" defTabSz="91415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19792" y="2130736"/>
            <a:ext cx="9045208" cy="2238064"/>
          </a:xfrm>
          <a:prstGeom prst="rect">
            <a:avLst/>
          </a:prstGeom>
        </p:spPr>
        <p:txBody>
          <a:bodyPr lIns="121898" tIns="60949" rIns="121898" bIns="60949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E26A23"/>
                </a:solidFill>
                <a:latin typeface="Consolas"/>
                <a:ea typeface="+mj-ea"/>
                <a:cs typeface="Consola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sv-SE" b="1" dirty="0">
                <a:latin typeface="Lucida Console"/>
              </a:rPr>
              <a:t>SUNET</a:t>
            </a:r>
            <a:r>
              <a:rPr lang="sv-SE" sz="5900" b="1" dirty="0">
                <a:latin typeface="Garamond"/>
                <a:cs typeface="Garamond"/>
              </a:rPr>
              <a:t/>
            </a:r>
            <a:br>
              <a:rPr lang="sv-SE" sz="5900" b="1" dirty="0">
                <a:latin typeface="Garamond"/>
                <a:cs typeface="Garamond"/>
              </a:rPr>
            </a:br>
            <a:r>
              <a:rPr lang="sv-SE" b="1" dirty="0">
                <a:latin typeface="Lucida Console"/>
              </a:rPr>
              <a:t>Inköpscentral</a:t>
            </a:r>
          </a:p>
        </p:txBody>
      </p:sp>
      <p:pic>
        <p:nvPicPr>
          <p:cNvPr id="5" name="Picture 3" descr="Sunet_logo_colo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15" y="1594474"/>
            <a:ext cx="2513753" cy="284890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7109" y="4565671"/>
            <a:ext cx="3247161" cy="592988"/>
          </a:xfrm>
          <a:prstGeom prst="rect">
            <a:avLst/>
          </a:prstGeom>
        </p:spPr>
        <p:txBody>
          <a:bodyPr lIns="121898" tIns="60949" rIns="121898" bIns="60949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E26A23"/>
                </a:solidFill>
                <a:latin typeface="Consolas"/>
                <a:ea typeface="+mj-ea"/>
                <a:cs typeface="Consola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sv-SE" sz="2700" dirty="0" smtClean="0"/>
              <a:t>2018-10-16</a:t>
            </a:r>
            <a:endParaRPr lang="sv-SE" sz="2700" dirty="0"/>
          </a:p>
        </p:txBody>
      </p:sp>
    </p:spTree>
    <p:extLst>
      <p:ext uri="{BB962C8B-B14F-4D97-AF65-F5344CB8AC3E}">
        <p14:creationId xmlns:p14="http://schemas.microsoft.com/office/powerpoint/2010/main" val="3051945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440"/>
            <a:ext cx="10972800" cy="5439451"/>
          </a:xfrm>
        </p:spPr>
        <p:txBody>
          <a:bodyPr/>
          <a:lstStyle/>
          <a:p>
            <a:r>
              <a:rPr lang="sv-SE" sz="3600" dirty="0"/>
              <a:t>Ingen eller marginell förändring av verksamheten, men administrativ förenkling för Sunet, samtidigt som frihetsgraden för lärosätena är princip oförändrade.</a:t>
            </a:r>
          </a:p>
          <a:p>
            <a:r>
              <a:rPr lang="sv-SE" sz="3600" dirty="0"/>
              <a:t>Marknaden” kan undra hur många IC det finns plats för? Men Sunet IC kommer enbart ägna sig åt vissa specifika tjänster med en tydlig affär för leverantören.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Konsekvenser inköpscentral</a:t>
            </a:r>
          </a:p>
        </p:txBody>
      </p:sp>
    </p:spTree>
    <p:extLst>
      <p:ext uri="{BB962C8B-B14F-4D97-AF65-F5344CB8AC3E}">
        <p14:creationId xmlns:p14="http://schemas.microsoft.com/office/powerpoint/2010/main" val="37611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440"/>
            <a:ext cx="10972800" cy="5439451"/>
          </a:xfrm>
        </p:spPr>
        <p:txBody>
          <a:bodyPr/>
          <a:lstStyle/>
          <a:p>
            <a:r>
              <a:rPr lang="sv-SE" sz="3600" dirty="0" smtClean="0"/>
              <a:t>Presentation deltagare från Sunet</a:t>
            </a:r>
          </a:p>
          <a:p>
            <a:r>
              <a:rPr lang="sv-SE" sz="3600" dirty="0" smtClean="0"/>
              <a:t>Kort om Sunet</a:t>
            </a:r>
            <a:endParaRPr lang="sv-SE" sz="3600" dirty="0"/>
          </a:p>
          <a:p>
            <a:r>
              <a:rPr lang="sv-SE" sz="3600" dirty="0"/>
              <a:t>Bakgrund till </a:t>
            </a:r>
            <a:r>
              <a:rPr lang="sv-SE" sz="3600" dirty="0" smtClean="0"/>
              <a:t>inköpscentralen</a:t>
            </a:r>
            <a:endParaRPr lang="sv-SE" sz="3600" dirty="0"/>
          </a:p>
          <a:p>
            <a:r>
              <a:rPr lang="sv-SE" sz="3600" dirty="0"/>
              <a:t>Kort om </a:t>
            </a:r>
            <a:r>
              <a:rPr lang="sv-SE" sz="3600" dirty="0" smtClean="0"/>
              <a:t>utredningen</a:t>
            </a:r>
            <a:endParaRPr lang="sv-SE" sz="3600" dirty="0"/>
          </a:p>
          <a:p>
            <a:r>
              <a:rPr lang="sv-SE" sz="3600" dirty="0" smtClean="0"/>
              <a:t>Frågor</a:t>
            </a:r>
            <a:endParaRPr lang="sv-SE" sz="3600" dirty="0"/>
          </a:p>
          <a:p>
            <a:endParaRPr lang="sv-SE" sz="3600" dirty="0"/>
          </a:p>
          <a:p>
            <a:endParaRPr lang="sv-SE" sz="360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Infomöte </a:t>
            </a:r>
            <a:r>
              <a:rPr lang="sv-SE" dirty="0" smtClean="0"/>
              <a:t>2018-10-16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2957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1I-115774H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" r="4861"/>
          <a:stretch/>
        </p:blipFill>
        <p:spPr>
          <a:xfrm>
            <a:off x="9137179" y="3820672"/>
            <a:ext cx="2252135" cy="1623557"/>
          </a:xfrm>
          <a:prstGeom prst="rect">
            <a:avLst/>
          </a:prstGeom>
        </p:spPr>
      </p:pic>
      <p:pic>
        <p:nvPicPr>
          <p:cNvPr id="5" name="Picture 4" descr="CM-BA1047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t="524" r="16095" b="-524"/>
          <a:stretch/>
        </p:blipFill>
        <p:spPr>
          <a:xfrm>
            <a:off x="7558129" y="3838153"/>
            <a:ext cx="1701800" cy="16156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14436" y="3860809"/>
            <a:ext cx="3621661" cy="1847515"/>
          </a:xfrm>
          <a:prstGeom prst="rect">
            <a:avLst/>
          </a:prstGeom>
          <a:solidFill>
            <a:srgbClr val="E26A2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20" tIns="45718" rIns="91420" bIns="45718" rtlCol="0" anchor="ctr"/>
          <a:lstStyle/>
          <a:p>
            <a:pPr algn="ctr"/>
            <a:endParaRPr lang="en-US"/>
          </a:p>
        </p:txBody>
      </p:sp>
      <p:pic>
        <p:nvPicPr>
          <p:cNvPr id="6" name="Picture 5" descr="VR_LOGO_CMYK_STAENDE.eps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3" t="12125" r="9409" b="16225"/>
          <a:stretch/>
        </p:blipFill>
        <p:spPr>
          <a:xfrm>
            <a:off x="4092392" y="2044703"/>
            <a:ext cx="1825808" cy="15621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142309" y="4012957"/>
            <a:ext cx="1138767" cy="1380327"/>
            <a:chOff x="6697134" y="3954697"/>
            <a:chExt cx="1473200" cy="1785706"/>
          </a:xfrm>
        </p:grpSpPr>
        <p:sp>
          <p:nvSpPr>
            <p:cNvPr id="15" name="Rectangle 14"/>
            <p:cNvSpPr/>
            <p:nvPr/>
          </p:nvSpPr>
          <p:spPr>
            <a:xfrm>
              <a:off x="6697134" y="4504268"/>
              <a:ext cx="1473200" cy="123613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13269" y="3954697"/>
              <a:ext cx="1252300" cy="1252300"/>
            </a:xfrm>
            <a:prstGeom prst="ellipse">
              <a:avLst/>
            </a:prstGeom>
            <a:noFill/>
            <a:ln w="1524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itle 6"/>
            <p:cNvSpPr txBox="1">
              <a:spLocks/>
            </p:cNvSpPr>
            <p:nvPr/>
          </p:nvSpPr>
          <p:spPr>
            <a:xfrm>
              <a:off x="6877076" y="4711170"/>
              <a:ext cx="1168401" cy="77522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4000" b="1" kern="1200">
                  <a:solidFill>
                    <a:srgbClr val="E26A23"/>
                  </a:solidFill>
                  <a:latin typeface="Lucida Console"/>
                  <a:ea typeface="+mj-ea"/>
                  <a:cs typeface="Lucida Console"/>
                </a:defRPr>
              </a:lvl1pPr>
              <a:lvl2pPr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2pPr>
              <a:lvl3pPr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3pPr>
              <a:lvl4pPr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4pPr>
              <a:lvl5pPr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5pPr>
              <a:lvl6pPr marL="4572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6pPr>
              <a:lvl7pPr marL="9144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7pPr>
              <a:lvl8pPr marL="13716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8pPr>
              <a:lvl9pPr marL="1828800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r>
                <a:rPr lang="en-US" sz="4400" dirty="0">
                  <a:solidFill>
                    <a:schemeClr val="tx1"/>
                  </a:solidFill>
                </a:rPr>
                <a:t>ID</a:t>
              </a:r>
            </a:p>
          </p:txBody>
        </p:sp>
      </p:grpSp>
      <p:pic>
        <p:nvPicPr>
          <p:cNvPr id="21" name="Picture 20" descr="BW-14795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713" y="2497831"/>
            <a:ext cx="2017819" cy="1345212"/>
          </a:xfrm>
          <a:prstGeom prst="rect">
            <a:avLst/>
          </a:prstGeom>
        </p:spPr>
      </p:pic>
      <p:pic>
        <p:nvPicPr>
          <p:cNvPr id="23" name="Picture 22" descr="BW-23285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78" y="3828164"/>
            <a:ext cx="1078089" cy="1617133"/>
          </a:xfrm>
          <a:prstGeom prst="rect">
            <a:avLst/>
          </a:prstGeom>
        </p:spPr>
      </p:pic>
      <p:pic>
        <p:nvPicPr>
          <p:cNvPr id="24" name="Picture 23" descr="BW-230467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71" y="2498541"/>
            <a:ext cx="2015068" cy="1343379"/>
          </a:xfrm>
          <a:prstGeom prst="rect">
            <a:avLst/>
          </a:prstGeom>
        </p:spPr>
      </p:pic>
      <p:pic>
        <p:nvPicPr>
          <p:cNvPr id="25" name="Picture 24" descr="BM-MON015044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32" b="1855"/>
          <a:stretch/>
        </p:blipFill>
        <p:spPr>
          <a:xfrm>
            <a:off x="10508543" y="2496732"/>
            <a:ext cx="880764" cy="1344120"/>
          </a:xfrm>
          <a:prstGeom prst="rect">
            <a:avLst/>
          </a:prstGeom>
        </p:spPr>
      </p:pic>
      <p:sp>
        <p:nvSpPr>
          <p:cNvPr id="14" name="Title 6"/>
          <p:cNvSpPr txBox="1">
            <a:spLocks/>
          </p:cNvSpPr>
          <p:nvPr/>
        </p:nvSpPr>
        <p:spPr>
          <a:xfrm>
            <a:off x="867893" y="3852335"/>
            <a:ext cx="3831107" cy="1862820"/>
          </a:xfrm>
          <a:prstGeom prst="rect">
            <a:avLst/>
          </a:prstGeom>
        </p:spPr>
        <p:txBody>
          <a:bodyPr vert="horz" lIns="91418" tIns="45718" rIns="91418" bIns="45718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Lucida Console"/>
                <a:ea typeface="+mj-ea"/>
                <a:cs typeface="Lucida Console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sz="2000" dirty="0">
                <a:solidFill>
                  <a:srgbClr val="FFFFFF"/>
                </a:solidFill>
              </a:rPr>
              <a:t>~ 100 Organisationer</a:t>
            </a:r>
          </a:p>
          <a:p>
            <a:r>
              <a:rPr lang="sv-SE" sz="2000" dirty="0">
                <a:solidFill>
                  <a:srgbClr val="FFFFFF"/>
                </a:solidFill>
              </a:rPr>
              <a:t>~ 650.000 användare</a:t>
            </a:r>
          </a:p>
          <a:p>
            <a:r>
              <a:rPr lang="sv-SE" sz="2000" dirty="0">
                <a:solidFill>
                  <a:srgbClr val="FFFFFF"/>
                </a:solidFill>
              </a:rPr>
              <a:t>~ 220 MSEK omsättning</a:t>
            </a:r>
          </a:p>
          <a:p>
            <a:r>
              <a:rPr lang="sv-SE" sz="2000" dirty="0">
                <a:solidFill>
                  <a:srgbClr val="FFFFFF"/>
                </a:solidFill>
              </a:rPr>
              <a:t>~ 57 anställda</a:t>
            </a:r>
          </a:p>
          <a:p>
            <a:r>
              <a:rPr lang="sv-SE" sz="2000" dirty="0">
                <a:solidFill>
                  <a:srgbClr val="FFFFFF"/>
                </a:solidFill>
              </a:rPr>
              <a:t>~ 36 FTE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9" name="Title 6"/>
          <p:cNvSpPr txBox="1">
            <a:spLocks/>
          </p:cNvSpPr>
          <p:nvPr/>
        </p:nvSpPr>
        <p:spPr>
          <a:xfrm rot="5400000">
            <a:off x="3702465" y="4521613"/>
            <a:ext cx="1864075" cy="523344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vert="horz" lIns="91418" tIns="45718" rIns="91418" bIns="45718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Lucida Console"/>
                <a:ea typeface="+mj-ea"/>
                <a:cs typeface="Lucida Console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99,99%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9323" t="4416" r="10590" b="4276"/>
          <a:stretch/>
        </p:blipFill>
        <p:spPr>
          <a:xfrm>
            <a:off x="893101" y="1852275"/>
            <a:ext cx="2797043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1294" y="638119"/>
            <a:ext cx="3587215" cy="6143684"/>
          </a:xfrm>
        </p:spPr>
        <p:txBody>
          <a:bodyPr/>
          <a:lstStyle/>
          <a:p>
            <a:pPr marL="0" indent="0">
              <a:buNone/>
            </a:pPr>
            <a:r>
              <a:rPr lang="sv-SE" sz="1500" b="1" dirty="0"/>
              <a:t>Universitet och Högskolor</a:t>
            </a:r>
            <a:endParaRPr lang="sv-SE" sz="1500" dirty="0"/>
          </a:p>
          <a:p>
            <a:pPr marL="177760" indent="-177760"/>
            <a:r>
              <a:rPr lang="sv-SE" sz="900" dirty="0"/>
              <a:t>Blekinge Tekniska Högskola</a:t>
            </a:r>
          </a:p>
          <a:p>
            <a:pPr marL="177760" indent="-177760"/>
            <a:r>
              <a:rPr lang="sv-SE" sz="900" dirty="0"/>
              <a:t>Chalmers</a:t>
            </a:r>
          </a:p>
          <a:p>
            <a:pPr marL="177760" indent="-177760"/>
            <a:r>
              <a:rPr lang="sv-SE" sz="900" dirty="0"/>
              <a:t>Ersta-Sköndals Högskola</a:t>
            </a:r>
          </a:p>
          <a:p>
            <a:pPr marL="177760" indent="-177760"/>
            <a:r>
              <a:rPr lang="sv-SE" sz="900" dirty="0"/>
              <a:t>Gymnastik- och idrottshögskolan</a:t>
            </a:r>
          </a:p>
          <a:p>
            <a:pPr marL="177760" indent="-177760"/>
            <a:r>
              <a:rPr lang="sv-SE" sz="900" dirty="0"/>
              <a:t>Göteborgs universitet</a:t>
            </a:r>
          </a:p>
          <a:p>
            <a:pPr marL="177760" indent="-177760"/>
            <a:r>
              <a:rPr lang="sv-SE" sz="900" dirty="0"/>
              <a:t>Handelshögskolan i Stockholm</a:t>
            </a:r>
          </a:p>
          <a:p>
            <a:pPr marL="177760" indent="-177760"/>
            <a:r>
              <a:rPr lang="sv-SE" sz="900" dirty="0"/>
              <a:t>Högskolan Dalarna</a:t>
            </a:r>
          </a:p>
          <a:p>
            <a:pPr marL="177760" indent="-177760"/>
            <a:r>
              <a:rPr lang="sv-SE" sz="900" dirty="0"/>
              <a:t>Högskolan i Borås</a:t>
            </a:r>
          </a:p>
          <a:p>
            <a:pPr marL="177760" indent="-177760"/>
            <a:r>
              <a:rPr lang="sv-SE" sz="900" dirty="0"/>
              <a:t>Högskolan i Gävle</a:t>
            </a:r>
          </a:p>
          <a:p>
            <a:pPr marL="177760" indent="-177760"/>
            <a:r>
              <a:rPr lang="sv-SE" sz="900" dirty="0"/>
              <a:t>Högskolan i Halmstad</a:t>
            </a:r>
          </a:p>
          <a:p>
            <a:pPr marL="177760" indent="-177760"/>
            <a:r>
              <a:rPr lang="sv-SE" sz="900" dirty="0"/>
              <a:t>Högskolan i Jönköping</a:t>
            </a:r>
          </a:p>
          <a:p>
            <a:pPr marL="177760" indent="-177760"/>
            <a:r>
              <a:rPr lang="sv-SE" sz="900" dirty="0"/>
              <a:t>Högskolan i Skövde</a:t>
            </a:r>
          </a:p>
          <a:p>
            <a:pPr marL="177760" indent="-177760"/>
            <a:r>
              <a:rPr lang="sv-SE" sz="900" dirty="0"/>
              <a:t>Högskolan Kristianstad</a:t>
            </a:r>
          </a:p>
          <a:p>
            <a:pPr marL="177760" indent="-177760"/>
            <a:r>
              <a:rPr lang="sv-SE" sz="900" dirty="0"/>
              <a:t>Högskolan Väst</a:t>
            </a:r>
          </a:p>
          <a:p>
            <a:pPr marL="177760" indent="-177760"/>
            <a:r>
              <a:rPr lang="sv-SE" sz="900" dirty="0"/>
              <a:t>Institutet för rymdfysik</a:t>
            </a:r>
          </a:p>
          <a:p>
            <a:pPr marL="177760" indent="-177760"/>
            <a:r>
              <a:rPr lang="sv-SE" sz="900" dirty="0"/>
              <a:t>Johannelunds teologiska högskola</a:t>
            </a:r>
          </a:p>
          <a:p>
            <a:pPr marL="177760" indent="-177760"/>
            <a:r>
              <a:rPr lang="sv-SE" sz="900" dirty="0"/>
              <a:t>Karlstads universitet</a:t>
            </a:r>
          </a:p>
          <a:p>
            <a:pPr marL="177760" indent="-177760"/>
            <a:r>
              <a:rPr lang="sv-SE" sz="900" dirty="0"/>
              <a:t>Karolinska Institutet</a:t>
            </a:r>
          </a:p>
          <a:p>
            <a:pPr marL="177760" indent="-177760"/>
            <a:r>
              <a:rPr lang="sv-SE" sz="900" dirty="0"/>
              <a:t>Konstfack</a:t>
            </a:r>
          </a:p>
          <a:p>
            <a:pPr marL="177760" indent="-177760"/>
            <a:r>
              <a:rPr lang="sv-SE" sz="900" dirty="0"/>
              <a:t>Kungliga Tekniska högskolan</a:t>
            </a:r>
          </a:p>
          <a:p>
            <a:pPr marL="177760" indent="-177760"/>
            <a:r>
              <a:rPr lang="sv-SE" sz="900" dirty="0"/>
              <a:t>Linköpings universitet</a:t>
            </a:r>
          </a:p>
          <a:p>
            <a:pPr marL="177760" indent="-177760"/>
            <a:r>
              <a:rPr lang="sv-SE" sz="900" dirty="0"/>
              <a:t>Linnéuniversitetet</a:t>
            </a:r>
          </a:p>
          <a:p>
            <a:pPr marL="177760" indent="-177760"/>
            <a:r>
              <a:rPr lang="sv-SE" sz="900" dirty="0"/>
              <a:t>Luleå tekniska universitet</a:t>
            </a:r>
          </a:p>
          <a:p>
            <a:pPr marL="177760" indent="-177760"/>
            <a:r>
              <a:rPr lang="sv-SE" sz="900" dirty="0"/>
              <a:t>Lunds universitet</a:t>
            </a:r>
          </a:p>
          <a:p>
            <a:pPr marL="177760" indent="-177760"/>
            <a:r>
              <a:rPr lang="sv-SE" sz="900" dirty="0"/>
              <a:t>Malmö högskola</a:t>
            </a:r>
          </a:p>
          <a:p>
            <a:pPr marL="177760" indent="-177760"/>
            <a:r>
              <a:rPr lang="sv-SE" sz="900" dirty="0"/>
              <a:t>Mälardalens högskola</a:t>
            </a:r>
          </a:p>
          <a:p>
            <a:pPr marL="177760" indent="-177760"/>
            <a:r>
              <a:rPr lang="sv-SE" sz="900" dirty="0"/>
              <a:t>Mittuniversitetet</a:t>
            </a:r>
          </a:p>
          <a:p>
            <a:pPr marL="177760" indent="-177760"/>
            <a:r>
              <a:rPr lang="sv-SE" sz="900" dirty="0"/>
              <a:t>Röda Korsets Högskola</a:t>
            </a:r>
          </a:p>
          <a:p>
            <a:pPr marL="177760" indent="-177760"/>
            <a:r>
              <a:rPr lang="sv-SE" sz="900" dirty="0"/>
              <a:t>Södertörns högskola</a:t>
            </a:r>
          </a:p>
          <a:p>
            <a:pPr marL="177760" indent="-177760"/>
            <a:r>
              <a:rPr lang="sv-SE" sz="900" dirty="0"/>
              <a:t>Sveriges lantbruksuniversitet</a:t>
            </a:r>
          </a:p>
          <a:p>
            <a:pPr marL="177760" indent="-177760"/>
            <a:r>
              <a:rPr lang="sv-SE" sz="900" dirty="0"/>
              <a:t>Stockholms universitet</a:t>
            </a:r>
          </a:p>
          <a:p>
            <a:pPr marL="177760" indent="-177760"/>
            <a:r>
              <a:rPr lang="sv-SE" sz="900" dirty="0"/>
              <a:t>Sophiahemmet Högskola</a:t>
            </a:r>
          </a:p>
          <a:p>
            <a:pPr marL="177760" indent="-177760"/>
            <a:r>
              <a:rPr lang="sv-SE" sz="900" dirty="0"/>
              <a:t>Teologiska högskolan Stockholm</a:t>
            </a:r>
          </a:p>
          <a:p>
            <a:pPr marL="177760" indent="-177760"/>
            <a:r>
              <a:rPr lang="sv-SE" sz="900" dirty="0"/>
              <a:t>Umeå universitet</a:t>
            </a:r>
          </a:p>
          <a:p>
            <a:pPr marL="177760" indent="-177760"/>
            <a:r>
              <a:rPr lang="sv-SE" sz="900" dirty="0"/>
              <a:t>Uppsala universitet (inkl. enheten på Gotland)</a:t>
            </a:r>
          </a:p>
          <a:p>
            <a:pPr marL="177760" indent="-177760"/>
            <a:r>
              <a:rPr lang="sv-SE" sz="900" dirty="0"/>
              <a:t>Örebro universitet</a:t>
            </a:r>
            <a:endParaRPr lang="sv-SE" sz="1100" dirty="0"/>
          </a:p>
          <a:p>
            <a:endParaRPr lang="sv-SE" sz="1100" dirty="0"/>
          </a:p>
          <a:p>
            <a:endParaRPr lang="sv-SE" sz="1100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764411" y="714329"/>
            <a:ext cx="3635876" cy="5972983"/>
          </a:xfrm>
        </p:spPr>
        <p:txBody>
          <a:bodyPr/>
          <a:lstStyle/>
          <a:p>
            <a:pPr marL="0" indent="0">
              <a:buNone/>
            </a:pPr>
            <a:r>
              <a:rPr lang="sv-SE" sz="1500" b="1" dirty="0"/>
              <a:t>Kulturinstitutioner, statliga museer och bibliotek</a:t>
            </a:r>
          </a:p>
          <a:p>
            <a:pPr marL="177760" indent="-177760"/>
            <a:r>
              <a:rPr lang="sv-SE" sz="900" dirty="0"/>
              <a:t>Arkitekturmuseet</a:t>
            </a:r>
          </a:p>
          <a:p>
            <a:pPr marL="177760" indent="-177760"/>
            <a:r>
              <a:rPr lang="sv-SE" sz="900" dirty="0"/>
              <a:t>Armémuseum</a:t>
            </a:r>
          </a:p>
          <a:p>
            <a:pPr marL="177760" indent="-177760"/>
            <a:r>
              <a:rPr lang="sv-SE" sz="900" dirty="0"/>
              <a:t>Etnografiska museet</a:t>
            </a:r>
          </a:p>
          <a:p>
            <a:pPr marL="177760" indent="-177760"/>
            <a:r>
              <a:rPr lang="sv-SE" sz="900" dirty="0"/>
              <a:t>Flygvapenmuseum</a:t>
            </a:r>
          </a:p>
          <a:p>
            <a:pPr marL="177760" indent="-177760"/>
            <a:r>
              <a:rPr lang="sv-SE" sz="900" dirty="0"/>
              <a:t>Kungl. Biblioteket</a:t>
            </a:r>
          </a:p>
          <a:p>
            <a:pPr marL="177760" indent="-177760"/>
            <a:r>
              <a:rPr lang="sv-SE" sz="900" dirty="0"/>
              <a:t>Kungl. Konsthögskolan</a:t>
            </a:r>
          </a:p>
          <a:p>
            <a:pPr marL="177760" indent="-177760"/>
            <a:r>
              <a:rPr lang="sv-SE" sz="900" dirty="0"/>
              <a:t>Kungl. Musikhögskolan</a:t>
            </a:r>
          </a:p>
          <a:p>
            <a:pPr marL="177760" indent="-177760"/>
            <a:r>
              <a:rPr lang="sv-SE" sz="900" dirty="0"/>
              <a:t>Livrustkammaren och </a:t>
            </a:r>
            <a:r>
              <a:rPr lang="sv-SE" sz="900" dirty="0" err="1"/>
              <a:t>Skoklosters</a:t>
            </a:r>
            <a:r>
              <a:rPr lang="sv-SE" sz="900" dirty="0"/>
              <a:t> slott med Stiftelsen </a:t>
            </a:r>
            <a:r>
              <a:rPr lang="sv-SE" sz="900" dirty="0" err="1"/>
              <a:t>Hallwylska</a:t>
            </a:r>
            <a:r>
              <a:rPr lang="sv-SE" sz="900" dirty="0"/>
              <a:t> museet</a:t>
            </a:r>
          </a:p>
          <a:p>
            <a:pPr marL="177760" indent="-177760"/>
            <a:r>
              <a:rPr lang="sv-SE" sz="900" dirty="0"/>
              <a:t>Moderna museet</a:t>
            </a:r>
          </a:p>
          <a:p>
            <a:pPr marL="177760" indent="-177760"/>
            <a:r>
              <a:rPr lang="sv-SE" sz="900" dirty="0"/>
              <a:t>Nationalmuseum</a:t>
            </a:r>
          </a:p>
          <a:p>
            <a:pPr marL="177760" indent="-177760"/>
            <a:r>
              <a:rPr lang="sv-SE" sz="900" dirty="0"/>
              <a:t>Naturhistoriska riksmuseet</a:t>
            </a:r>
          </a:p>
          <a:p>
            <a:pPr marL="177760" indent="-177760"/>
            <a:r>
              <a:rPr lang="sv-SE" sz="900" dirty="0"/>
              <a:t>Nordiska museet</a:t>
            </a:r>
          </a:p>
          <a:p>
            <a:pPr marL="177760" indent="-177760"/>
            <a:r>
              <a:rPr lang="sv-SE" sz="900" dirty="0"/>
              <a:t>Skansen</a:t>
            </a:r>
          </a:p>
          <a:p>
            <a:pPr marL="177760" indent="-177760"/>
            <a:r>
              <a:rPr lang="sv-SE" sz="900" dirty="0"/>
              <a:t>Statens försvarshistoriska museer</a:t>
            </a:r>
          </a:p>
          <a:p>
            <a:pPr marL="177760" indent="-177760"/>
            <a:r>
              <a:rPr lang="sv-SE" sz="900" dirty="0"/>
              <a:t>Statens historiska museer</a:t>
            </a:r>
          </a:p>
          <a:p>
            <a:pPr marL="177760" indent="-177760"/>
            <a:r>
              <a:rPr lang="sv-SE" sz="900" dirty="0"/>
              <a:t>Statens maritima museer</a:t>
            </a:r>
          </a:p>
          <a:p>
            <a:pPr marL="177760" indent="-177760"/>
            <a:r>
              <a:rPr lang="sv-SE" sz="900" dirty="0"/>
              <a:t>Statens musiksamlingar</a:t>
            </a:r>
          </a:p>
          <a:p>
            <a:pPr marL="177760" indent="-177760"/>
            <a:r>
              <a:rPr lang="sv-SE" sz="900" dirty="0"/>
              <a:t>Statens museer för världskultur</a:t>
            </a:r>
          </a:p>
          <a:p>
            <a:pPr marL="177760" indent="-177760"/>
            <a:r>
              <a:rPr lang="sv-SE" sz="900" dirty="0"/>
              <a:t>Stockholms konstnärliga högskola</a:t>
            </a:r>
          </a:p>
          <a:p>
            <a:pPr marL="177760" indent="-177760"/>
            <a:r>
              <a:rPr lang="sv-SE" sz="900" dirty="0"/>
              <a:t>Stockholms Musikpedagogiska Institut </a:t>
            </a:r>
          </a:p>
          <a:p>
            <a:pPr marL="177760" indent="-177760"/>
            <a:r>
              <a:rPr lang="sv-SE" sz="900" dirty="0"/>
              <a:t>Tekniska museet</a:t>
            </a:r>
          </a:p>
          <a:p>
            <a:pPr marL="0" indent="0">
              <a:buNone/>
            </a:pPr>
            <a:endParaRPr lang="sv-SE" sz="900" dirty="0"/>
          </a:p>
          <a:p>
            <a:endParaRPr lang="sv-SE" sz="900" dirty="0"/>
          </a:p>
          <a:p>
            <a:pPr marL="0" indent="0">
              <a:buNone/>
            </a:pPr>
            <a:r>
              <a:rPr lang="sv-SE" sz="1500" b="1" dirty="0"/>
              <a:t>Studentbostäder etc.</a:t>
            </a:r>
          </a:p>
          <a:p>
            <a:pPr marL="177760" indent="-177760"/>
            <a:r>
              <a:rPr lang="sv-SE" sz="900" dirty="0"/>
              <a:t>Chalmers studenthem</a:t>
            </a:r>
          </a:p>
          <a:p>
            <a:pPr marL="177760" indent="-177760"/>
            <a:r>
              <a:rPr lang="sv-SE" sz="900" dirty="0"/>
              <a:t>JUNET</a:t>
            </a:r>
          </a:p>
          <a:p>
            <a:pPr marL="177760" indent="-177760"/>
            <a:r>
              <a:rPr lang="sv-SE" sz="900" dirty="0"/>
              <a:t>Mälardalens Datorförening</a:t>
            </a:r>
          </a:p>
          <a:p>
            <a:pPr marL="177760" indent="-177760"/>
            <a:r>
              <a:rPr lang="sv-SE" sz="900" dirty="0"/>
              <a:t>SGS</a:t>
            </a:r>
          </a:p>
          <a:p>
            <a:pPr marL="177760" indent="-177760"/>
            <a:r>
              <a:rPr lang="sv-SE" sz="900" dirty="0"/>
              <a:t>Studentnätet Skövde Högskola</a:t>
            </a:r>
          </a:p>
          <a:p>
            <a:pPr marL="177760" indent="-177760"/>
            <a:r>
              <a:rPr lang="sv-SE" sz="900" dirty="0"/>
              <a:t>Studentnätet </a:t>
            </a:r>
            <a:r>
              <a:rPr lang="sv-SE" sz="900" dirty="0" err="1"/>
              <a:t>UpUnet</a:t>
            </a:r>
            <a:r>
              <a:rPr lang="sv-SE" sz="900" dirty="0"/>
              <a:t>-S Uppsala</a:t>
            </a:r>
            <a:endParaRPr lang="sv-SE" sz="1100" dirty="0"/>
          </a:p>
          <a:p>
            <a:endParaRPr lang="sv-SE" sz="1100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438390" y="714323"/>
            <a:ext cx="4462585" cy="5922244"/>
          </a:xfrm>
        </p:spPr>
        <p:txBody>
          <a:bodyPr/>
          <a:lstStyle/>
          <a:p>
            <a:pPr marL="0" indent="0">
              <a:buNone/>
            </a:pPr>
            <a:r>
              <a:rPr lang="sv-SE" sz="1500" b="1" dirty="0"/>
              <a:t>Övriga</a:t>
            </a:r>
          </a:p>
          <a:p>
            <a:pPr marL="177760" indent="-177760"/>
            <a:r>
              <a:rPr lang="sv-SE" sz="900" dirty="0"/>
              <a:t>Centrala etikprövningsnämnden</a:t>
            </a:r>
          </a:p>
          <a:p>
            <a:pPr marL="177760" indent="-177760"/>
            <a:r>
              <a:rPr lang="sv-SE" sz="900" dirty="0"/>
              <a:t>ESS </a:t>
            </a:r>
            <a:r>
              <a:rPr lang="sv-SE" sz="900" dirty="0" err="1"/>
              <a:t>European</a:t>
            </a:r>
            <a:r>
              <a:rPr lang="sv-SE" sz="900" dirty="0"/>
              <a:t> </a:t>
            </a:r>
            <a:r>
              <a:rPr lang="sv-SE" sz="900" dirty="0" err="1"/>
              <a:t>Spallation</a:t>
            </a:r>
            <a:r>
              <a:rPr lang="sv-SE" sz="900" dirty="0"/>
              <a:t> Source AB</a:t>
            </a:r>
          </a:p>
          <a:p>
            <a:pPr marL="177760" indent="-177760"/>
            <a:r>
              <a:rPr lang="sv-SE" sz="900" dirty="0"/>
              <a:t>Försvarshögskolan</a:t>
            </a:r>
          </a:p>
          <a:p>
            <a:pPr marL="177760" indent="-177760"/>
            <a:r>
              <a:rPr lang="sv-SE" sz="900" dirty="0"/>
              <a:t>Universitetskanslersämbetet</a:t>
            </a:r>
          </a:p>
          <a:p>
            <a:pPr marL="177760" indent="-177760"/>
            <a:r>
              <a:rPr lang="sv-SE" sz="900" dirty="0"/>
              <a:t>Institut </a:t>
            </a:r>
            <a:r>
              <a:rPr lang="sv-SE" sz="900" dirty="0" err="1"/>
              <a:t>Mittag</a:t>
            </a:r>
            <a:r>
              <a:rPr lang="sv-SE" sz="900" dirty="0"/>
              <a:t>-Leffler</a:t>
            </a:r>
          </a:p>
          <a:p>
            <a:pPr marL="177760" indent="-177760"/>
            <a:r>
              <a:rPr lang="sv-SE" sz="900" dirty="0"/>
              <a:t>Institutet för språk och folkminnen (SOFI)</a:t>
            </a:r>
          </a:p>
          <a:p>
            <a:pPr marL="177760" indent="-177760"/>
            <a:r>
              <a:rPr lang="sv-SE" sz="900" dirty="0"/>
              <a:t>Konstnärsnämnden</a:t>
            </a:r>
          </a:p>
          <a:p>
            <a:pPr marL="177760" indent="-177760"/>
            <a:r>
              <a:rPr lang="sv-SE" sz="900" dirty="0"/>
              <a:t>Kungl. Ingenjörsvetenskapsakademien</a:t>
            </a:r>
          </a:p>
          <a:p>
            <a:pPr marL="177760" indent="-177760"/>
            <a:r>
              <a:rPr lang="sv-SE" sz="900" dirty="0"/>
              <a:t>KK-stiftelsen</a:t>
            </a:r>
          </a:p>
          <a:p>
            <a:pPr marL="177760" indent="-177760"/>
            <a:r>
              <a:rPr lang="sv-SE" sz="900" dirty="0"/>
              <a:t>Kungl. Vetenskapsakademien</a:t>
            </a:r>
          </a:p>
          <a:p>
            <a:pPr marL="177760" indent="-177760"/>
            <a:r>
              <a:rPr lang="sv-SE" sz="900" dirty="0"/>
              <a:t>Myndigheten för tillgängliga medier</a:t>
            </a:r>
          </a:p>
          <a:p>
            <a:pPr marL="177760" indent="-177760"/>
            <a:r>
              <a:rPr lang="sv-SE" sz="900" dirty="0"/>
              <a:t>Nordiskt Genresurscenter Riksantikvarieämbetet/Svensk Museitjänst</a:t>
            </a:r>
          </a:p>
          <a:p>
            <a:pPr marL="177760" indent="-177760"/>
            <a:r>
              <a:rPr lang="sv-SE" sz="900" dirty="0"/>
              <a:t>Polarforskningssekretariatet</a:t>
            </a:r>
          </a:p>
          <a:p>
            <a:pPr marL="177760" indent="-177760"/>
            <a:r>
              <a:rPr lang="sv-SE" sz="900" dirty="0"/>
              <a:t>Riksarkivet</a:t>
            </a:r>
          </a:p>
          <a:p>
            <a:pPr marL="177760" indent="-177760"/>
            <a:r>
              <a:rPr lang="sv-SE" sz="900" dirty="0"/>
              <a:t>Riksdagsförvaltningen</a:t>
            </a:r>
          </a:p>
          <a:p>
            <a:pPr marL="177760" indent="-177760"/>
            <a:r>
              <a:rPr lang="sv-SE" sz="900" dirty="0"/>
              <a:t>Riksutställningar</a:t>
            </a:r>
          </a:p>
          <a:p>
            <a:pPr marL="177760" indent="-177760"/>
            <a:r>
              <a:rPr lang="sv-SE" sz="900" dirty="0"/>
              <a:t>Riksbankens Jubileumsfond</a:t>
            </a:r>
          </a:p>
          <a:p>
            <a:pPr marL="177760" indent="-177760"/>
            <a:r>
              <a:rPr lang="sv-SE" sz="900" dirty="0"/>
              <a:t>Swedish Space Corporation SSC</a:t>
            </a:r>
          </a:p>
          <a:p>
            <a:pPr marL="177760" indent="-177760"/>
            <a:r>
              <a:rPr lang="sv-SE" sz="900" dirty="0"/>
              <a:t>Statens Kulturråd</a:t>
            </a:r>
          </a:p>
          <a:p>
            <a:pPr marL="177760" indent="-177760"/>
            <a:r>
              <a:rPr lang="sv-SE" sz="900" dirty="0"/>
              <a:t>Stiftelsen för Strategisk Forskning (SSF)</a:t>
            </a:r>
          </a:p>
          <a:p>
            <a:pPr marL="177760" indent="-177760"/>
            <a:r>
              <a:rPr lang="sv-SE" sz="900" dirty="0"/>
              <a:t>SP Sveriges Tekniska Forskningsinstitut</a:t>
            </a:r>
          </a:p>
          <a:p>
            <a:pPr marL="177760" indent="-177760"/>
            <a:r>
              <a:rPr lang="sv-SE" sz="900" dirty="0"/>
              <a:t>Stockholm International Peace Research </a:t>
            </a:r>
            <a:r>
              <a:rPr lang="sv-SE" sz="900" dirty="0" err="1"/>
              <a:t>Institute</a:t>
            </a:r>
            <a:r>
              <a:rPr lang="sv-SE" sz="900" dirty="0"/>
              <a:t> (SIPRI)</a:t>
            </a:r>
          </a:p>
          <a:p>
            <a:pPr marL="177760" indent="-177760"/>
            <a:r>
              <a:rPr lang="sv-SE" sz="900" dirty="0"/>
              <a:t>Stockholms Akademiska Forum</a:t>
            </a:r>
          </a:p>
          <a:p>
            <a:pPr marL="177760" indent="-177760"/>
            <a:r>
              <a:rPr lang="sv-SE" sz="900" dirty="0"/>
              <a:t>Swedish </a:t>
            </a:r>
            <a:r>
              <a:rPr lang="sv-SE" sz="900" dirty="0" err="1"/>
              <a:t>Institute</a:t>
            </a:r>
            <a:r>
              <a:rPr lang="sv-SE" sz="900" dirty="0"/>
              <a:t> </a:t>
            </a:r>
            <a:r>
              <a:rPr lang="sv-SE" sz="900" dirty="0" err="1"/>
              <a:t>of</a:t>
            </a:r>
            <a:r>
              <a:rPr lang="sv-SE" sz="900" dirty="0"/>
              <a:t> Computer Science (SICS)</a:t>
            </a:r>
          </a:p>
          <a:p>
            <a:pPr marL="177760" indent="-177760"/>
            <a:r>
              <a:rPr lang="sv-SE" sz="900" dirty="0"/>
              <a:t>Svenska Akademien</a:t>
            </a:r>
          </a:p>
          <a:p>
            <a:pPr marL="177760" indent="-177760"/>
            <a:r>
              <a:rPr lang="sv-SE" sz="900" dirty="0"/>
              <a:t>Sveriges universitets- och högskoleförbund (SUHF)</a:t>
            </a:r>
          </a:p>
          <a:p>
            <a:pPr marL="177760" indent="-177760"/>
            <a:r>
              <a:rPr lang="sv-SE" sz="900" dirty="0"/>
              <a:t>Sveriges Utbildningsradio</a:t>
            </a:r>
          </a:p>
          <a:p>
            <a:pPr marL="177760" indent="-177760"/>
            <a:r>
              <a:rPr lang="sv-SE" sz="900" dirty="0"/>
              <a:t>Tillväxtverket</a:t>
            </a:r>
          </a:p>
          <a:p>
            <a:pPr marL="177760" indent="-177760"/>
            <a:r>
              <a:rPr lang="sv-SE" sz="900" dirty="0"/>
              <a:t>Universitets- och Högskolerådet</a:t>
            </a:r>
          </a:p>
          <a:p>
            <a:pPr marL="177760" indent="-177760"/>
            <a:r>
              <a:rPr lang="sv-SE" sz="900" dirty="0"/>
              <a:t>World </a:t>
            </a:r>
            <a:r>
              <a:rPr lang="sv-SE" sz="900" dirty="0" err="1"/>
              <a:t>Maritime</a:t>
            </a:r>
            <a:r>
              <a:rPr lang="sv-SE" sz="900" dirty="0"/>
              <a:t> University</a:t>
            </a:r>
          </a:p>
          <a:p>
            <a:pPr marL="177760" indent="-177760"/>
            <a:r>
              <a:rPr lang="sv-SE" sz="900" dirty="0"/>
              <a:t>Valmyndigheten</a:t>
            </a:r>
          </a:p>
          <a:p>
            <a:pPr marL="177760" indent="-177760"/>
            <a:r>
              <a:rPr lang="sv-SE" sz="900" dirty="0"/>
              <a:t>Vetenskapsrådet</a:t>
            </a:r>
          </a:p>
          <a:p>
            <a:pPr marL="177760" indent="-177760"/>
            <a:r>
              <a:rPr lang="sv-SE" sz="900" dirty="0"/>
              <a:t>VINNOVA</a:t>
            </a:r>
          </a:p>
          <a:p>
            <a:pPr marL="0" indent="0">
              <a:buNone/>
            </a:pPr>
            <a:endParaRPr lang="sv-SE" sz="1100" dirty="0"/>
          </a:p>
          <a:p>
            <a:endParaRPr lang="sv-SE" sz="1100" dirty="0"/>
          </a:p>
          <a:p>
            <a:endParaRPr lang="sv-SE" sz="11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87099" y="-88891"/>
            <a:ext cx="10464796" cy="775227"/>
          </a:xfrm>
        </p:spPr>
        <p:txBody>
          <a:bodyPr/>
          <a:lstStyle/>
          <a:p>
            <a:pPr algn="ctr"/>
            <a:r>
              <a:rPr lang="sv-SE" dirty="0"/>
              <a:t>Sunetuppkopplade organisationer</a:t>
            </a:r>
          </a:p>
        </p:txBody>
      </p:sp>
    </p:spTree>
    <p:extLst>
      <p:ext uri="{BB962C8B-B14F-4D97-AF65-F5344CB8AC3E}">
        <p14:creationId xmlns:p14="http://schemas.microsoft.com/office/powerpoint/2010/main" val="292499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80699" y="1"/>
            <a:ext cx="10464796" cy="775227"/>
          </a:xfrm>
        </p:spPr>
        <p:txBody>
          <a:bodyPr/>
          <a:lstStyle/>
          <a:p>
            <a:r>
              <a:rPr lang="sv-SE" dirty="0"/>
              <a:t>Sunet tjänster</a:t>
            </a:r>
          </a:p>
        </p:txBody>
      </p:sp>
      <p:graphicFrame>
        <p:nvGraphicFramePr>
          <p:cNvPr id="5" name="Platshållare för innehåll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9399041"/>
              </p:ext>
            </p:extLst>
          </p:nvPr>
        </p:nvGraphicFramePr>
        <p:xfrm>
          <a:off x="405325" y="832233"/>
          <a:ext cx="11183107" cy="5396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8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Tjänst</a:t>
                      </a:r>
                    </a:p>
                  </a:txBody>
                  <a:tcPr marL="116547" marR="116547">
                    <a:solidFill>
                      <a:srgbClr val="E2451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Beskrivning</a:t>
                      </a:r>
                    </a:p>
                  </a:txBody>
                  <a:tcPr marL="116547" marR="116547">
                    <a:solidFill>
                      <a:srgbClr val="E245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E-möte</a:t>
                      </a:r>
                    </a:p>
                  </a:txBody>
                  <a:tcPr marL="116547" marR="116547"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E-möten och </a:t>
                      </a: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Lucida Console"/>
                          <a:ea typeface="+mn-ea"/>
                          <a:cs typeface="Lucida Console"/>
                        </a:rPr>
                        <a:t>distansundervisning (Adobe </a:t>
                      </a:r>
                      <a:r>
                        <a:rPr lang="sv-SE" sz="1600" kern="1200" dirty="0" err="1">
                          <a:solidFill>
                            <a:schemeClr val="dk1"/>
                          </a:solidFill>
                          <a:latin typeface="Lucida Console"/>
                          <a:ea typeface="+mn-ea"/>
                          <a:cs typeface="Lucida Console"/>
                        </a:rPr>
                        <a:t>Connect</a:t>
                      </a: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Lucida Console"/>
                          <a:ea typeface="+mn-ea"/>
                          <a:cs typeface="Lucida Console"/>
                        </a:rPr>
                        <a:t> och Zoom)</a:t>
                      </a:r>
                    </a:p>
                  </a:txBody>
                  <a:tcPr marL="116547" marR="1165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Mailfilter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SPAM- och virusfiltrering av E-post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404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Box</a:t>
                      </a:r>
                    </a:p>
                  </a:txBody>
                  <a:tcPr marL="116547" marR="116547"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Lagring, delning (samarbete) och synkronisering av data</a:t>
                      </a:r>
                    </a:p>
                  </a:txBody>
                  <a:tcPr marL="116547" marR="1165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Survey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baseline="0" dirty="0">
                          <a:latin typeface="Lucida Console"/>
                          <a:cs typeface="Lucida Console"/>
                        </a:rPr>
                        <a:t>Verktyg för enkäter- och utvärderingar (</a:t>
                      </a:r>
                      <a:r>
                        <a:rPr lang="sv-SE" sz="1600" baseline="0" dirty="0" err="1">
                          <a:latin typeface="Lucida Console"/>
                          <a:cs typeface="Lucida Console"/>
                        </a:rPr>
                        <a:t>Survey&amp;Report</a:t>
                      </a:r>
                      <a:r>
                        <a:rPr lang="sv-SE" sz="1600" baseline="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847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LMS</a:t>
                      </a:r>
                    </a:p>
                  </a:txBody>
                  <a:tcPr marL="116547" marR="116547"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Learning</a:t>
                      </a:r>
                      <a:r>
                        <a:rPr lang="sv-SE" sz="1600" baseline="0" dirty="0">
                          <a:latin typeface="Lucida Console"/>
                          <a:cs typeface="Lucida Console"/>
                        </a:rPr>
                        <a:t> Management System</a:t>
                      </a:r>
                      <a:endParaRPr lang="sv-SE" sz="1600" dirty="0">
                        <a:latin typeface="Lucida Console"/>
                        <a:cs typeface="Lucida Console"/>
                      </a:endParaRPr>
                    </a:p>
                  </a:txBody>
                  <a:tcPr marL="116547" marR="1165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Arkivering (</a:t>
                      </a:r>
                      <a:r>
                        <a:rPr lang="sv-SE" sz="1600" dirty="0" err="1">
                          <a:latin typeface="Lucida Console"/>
                          <a:cs typeface="Lucida Console"/>
                        </a:rPr>
                        <a:t>AaaS</a:t>
                      </a:r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Arkivering i molnet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Backup (</a:t>
                      </a:r>
                      <a:r>
                        <a:rPr lang="sv-SE" sz="1600" dirty="0" err="1">
                          <a:latin typeface="Lucida Console"/>
                          <a:cs typeface="Lucida Console"/>
                        </a:rPr>
                        <a:t>BaaS</a:t>
                      </a:r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Backup i molnet</a:t>
                      </a:r>
                    </a:p>
                  </a:txBody>
                  <a:tcPr marL="116547" marR="11654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Lagring (</a:t>
                      </a:r>
                      <a:r>
                        <a:rPr lang="sv-SE" sz="1600" dirty="0" err="1">
                          <a:latin typeface="Lucida Console"/>
                          <a:cs typeface="Lucida Console"/>
                        </a:rPr>
                        <a:t>STaaS</a:t>
                      </a:r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Lagring i molnet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Virtuell server (</a:t>
                      </a:r>
                      <a:r>
                        <a:rPr lang="sv-SE" sz="1600" dirty="0" err="1">
                          <a:latin typeface="Lucida Console"/>
                          <a:cs typeface="Lucida Console"/>
                        </a:rPr>
                        <a:t>IaaS</a:t>
                      </a:r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Virtuell server i molnet</a:t>
                      </a:r>
                    </a:p>
                  </a:txBody>
                  <a:tcPr marL="116547" marR="1165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Projektverktyg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Projekthantering (</a:t>
                      </a:r>
                      <a:r>
                        <a:rPr lang="sv-SE" sz="1600" dirty="0" err="1">
                          <a:latin typeface="Lucida Console"/>
                          <a:cs typeface="Lucida Console"/>
                        </a:rPr>
                        <a:t>ProjectPlace</a:t>
                      </a:r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)</a:t>
                      </a:r>
                    </a:p>
                  </a:txBody>
                  <a:tcPr marL="116547" marR="11654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Play</a:t>
                      </a:r>
                    </a:p>
                  </a:txBody>
                  <a:tcPr marL="116547" marR="116547"/>
                </a:tc>
                <a:tc>
                  <a:txBody>
                    <a:bodyPr/>
                    <a:lstStyle/>
                    <a:p>
                      <a:r>
                        <a:rPr lang="sv-SE" sz="1600" dirty="0">
                          <a:latin typeface="Lucida Console"/>
                          <a:cs typeface="Lucida Console"/>
                        </a:rPr>
                        <a:t>Inspelning, konvertering och streaming av ljud och bild</a:t>
                      </a:r>
                    </a:p>
                  </a:txBody>
                  <a:tcPr marL="116547" marR="1165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9832">
                <a:tc>
                  <a:txBody>
                    <a:bodyPr/>
                    <a:lstStyle/>
                    <a:p>
                      <a:pPr marL="0" algn="l" defTabSz="914286" rtl="0" eaLnBrk="1" latinLnBrk="0" hangingPunct="1"/>
                      <a:r>
                        <a:rPr lang="sv-SE" sz="1600" kern="1200" dirty="0" err="1">
                          <a:solidFill>
                            <a:schemeClr val="dk1"/>
                          </a:solidFill>
                          <a:latin typeface="Lucida Console"/>
                          <a:ea typeface="+mn-ea"/>
                          <a:cs typeface="Lucida Console"/>
                        </a:rPr>
                        <a:t>Orcid</a:t>
                      </a:r>
                      <a:endParaRPr lang="sv-SE" sz="1600" kern="1200" dirty="0">
                        <a:solidFill>
                          <a:schemeClr val="dk1"/>
                        </a:solidFill>
                        <a:latin typeface="Lucida Console"/>
                        <a:ea typeface="+mn-ea"/>
                        <a:cs typeface="Lucida Console"/>
                      </a:endParaRPr>
                    </a:p>
                  </a:txBody>
                  <a:tcPr marL="116547" marR="11654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286" rtl="0" eaLnBrk="1" latinLnBrk="0" hangingPunct="1"/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Lucida Console"/>
                          <a:ea typeface="+mn-ea"/>
                          <a:cs typeface="Lucida Console"/>
                        </a:rPr>
                        <a:t>System för att ge forskare en permanent digital identifierare</a:t>
                      </a:r>
                    </a:p>
                  </a:txBody>
                  <a:tcPr marL="116547" marR="116547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29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43" y="1418549"/>
            <a:ext cx="10972800" cy="5439451"/>
          </a:xfrm>
        </p:spPr>
        <p:txBody>
          <a:bodyPr/>
          <a:lstStyle/>
          <a:p>
            <a:r>
              <a:rPr lang="sv-SE" sz="3200" dirty="0"/>
              <a:t>Sunet har stöd för att sälja tjänster kopplat till sitt nät och sin unika identifikationsfederation.</a:t>
            </a:r>
          </a:p>
          <a:p>
            <a:r>
              <a:rPr lang="sv-SE" sz="3200" dirty="0"/>
              <a:t>Inte lika klart för Sunets kunder.</a:t>
            </a:r>
          </a:p>
          <a:p>
            <a:r>
              <a:rPr lang="sv-SE" sz="3200" dirty="0"/>
              <a:t>Strategiskt långsiktig förmåga att kunna erbjuda efterfrågade tjänster till kunderna.</a:t>
            </a:r>
          </a:p>
          <a:p>
            <a:r>
              <a:rPr lang="sv-SE" sz="3200" dirty="0"/>
              <a:t>Svårt att hantera vissa upphandlingar med hjälp av fullmakter.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Bakgrund till IC</a:t>
            </a:r>
          </a:p>
        </p:txBody>
      </p:sp>
    </p:spTree>
    <p:extLst>
      <p:ext uri="{BB962C8B-B14F-4D97-AF65-F5344CB8AC3E}">
        <p14:creationId xmlns:p14="http://schemas.microsoft.com/office/powerpoint/2010/main" val="1957252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440"/>
            <a:ext cx="10972800" cy="5439451"/>
          </a:xfrm>
        </p:spPr>
        <p:txBody>
          <a:bodyPr/>
          <a:lstStyle/>
          <a:p>
            <a:r>
              <a:rPr lang="sv-SE" dirty="0"/>
              <a:t>En inköpscentral ska enligt LOU kap 1, 14§ hantera inköp för flera myndigheter stadigvarande. Sunet har under många år levererat </a:t>
            </a:r>
            <a:r>
              <a:rPr lang="sv-SE" dirty="0" smtClean="0"/>
              <a:t>tjänster kopplat till nätanslutningen till sina kunder</a:t>
            </a:r>
            <a:r>
              <a:rPr lang="sv-SE" dirty="0"/>
              <a:t>.</a:t>
            </a:r>
          </a:p>
          <a:p>
            <a:r>
              <a:rPr lang="sv-SE" dirty="0"/>
              <a:t>En upphandlande myndighet kan anlita en IC utan upphandling enligt LOU 7 kap, 10§.</a:t>
            </a:r>
          </a:p>
          <a:p>
            <a:r>
              <a:rPr lang="sv-SE" dirty="0"/>
              <a:t>Anslutning via en fristående anmälan.</a:t>
            </a:r>
          </a:p>
          <a:p>
            <a:r>
              <a:rPr lang="sv-SE" dirty="0"/>
              <a:t>Sunet finansieras till största delen av de myndigheter som ansluter sig och redan köper tjänster från Sunet</a:t>
            </a:r>
            <a:r>
              <a:rPr lang="sv-SE" dirty="0" smtClean="0"/>
              <a:t>. Anslag mindre än 25%.</a:t>
            </a:r>
            <a:endParaRPr lang="sv-SE" dirty="0"/>
          </a:p>
          <a:p>
            <a:r>
              <a:rPr lang="sv-SE" dirty="0"/>
              <a:t>Beskedet från myndigheten är tillsvidare. Önskar man att avsluta relationen får man anmäla det.</a:t>
            </a:r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Kort om utredningen</a:t>
            </a:r>
          </a:p>
        </p:txBody>
      </p:sp>
    </p:spTree>
    <p:extLst>
      <p:ext uri="{BB962C8B-B14F-4D97-AF65-F5344CB8AC3E}">
        <p14:creationId xmlns:p14="http://schemas.microsoft.com/office/powerpoint/2010/main" val="414393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440"/>
            <a:ext cx="10972800" cy="5439451"/>
          </a:xfrm>
        </p:spPr>
        <p:txBody>
          <a:bodyPr/>
          <a:lstStyle/>
          <a:p>
            <a:r>
              <a:rPr lang="sv-SE" sz="3600" dirty="0"/>
              <a:t>Genom att kombinera kundernas användarkompetens med Sunets kompetens inom nät, identitet och integration kan en tydlig och riskminimerad affär visas för marknaden.</a:t>
            </a:r>
          </a:p>
          <a:p>
            <a:endParaRPr lang="sv-SE" sz="360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Vad är bra med Sunet IC?</a:t>
            </a:r>
          </a:p>
        </p:txBody>
      </p:sp>
    </p:spTree>
    <p:extLst>
      <p:ext uri="{BB962C8B-B14F-4D97-AF65-F5344CB8AC3E}">
        <p14:creationId xmlns:p14="http://schemas.microsoft.com/office/powerpoint/2010/main" val="2702333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6770B5E-5167-E44E-B539-14EBEA60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440"/>
            <a:ext cx="10972800" cy="5439451"/>
          </a:xfrm>
        </p:spPr>
        <p:txBody>
          <a:bodyPr/>
          <a:lstStyle/>
          <a:p>
            <a:r>
              <a:rPr lang="sv-SE" sz="3200" dirty="0"/>
              <a:t>Klart mandat utan beslutsprocesser och fullmakter.</a:t>
            </a:r>
          </a:p>
          <a:p>
            <a:r>
              <a:rPr lang="sv-SE" sz="3200" dirty="0"/>
              <a:t>Inget behov av rättegångsfullmakter vid överprövning</a:t>
            </a:r>
          </a:p>
          <a:p>
            <a:r>
              <a:rPr lang="sv-SE" sz="3200" dirty="0"/>
              <a:t>Samma möjligheter till input och styrning av upphandlingen som idag.</a:t>
            </a:r>
          </a:p>
          <a:p>
            <a:r>
              <a:rPr lang="sv-SE" sz="3200" dirty="0"/>
              <a:t>Samma tydlighet mot marknaden som idag vilket ger bra affärer.</a:t>
            </a:r>
          </a:p>
          <a:p>
            <a:endParaRPr lang="sv-SE" sz="320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C59694B-8438-2343-9ACD-0A2FCBA5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0213"/>
            <a:ext cx="10464796" cy="775227"/>
          </a:xfrm>
        </p:spPr>
        <p:txBody>
          <a:bodyPr>
            <a:normAutofit/>
          </a:bodyPr>
          <a:lstStyle/>
          <a:p>
            <a:r>
              <a:rPr lang="sv-SE" dirty="0"/>
              <a:t>Vad är bra med Sunet IC?</a:t>
            </a:r>
          </a:p>
        </p:txBody>
      </p:sp>
    </p:spTree>
    <p:extLst>
      <p:ext uri="{BB962C8B-B14F-4D97-AF65-F5344CB8AC3E}">
        <p14:creationId xmlns:p14="http://schemas.microsoft.com/office/powerpoint/2010/main" val="4196574849"/>
      </p:ext>
    </p:extLst>
  </p:cSld>
  <p:clrMapOvr>
    <a:masterClrMapping/>
  </p:clrMapOvr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 Sunet 16.9" id="{214532BC-C157-4765-89B4-3B8CD7F2B513}" vid="{0F800F2A-8FD2-4A32-8973-EFC91AAD6DC1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 Sunet 16.9" id="{214532BC-C157-4765-89B4-3B8CD7F2B513}" vid="{0F800F2A-8FD2-4A32-8973-EFC91AAD6D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16.9 mall Sunet.potx</Template>
  <TotalTime>25808</TotalTime>
  <Words>763</Words>
  <Application>Microsoft Office PowerPoint</Application>
  <PresentationFormat>Widescreen</PresentationFormat>
  <Paragraphs>182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Consolas</vt:lpstr>
      <vt:lpstr>Garamond</vt:lpstr>
      <vt:lpstr>Garmond</vt:lpstr>
      <vt:lpstr>Lucida Console</vt:lpstr>
      <vt:lpstr>Times New Roman</vt:lpstr>
      <vt:lpstr>Wingdings</vt:lpstr>
      <vt:lpstr>16.9 mall Sunet</vt:lpstr>
      <vt:lpstr>1_16.9 mall Sunet</vt:lpstr>
      <vt:lpstr>PowerPoint Presentation</vt:lpstr>
      <vt:lpstr>Infomöte 2018-10-16</vt:lpstr>
      <vt:lpstr>PowerPoint Presentation</vt:lpstr>
      <vt:lpstr>Sunetuppkopplade organisationer</vt:lpstr>
      <vt:lpstr>Sunet tjänster</vt:lpstr>
      <vt:lpstr>Bakgrund till IC</vt:lpstr>
      <vt:lpstr>Kort om utredningen</vt:lpstr>
      <vt:lpstr>Vad är bra med Sunet IC?</vt:lpstr>
      <vt:lpstr>Vad är bra med Sunet IC?</vt:lpstr>
      <vt:lpstr>Konsekvenser inköpscentral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Upphandlingar</dc:title>
  <dc:creator>leifj</dc:creator>
  <cp:lastModifiedBy>Fredrik Persson Jonhed</cp:lastModifiedBy>
  <cp:revision>622</cp:revision>
  <cp:lastPrinted>2016-01-11T11:48:47Z</cp:lastPrinted>
  <dcterms:created xsi:type="dcterms:W3CDTF">2014-03-17T10:49:20Z</dcterms:created>
  <dcterms:modified xsi:type="dcterms:W3CDTF">2018-10-16T09:46:41Z</dcterms:modified>
</cp:coreProperties>
</file>