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3" r:id="rId3"/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Garamond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aramond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Garamond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font" Target="fonts/Garamond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Garamond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Lyder under Utbildningsdepartementet – Vetenskapsrådet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Hög tillgänglighet. ”Inga nior…”</a:t>
            </a:r>
            <a:endParaRPr b="0" i="0" sz="1200" u="none" cap="none" strike="noStrike">
              <a:solidFill>
                <a:schemeClr val="dk1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Öppna standarder.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Dra nytta av identitetsfederationen.</a:t>
            </a:r>
            <a:endParaRPr/>
          </a:p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Användare – all personal och studenter på:</a:t>
            </a:r>
            <a:endParaRPr/>
          </a:p>
          <a:p>
            <a:pPr indent="-171450" lvl="1" marL="6286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Universitet och högskolor.</a:t>
            </a:r>
            <a:endParaRPr/>
          </a:p>
          <a:p>
            <a:pPr indent="-171450" lvl="1" marL="6286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Konstnärliga högskolor, KB, statliga centrala museer.</a:t>
            </a:r>
            <a:endParaRPr/>
          </a:p>
          <a:p>
            <a:pPr indent="-171450" lvl="1" marL="6286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Andra organisationer med forskningsaktiviteter.</a:t>
            </a:r>
            <a:endParaRPr/>
          </a:p>
          <a:p>
            <a:pPr indent="-171450" lvl="1" marL="6286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MOU med riksarkivet.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94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ubrik och innehåll">
  <p:cSld name="Rubrik och innehåll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unet_logo_color.pdf" id="52" name="Shape 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16357" y="727837"/>
            <a:ext cx="2867130" cy="35839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vå innehållsdelar">
  <p:cSld name="Två innehållsdela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" type="body"/>
          </p:nvPr>
        </p:nvSpPr>
        <p:spPr>
          <a:xfrm>
            <a:off x="457201" y="1200154"/>
            <a:ext cx="33417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Char char="̶"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□"/>
              <a:defRPr b="0" i="0" sz="14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2" type="body"/>
          </p:nvPr>
        </p:nvSpPr>
        <p:spPr>
          <a:xfrm>
            <a:off x="3952091" y="1200154"/>
            <a:ext cx="33828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Char char="̶"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□"/>
              <a:defRPr b="0" i="0" sz="14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type="title"/>
          </p:nvPr>
        </p:nvSpPr>
        <p:spPr>
          <a:xfrm>
            <a:off x="381005" y="599685"/>
            <a:ext cx="7848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0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Custom Layout">
  <p:cSld name="2_Custom Layou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508002" y="1219211"/>
            <a:ext cx="8116800" cy="3289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BABAB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63"/>
          <p:cNvSpPr txBox="1"/>
          <p:nvPr>
            <p:ph type="title"/>
          </p:nvPr>
        </p:nvSpPr>
        <p:spPr>
          <a:xfrm>
            <a:off x="381005" y="599685"/>
            <a:ext cx="7848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0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vå innehållsdelar">
  <p:cSld name="1_Två innehållsdela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" type="body"/>
          </p:nvPr>
        </p:nvSpPr>
        <p:spPr>
          <a:xfrm>
            <a:off x="457201" y="1200154"/>
            <a:ext cx="3341700" cy="3394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ABAB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Char char="̶"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□"/>
              <a:defRPr b="0" i="0" sz="14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2" type="body"/>
          </p:nvPr>
        </p:nvSpPr>
        <p:spPr>
          <a:xfrm>
            <a:off x="3952091" y="1200154"/>
            <a:ext cx="3382800" cy="3394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ABAB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Char char="̶"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□"/>
              <a:defRPr b="0" i="0" sz="14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type="title"/>
          </p:nvPr>
        </p:nvSpPr>
        <p:spPr>
          <a:xfrm>
            <a:off x="381005" y="599685"/>
            <a:ext cx="7848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0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ubrikbild" type="title">
  <p:cSld name="TITL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ctrTitle"/>
          </p:nvPr>
        </p:nvSpPr>
        <p:spPr>
          <a:xfrm>
            <a:off x="685800" y="1597825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0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lvl="2" marR="0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  <a:defRPr b="0" i="0" sz="1400" u="none" cap="none" strike="noStrike">
                <a:solidFill>
                  <a:schemeClr val="lt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lvl="3" marR="0" rtl="0" algn="ctr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lvl="4" marR="0" rtl="0" algn="ctr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lvl="5" marR="0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4767264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4767264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4767264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dast rubrik och brödtext.">
  <p:cSld name="Endast rubrik och brödtext.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ctrTitle"/>
          </p:nvPr>
        </p:nvSpPr>
        <p:spPr>
          <a:xfrm>
            <a:off x="540000" y="248400"/>
            <a:ext cx="80640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539750" y="842400"/>
            <a:ext cx="8064600" cy="37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115384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:\E-Print_Åke Wallén\Vetenskapsrådet\OH-mall\Just dec 2014\PPT 2014 Mo¦ênster S GRO¦êN.png" id="77" name="Shape 7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70776" y="4736308"/>
            <a:ext cx="1673225" cy="4071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ubrik och innehåll">
  <p:cSld name="Rubrik och innehåll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120015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Char char="̶"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□"/>
              <a:defRPr b="0" i="0" sz="14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type="title"/>
          </p:nvPr>
        </p:nvSpPr>
        <p:spPr>
          <a:xfrm>
            <a:off x="381005" y="599685"/>
            <a:ext cx="7848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0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dast rubrik">
  <p:cSld name="Endast rubrik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idx="1" type="body"/>
          </p:nvPr>
        </p:nvSpPr>
        <p:spPr>
          <a:xfrm>
            <a:off x="457200" y="120015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Char char="̶"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□"/>
              <a:defRPr b="0" i="0" sz="14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type="title"/>
          </p:nvPr>
        </p:nvSpPr>
        <p:spPr>
          <a:xfrm>
            <a:off x="381005" y="599685"/>
            <a:ext cx="7848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0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Custom Layout">
  <p:cSld name="4_Custom Layou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81005" y="599685"/>
            <a:ext cx="7848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0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7" name="Shape 87"/>
          <p:cNvSpPr/>
          <p:nvPr>
            <p:ph idx="2" type="pic"/>
          </p:nvPr>
        </p:nvSpPr>
        <p:spPr>
          <a:xfrm>
            <a:off x="506413" y="1221581"/>
            <a:ext cx="5486400" cy="3086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ABAB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spcBef>
                <a:spcPts val="500"/>
              </a:spcBef>
              <a:spcAft>
                <a:spcPts val="0"/>
              </a:spcAft>
              <a:buClr>
                <a:srgbClr val="E46C0A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lvl="2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lvl="3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lvl="4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lvl="5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Custom Layout">
  <p:cSld name="3_Custom Layou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508000" y="1219211"/>
            <a:ext cx="6692700" cy="3289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BABAB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x="442457" y="102940"/>
            <a:ext cx="7848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0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ubrik och lodrät text">
  <p:cSld name="Rubrik och lodrät 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 rot="5400000">
            <a:off x="2081050" y="-423596"/>
            <a:ext cx="3394500" cy="66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Char char="̶"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□"/>
              <a:defRPr b="0" i="0" sz="14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type="title"/>
          </p:nvPr>
        </p:nvSpPr>
        <p:spPr>
          <a:xfrm rot="5400000">
            <a:off x="5759421" y="2611306"/>
            <a:ext cx="34164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15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ubrik och innehåll _ 2">
  <p:cSld name="Rubrik och innehåll _ 2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459170" y="0"/>
            <a:ext cx="79854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4000" u="none" cap="none" strike="noStrike">
                <a:solidFill>
                  <a:srgbClr val="E26A2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457200" y="1000661"/>
            <a:ext cx="8229600" cy="35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Char char="̶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E26A23"/>
              </a:buClr>
              <a:buSzPts val="1400"/>
              <a:buFont typeface="Calibri"/>
              <a:buChar char="□"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97" name="Shape 97"/>
          <p:cNvCxnSpPr/>
          <p:nvPr/>
        </p:nvCxnSpPr>
        <p:spPr>
          <a:xfrm>
            <a:off x="0" y="4747658"/>
            <a:ext cx="9144000" cy="0"/>
          </a:xfrm>
          <a:prstGeom prst="straightConnector1">
            <a:avLst/>
          </a:prstGeom>
          <a:noFill/>
          <a:ln cap="flat" cmpd="sng" w="25400">
            <a:solidFill>
              <a:srgbClr val="FF882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8" name="Shape 98"/>
          <p:cNvSpPr txBox="1"/>
          <p:nvPr/>
        </p:nvSpPr>
        <p:spPr>
          <a:xfrm>
            <a:off x="8027988" y="4767273"/>
            <a:ext cx="658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 txBox="1"/>
          <p:nvPr/>
        </p:nvSpPr>
        <p:spPr>
          <a:xfrm>
            <a:off x="452440" y="4770845"/>
            <a:ext cx="3285600" cy="2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Börje Josefsson &lt;bj@sunet.se&gt;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100"/>
          <p:cNvSpPr txBox="1"/>
          <p:nvPr/>
        </p:nvSpPr>
        <p:spPr>
          <a:xfrm>
            <a:off x="4015994" y="476727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 januari 2018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Rubrik och innehåll">
  <p:cSld name="2_Rubrik och innehåll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unet_logo_color.pdf" id="102" name="Shape 10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16357" y="727837"/>
            <a:ext cx="2867130" cy="35839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rgbClr val="D8D8D8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8D8D8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8D8D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20015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E46C0A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E46C0A"/>
              </a:buClr>
              <a:buSzPts val="1500"/>
              <a:buFont typeface="Arial"/>
              <a:buChar char="̶"/>
              <a:defRPr b="0" i="0" sz="15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□"/>
              <a:defRPr b="0" i="0" sz="14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1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 txBox="1"/>
          <p:nvPr>
            <p:ph type="title"/>
          </p:nvPr>
        </p:nvSpPr>
        <p:spPr>
          <a:xfrm>
            <a:off x="381005" y="599685"/>
            <a:ext cx="7848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3000" u="none" cap="none" strike="noStrike">
                <a:solidFill>
                  <a:srgbClr val="E26A23"/>
                </a:solidFill>
                <a:latin typeface="Droid Sans Mono"/>
                <a:ea typeface="Droid Sans Mono"/>
                <a:cs typeface="Droid Sans Mono"/>
                <a:sym typeface="Droid Sans Mono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33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pic>
        <p:nvPicPr>
          <p:cNvPr descr="Sunet_logo_color.pdf" id="56" name="Shape 5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600441" y="109547"/>
            <a:ext cx="410210" cy="51276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9" Type="http://schemas.openxmlformats.org/officeDocument/2006/relationships/image" Target="../media/image3.jpg"/><Relationship Id="rId5" Type="http://schemas.openxmlformats.org/officeDocument/2006/relationships/image" Target="../media/image6.png"/><Relationship Id="rId6" Type="http://schemas.openxmlformats.org/officeDocument/2006/relationships/image" Target="../media/image12.jpg"/><Relationship Id="rId7" Type="http://schemas.openxmlformats.org/officeDocument/2006/relationships/image" Target="../media/image13.jpg"/><Relationship Id="rId8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/>
        </p:nvSpPr>
        <p:spPr>
          <a:xfrm>
            <a:off x="3937000" y="4589318"/>
            <a:ext cx="12006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E26A23"/>
                </a:solidFill>
                <a:latin typeface="Calibri"/>
                <a:ea typeface="Calibri"/>
                <a:cs typeface="Calibri"/>
                <a:sym typeface="Calibri"/>
              </a:rPr>
              <a:t>www.sunet.se</a:t>
            </a:r>
            <a:endParaRPr sz="1400">
              <a:solidFill>
                <a:srgbClr val="E26A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Nästa steg</a:t>
            </a:r>
            <a:endParaRPr/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Utvecklingsprojekt under Q1 och Q2 2018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Leverera första noden till hösten/vintern 2018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Vi söker efter…</a:t>
            </a:r>
            <a:endParaRPr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Pilotprojekt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Medlemmar till referensgrupp</a:t>
            </a:r>
            <a:endParaRPr/>
          </a:p>
        </p:txBody>
      </p:sp>
      <p:pic>
        <p:nvPicPr>
          <p:cNvPr id="186" name="Shape 1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5755" y="-87849"/>
            <a:ext cx="746795" cy="9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I-115774H.JPG" id="113" name="Shape 113"/>
          <p:cNvPicPr preferRelativeResize="0"/>
          <p:nvPr/>
        </p:nvPicPr>
        <p:blipFill rotWithShape="1">
          <a:blip r:embed="rId3">
            <a:alphaModFix/>
          </a:blip>
          <a:srcRect b="0" l="2780" r="4858" t="0"/>
          <a:stretch/>
        </p:blipFill>
        <p:spPr>
          <a:xfrm>
            <a:off x="6852884" y="2865504"/>
            <a:ext cx="1689104" cy="121766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M-BA10474.JPG" id="114" name="Shape 114"/>
          <p:cNvPicPr preferRelativeResize="0"/>
          <p:nvPr/>
        </p:nvPicPr>
        <p:blipFill rotWithShape="1">
          <a:blip r:embed="rId4">
            <a:alphaModFix/>
          </a:blip>
          <a:srcRect b="-520" l="12441" r="16099" t="520"/>
          <a:stretch/>
        </p:blipFill>
        <p:spPr>
          <a:xfrm>
            <a:off x="5668597" y="2878613"/>
            <a:ext cx="1276350" cy="121171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/>
          <p:nvPr/>
        </p:nvSpPr>
        <p:spPr>
          <a:xfrm>
            <a:off x="685827" y="2895607"/>
            <a:ext cx="2716200" cy="1385400"/>
          </a:xfrm>
          <a:prstGeom prst="rect">
            <a:avLst/>
          </a:prstGeom>
          <a:solidFill>
            <a:srgbClr val="E26A23"/>
          </a:solidFill>
          <a:ln>
            <a:noFill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VR_LOGO_CMYK_STAENDE.eps" id="116" name="Shape 116"/>
          <p:cNvPicPr preferRelativeResize="0"/>
          <p:nvPr/>
        </p:nvPicPr>
        <p:blipFill rotWithShape="1">
          <a:blip r:embed="rId5">
            <a:alphaModFix/>
          </a:blip>
          <a:srcRect b="16228" l="10754" r="9405" t="12122"/>
          <a:stretch/>
        </p:blipFill>
        <p:spPr>
          <a:xfrm>
            <a:off x="3069294" y="1533527"/>
            <a:ext cx="1369357" cy="1171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" name="Shape 117"/>
          <p:cNvGrpSpPr/>
          <p:nvPr/>
        </p:nvGrpSpPr>
        <p:grpSpPr>
          <a:xfrm>
            <a:off x="3856452" y="3009558"/>
            <a:ext cx="854072" cy="1035096"/>
            <a:chOff x="6697134" y="3954697"/>
            <a:chExt cx="1473300" cy="1785571"/>
          </a:xfrm>
        </p:grpSpPr>
        <p:sp>
          <p:nvSpPr>
            <p:cNvPr id="118" name="Shape 118"/>
            <p:cNvSpPr/>
            <p:nvPr/>
          </p:nvSpPr>
          <p:spPr>
            <a:xfrm>
              <a:off x="6697134" y="4504268"/>
              <a:ext cx="1473300" cy="1236000"/>
            </a:xfrm>
            <a:prstGeom prst="rect">
              <a:avLst/>
            </a:prstGeom>
            <a:solidFill>
              <a:schemeClr val="dk1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6813269" y="3954697"/>
              <a:ext cx="1252200" cy="1252200"/>
            </a:xfrm>
            <a:prstGeom prst="ellipse">
              <a:avLst/>
            </a:prstGeom>
            <a:noFill/>
            <a:ln cap="flat" cmpd="sng" w="152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Shape 120"/>
            <p:cNvSpPr txBox="1"/>
            <p:nvPr/>
          </p:nvSpPr>
          <p:spPr>
            <a:xfrm>
              <a:off x="6877076" y="4711170"/>
              <a:ext cx="1168500" cy="77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300">
                  <a:solidFill>
                    <a:schemeClr val="lt1"/>
                  </a:solidFill>
                  <a:latin typeface="Droid Sans Mono"/>
                  <a:ea typeface="Droid Sans Mono"/>
                  <a:cs typeface="Droid Sans Mono"/>
                  <a:sym typeface="Droid Sans Mono"/>
                </a:rPr>
                <a:t>ID</a:t>
              </a:r>
              <a:endParaRPr sz="1100"/>
            </a:p>
          </p:txBody>
        </p:sp>
      </p:grpSp>
      <p:pic>
        <p:nvPicPr>
          <p:cNvPr descr="BW-147951.JPG" id="121" name="Shape 1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78535" y="1873373"/>
            <a:ext cx="1513363" cy="10089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W-232859.JPG" id="122" name="Shape 1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871158" y="2871123"/>
            <a:ext cx="808566" cy="12128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W-230467.JPG" id="123" name="Shape 12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871678" y="1873906"/>
            <a:ext cx="1511301" cy="10075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M-MON015044.JPG" id="124" name="Shape 124"/>
          <p:cNvPicPr preferRelativeResize="0"/>
          <p:nvPr/>
        </p:nvPicPr>
        <p:blipFill rotWithShape="1">
          <a:blip r:embed="rId9">
            <a:alphaModFix/>
          </a:blip>
          <a:srcRect b="1854" l="0" r="3530" t="0"/>
          <a:stretch/>
        </p:blipFill>
        <p:spPr>
          <a:xfrm>
            <a:off x="7881407" y="1872549"/>
            <a:ext cx="660573" cy="100809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 txBox="1"/>
          <p:nvPr/>
        </p:nvSpPr>
        <p:spPr>
          <a:xfrm>
            <a:off x="650920" y="2889251"/>
            <a:ext cx="2873100" cy="13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~ 100 Organisationer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~ 600.000 användare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~ 200 MSEK omsättning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~ 57 anställda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FFFF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~ 36 FTE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FFFFFF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FFFFFF"/>
              </a:solidFill>
              <a:latin typeface="Droid Sans Mono"/>
              <a:ea typeface="Droid Sans Mono"/>
              <a:cs typeface="Droid Sans Mono"/>
              <a:sym typeface="Droid Sans Mono"/>
            </a:endParaRPr>
          </a:p>
        </p:txBody>
      </p:sp>
      <p:sp>
        <p:nvSpPr>
          <p:cNvPr id="126" name="Shape 126"/>
          <p:cNvSpPr txBox="1"/>
          <p:nvPr/>
        </p:nvSpPr>
        <p:spPr>
          <a:xfrm rot="5400000">
            <a:off x="2776931" y="3391236"/>
            <a:ext cx="1398000" cy="3924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1"/>
                </a:solidFill>
                <a:latin typeface="Droid Sans Mono"/>
                <a:ea typeface="Droid Sans Mono"/>
                <a:cs typeface="Droid Sans Mono"/>
                <a:sym typeface="Droid Sans Mono"/>
              </a:rPr>
              <a:t>99,99%</a:t>
            </a:r>
            <a:endParaRPr sz="1100"/>
          </a:p>
        </p:txBody>
      </p:sp>
      <p:pic>
        <p:nvPicPr>
          <p:cNvPr id="127" name="Shape 127"/>
          <p:cNvPicPr preferRelativeResize="0"/>
          <p:nvPr/>
        </p:nvPicPr>
        <p:blipFill rotWithShape="1">
          <a:blip r:embed="rId10">
            <a:alphaModFix/>
          </a:blip>
          <a:srcRect b="4273" l="9322" r="10587" t="4419"/>
          <a:stretch/>
        </p:blipFill>
        <p:spPr>
          <a:xfrm>
            <a:off x="669826" y="1389206"/>
            <a:ext cx="2097783" cy="13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/>
        </p:nvSpPr>
        <p:spPr>
          <a:xfrm>
            <a:off x="3739086" y="1"/>
            <a:ext cx="48018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E26A23"/>
                </a:solidFill>
                <a:latin typeface="Calibri"/>
                <a:ea typeface="Calibri"/>
                <a:cs typeface="Calibri"/>
                <a:sym typeface="Calibri"/>
              </a:rPr>
              <a:t>Rikstäckande nät, 8.200 km</a:t>
            </a:r>
            <a:endParaRPr sz="1100"/>
          </a:p>
        </p:txBody>
      </p:sp>
      <p:sp>
        <p:nvSpPr>
          <p:cNvPr id="133" name="Shape 133"/>
          <p:cNvSpPr txBox="1"/>
          <p:nvPr/>
        </p:nvSpPr>
        <p:spPr>
          <a:xfrm>
            <a:off x="3826300" y="531833"/>
            <a:ext cx="5317500" cy="41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-254000" lvl="0" marL="2540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26A23"/>
              </a:buClr>
              <a:buSzPts val="2800"/>
              <a:buFont typeface="Noto Sans Symbols"/>
              <a:buChar char="▪"/>
            </a:pPr>
            <a:r>
              <a:rPr lang="en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 fibervägar till alla regioner.</a:t>
            </a:r>
            <a:endParaRPr sz="1100"/>
          </a:p>
          <a:p>
            <a:pPr indent="-215900" lvl="1" marL="5588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26A23"/>
              </a:buClr>
              <a:buSzPts val="2000"/>
              <a:buFont typeface="Arial"/>
              <a:buChar char="̶"/>
            </a:pPr>
            <a:r>
              <a:rPr b="0" i="0" lang="en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=&gt; för att skapa bra tillgänglighet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7800" lvl="0" marL="254000" marR="0" rtl="0" algn="l">
              <a:lnSpc>
                <a:spcPct val="80000"/>
              </a:lnSpc>
              <a:spcBef>
                <a:spcPts val="200"/>
              </a:spcBef>
              <a:spcAft>
                <a:spcPts val="0"/>
              </a:spcAft>
              <a:buClr>
                <a:srgbClr val="E26A23"/>
              </a:buClr>
              <a:buSzPts val="1200"/>
              <a:buFont typeface="Noto Sans Symbols"/>
              <a:buNone/>
            </a:pPr>
            <a:r>
              <a:t/>
            </a:r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0350" lvl="0" marL="2540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26A23"/>
              </a:buClr>
              <a:buSzPts val="2500"/>
              <a:buFont typeface="Noto Sans Symbols"/>
              <a:buChar char="▪"/>
            </a:pPr>
            <a:r>
              <a:rPr lang="en" sz="25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Kan ansluta kunder till vår utrustning på ~25 orter.</a:t>
            </a:r>
            <a:endParaRPr sz="1100"/>
          </a:p>
          <a:p>
            <a:pPr indent="-215900" lvl="1" marL="5588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26A23"/>
              </a:buClr>
              <a:buSzPts val="2000"/>
              <a:buFont typeface="Arial"/>
              <a:buChar char="̶"/>
            </a:pPr>
            <a:r>
              <a:rPr b="0" i="0" lang="en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Antingen ”i stan” eller på universitetet.</a:t>
            </a:r>
            <a:endParaRPr sz="1100"/>
          </a:p>
          <a:p>
            <a:pPr indent="-215900" lvl="1" marL="5588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26A23"/>
              </a:buClr>
              <a:buSzPts val="2000"/>
              <a:buFont typeface="Arial"/>
              <a:buChar char="̶"/>
            </a:pPr>
            <a:r>
              <a:rPr b="0" i="0" lang="en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Kunder utanför dessa orter kan anslutas via (andras) regionala nät.</a:t>
            </a:r>
            <a:endParaRPr sz="1100"/>
          </a:p>
          <a:p>
            <a:pPr indent="-139700" lvl="1" marL="558800" marR="0" rtl="0" algn="l">
              <a:lnSpc>
                <a:spcPct val="80000"/>
              </a:lnSpc>
              <a:spcBef>
                <a:spcPts val="200"/>
              </a:spcBef>
              <a:spcAft>
                <a:spcPts val="0"/>
              </a:spcAft>
              <a:buClr>
                <a:srgbClr val="E26A23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0350" lvl="0" marL="2540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26A23"/>
              </a:buClr>
              <a:buSzPts val="2500"/>
              <a:buFont typeface="Noto Sans Symbols"/>
              <a:buChar char="▪"/>
            </a:pPr>
            <a:r>
              <a:rPr lang="en" sz="25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Gränsöverskridande förbindelser.</a:t>
            </a:r>
            <a:endParaRPr sz="1100"/>
          </a:p>
          <a:p>
            <a:pPr indent="-215900" lvl="1" marL="5588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26A23"/>
              </a:buClr>
              <a:buSzPts val="2000"/>
              <a:buFont typeface="Arial"/>
              <a:buChar char="̶"/>
            </a:pPr>
            <a:r>
              <a:rPr b="0" i="0" lang="en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Kiruna-Narvik.</a:t>
            </a:r>
            <a:endParaRPr sz="1100"/>
          </a:p>
          <a:p>
            <a:pPr indent="-215900" lvl="1" marL="5588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26A23"/>
              </a:buClr>
              <a:buSzPts val="2000"/>
              <a:buFont typeface="Arial"/>
              <a:buChar char="̶"/>
            </a:pPr>
            <a:r>
              <a:rPr b="0" i="0" lang="en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Kalix-Kemi.</a:t>
            </a:r>
            <a:endParaRPr sz="1100"/>
          </a:p>
          <a:p>
            <a:pPr indent="-215900" lvl="1" marL="5588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26A23"/>
              </a:buClr>
              <a:buSzPts val="2000"/>
              <a:buFont typeface="Arial"/>
              <a:buChar char="̶"/>
            </a:pPr>
            <a:r>
              <a:rPr b="0" i="0" lang="en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Malmö-Köpenhamn.</a:t>
            </a:r>
            <a:endParaRPr sz="1100"/>
          </a:p>
          <a:p>
            <a:pPr indent="-101600" lvl="0" marL="254000" marR="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26A23"/>
              </a:buClr>
              <a:buSzPts val="2500"/>
              <a:buFont typeface="Noto Sans Symbols"/>
              <a:buNone/>
            </a:pPr>
            <a:r>
              <a:t/>
            </a:r>
            <a:endParaRPr sz="25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14300" lvl="0" marL="2540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26A23"/>
              </a:buClr>
              <a:buSzPts val="2200"/>
              <a:buFont typeface="Noto Sans Symbols"/>
              <a:buNone/>
            </a:pPr>
            <a:r>
              <a:t/>
            </a:r>
            <a:endParaRPr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4" name="Shape 134"/>
          <p:cNvCxnSpPr/>
          <p:nvPr/>
        </p:nvCxnSpPr>
        <p:spPr>
          <a:xfrm>
            <a:off x="0" y="4747658"/>
            <a:ext cx="9144000" cy="0"/>
          </a:xfrm>
          <a:prstGeom prst="straightConnector1">
            <a:avLst/>
          </a:prstGeom>
          <a:noFill/>
          <a:ln cap="flat" cmpd="sng" w="25400">
            <a:solidFill>
              <a:srgbClr val="FF882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5" name="Shape 135"/>
          <p:cNvSpPr txBox="1"/>
          <p:nvPr>
            <p:ph idx="10" type="dt"/>
          </p:nvPr>
        </p:nvSpPr>
        <p:spPr>
          <a:xfrm>
            <a:off x="7010400" y="4767269"/>
            <a:ext cx="2133600" cy="2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18-01-19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8485188" y="4767269"/>
            <a:ext cx="658800" cy="2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UNET NG overview.png" id="137" name="Shape 1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" y="0"/>
            <a:ext cx="3746499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710" y="4502502"/>
            <a:ext cx="1232620" cy="52139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ctrTitle"/>
          </p:nvPr>
        </p:nvSpPr>
        <p:spPr>
          <a:xfrm>
            <a:off x="311700" y="1869050"/>
            <a:ext cx="8520600" cy="9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Sunet Distribuerad Lagring</a:t>
            </a:r>
            <a:endParaRPr/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5755" y="-87849"/>
            <a:ext cx="746795" cy="9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Bakgrund</a:t>
            </a:r>
            <a:endParaRPr/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Dialog under 2016-2017 med forskningsinfrastrukturerna har lyft fram behov av nationell </a:t>
            </a:r>
            <a:r>
              <a:rPr lang="en"/>
              <a:t>plattform</a:t>
            </a:r>
            <a:r>
              <a:rPr lang="en"/>
              <a:t> för lagring av forskningsdata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GU, SU, UU, Chalmers har uttryckt starkt intresse av en distribuerad modell där lagring sker så lokalt som möjligt men drivs och ägs gemensamt</a:t>
            </a:r>
            <a:endParaRPr/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5755" y="-87849"/>
            <a:ext cx="746795" cy="9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Vilket problem är det SUNET försöker lösa?</a:t>
            </a:r>
            <a:endParaRPr/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235500" y="2066875"/>
            <a:ext cx="8730300" cy="88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000"/>
              <a:t>Lagra bittar på disk till lägsta möjliga kostnad.</a:t>
            </a:r>
            <a:endParaRPr b="1" sz="3000"/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5755" y="-87849"/>
            <a:ext cx="746795" cy="9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Vad kommer SUNET kunna leverera?</a:t>
            </a:r>
            <a:endParaRPr/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Distribuerad objektlagring med enkelt API (S3)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Privata “moln”-tjänster och Science-DMZ “nära” lagringskluster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Integration med SWAMID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Integration med lärosätets ekonomisystem</a:t>
            </a: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5755" y="-87849"/>
            <a:ext cx="746795" cy="9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Vad kommer SUNET </a:t>
            </a:r>
            <a:r>
              <a:rPr b="1" lang="en"/>
              <a:t>inte</a:t>
            </a:r>
            <a:r>
              <a:rPr lang="en"/>
              <a:t> leverera?</a:t>
            </a:r>
            <a:endParaRPr/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Arkivprocesser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Dataplaner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Gallringsdirektiv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Metadatatjänster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...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PID-tjänster (fast vi vill integrera lagringsplattformen med sådana!)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i="1" lang="en"/>
              <a:t>Dock kommer dessa att kunna byggas och levereras </a:t>
            </a:r>
            <a:r>
              <a:rPr b="1" i="1" lang="en"/>
              <a:t>ovanp</a:t>
            </a:r>
            <a:r>
              <a:rPr b="1" i="1" lang="en"/>
              <a:t>å</a:t>
            </a:r>
            <a:r>
              <a:rPr i="1" lang="en"/>
              <a:t> lagringsplattformen</a:t>
            </a:r>
            <a:endParaRPr i="1"/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5755" y="-87849"/>
            <a:ext cx="746795" cy="9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Såhär skulle det kunna se ut...</a:t>
            </a:r>
            <a:endParaRPr/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311700" y="923875"/>
            <a:ext cx="7946700" cy="3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 lagringsnod om ca 2-20 PB vid ett mindre antal lärosäten (2-5). Sunet säljer lagring som tjänst </a:t>
            </a:r>
            <a:r>
              <a:rPr lang="en"/>
              <a:t>företrädesvis</a:t>
            </a:r>
            <a:r>
              <a:rPr lang="en"/>
              <a:t> med långa kontrakt antingen till lärosätet eller till större forskningsgrupper/infrastrukturer.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Sunet äger all utrustning och driver tjänst mha extern säkerhetsklassad personal. Lärosätet ansvarar för utrymme (i egen </a:t>
            </a:r>
            <a:r>
              <a:rPr lang="en"/>
              <a:t>datahall</a:t>
            </a:r>
            <a:r>
              <a:rPr lang="en"/>
              <a:t>) samt el och kyla.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Lagringsnoden ansluts både till Sunets och till lärosätet och belastar alltså inte lärosätets egna nät (Science DMZ).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Teknisk lösning som har validerats i piloter med bla SciLifeLab under 2017.</a:t>
            </a:r>
            <a:endParaRPr/>
          </a:p>
        </p:txBody>
      </p:sp>
      <p:pic>
        <p:nvPicPr>
          <p:cNvPr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5755" y="-87849"/>
            <a:ext cx="746795" cy="9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6.9 mall Sunet">
  <a:themeElements>
    <a:clrScheme name="Grayscale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16.9 mall Sunet">
  <a:themeElements>
    <a:clrScheme name="Grayscale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