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78" r:id="rId5"/>
    <p:sldId id="281" r:id="rId6"/>
    <p:sldId id="259" r:id="rId7"/>
    <p:sldId id="260" r:id="rId8"/>
    <p:sldId id="261" r:id="rId9"/>
    <p:sldId id="262" r:id="rId10"/>
    <p:sldId id="263" r:id="rId11"/>
    <p:sldId id="264" r:id="rId12"/>
    <p:sldId id="275" r:id="rId13"/>
    <p:sldId id="276" r:id="rId14"/>
    <p:sldId id="277" r:id="rId15"/>
    <p:sldId id="265" r:id="rId16"/>
    <p:sldId id="274" r:id="rId17"/>
    <p:sldId id="279" r:id="rId18"/>
    <p:sldId id="266" r:id="rId19"/>
    <p:sldId id="273" r:id="rId20"/>
    <p:sldId id="267" r:id="rId21"/>
    <p:sldId id="272" r:id="rId22"/>
    <p:sldId id="268" r:id="rId23"/>
    <p:sldId id="271" r:id="rId24"/>
    <p:sldId id="269" r:id="rId25"/>
    <p:sldId id="270" r:id="rId26"/>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73F52A-A16D-4CD1-BF0C-909AA2331D48}" v="6" dt="2019-02-11T14:55:09.9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8" autoAdjust="0"/>
    <p:restoredTop sz="80480" autoAdjust="0"/>
  </p:normalViewPr>
  <p:slideViewPr>
    <p:cSldViewPr snapToGrid="0">
      <p:cViewPr varScale="1">
        <p:scale>
          <a:sx n="137" d="100"/>
          <a:sy n="137" d="100"/>
        </p:scale>
        <p:origin x="2405" y="10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nnar Elfman" userId="80523d50-1894-4f7e-8e05-4b6d0c50e875" providerId="ADAL" clId="{7673F52A-A16D-4CD1-BF0C-909AA2331D48}"/>
    <pc:docChg chg="undo custSel modSld">
      <pc:chgData name="Gunnar Elfman" userId="80523d50-1894-4f7e-8e05-4b6d0c50e875" providerId="ADAL" clId="{7673F52A-A16D-4CD1-BF0C-909AA2331D48}" dt="2019-02-11T14:58:51.135" v="217" actId="20577"/>
      <pc:docMkLst>
        <pc:docMk/>
      </pc:docMkLst>
      <pc:sldChg chg="modSp modNotesTx">
        <pc:chgData name="Gunnar Elfman" userId="80523d50-1894-4f7e-8e05-4b6d0c50e875" providerId="ADAL" clId="{7673F52A-A16D-4CD1-BF0C-909AA2331D48}" dt="2019-02-11T14:48:46.982" v="78" actId="20577"/>
        <pc:sldMkLst>
          <pc:docMk/>
          <pc:sldMk cId="2731583300" sldId="257"/>
        </pc:sldMkLst>
        <pc:spChg chg="mod">
          <ac:chgData name="Gunnar Elfman" userId="80523d50-1894-4f7e-8e05-4b6d0c50e875" providerId="ADAL" clId="{7673F52A-A16D-4CD1-BF0C-909AA2331D48}" dt="2019-02-11T14:48:10.280" v="72" actId="6549"/>
          <ac:spMkLst>
            <pc:docMk/>
            <pc:sldMk cId="2731583300" sldId="257"/>
            <ac:spMk id="7" creationId="{E57C6F14-C0F4-443D-BDDE-4C813A4D5940}"/>
          </ac:spMkLst>
        </pc:spChg>
      </pc:sldChg>
      <pc:sldChg chg="modSp modNotesTx">
        <pc:chgData name="Gunnar Elfman" userId="80523d50-1894-4f7e-8e05-4b6d0c50e875" providerId="ADAL" clId="{7673F52A-A16D-4CD1-BF0C-909AA2331D48}" dt="2019-02-11T14:50:16.018" v="93" actId="20577"/>
        <pc:sldMkLst>
          <pc:docMk/>
          <pc:sldMk cId="3127116103" sldId="258"/>
        </pc:sldMkLst>
        <pc:spChg chg="mod">
          <ac:chgData name="Gunnar Elfman" userId="80523d50-1894-4f7e-8e05-4b6d0c50e875" providerId="ADAL" clId="{7673F52A-A16D-4CD1-BF0C-909AA2331D48}" dt="2019-02-11T14:50:16.018" v="93" actId="20577"/>
          <ac:spMkLst>
            <pc:docMk/>
            <pc:sldMk cId="3127116103" sldId="258"/>
            <ac:spMk id="7" creationId="{E57C6F14-C0F4-443D-BDDE-4C813A4D5940}"/>
          </ac:spMkLst>
        </pc:spChg>
      </pc:sldChg>
      <pc:sldChg chg="modSp">
        <pc:chgData name="Gunnar Elfman" userId="80523d50-1894-4f7e-8e05-4b6d0c50e875" providerId="ADAL" clId="{7673F52A-A16D-4CD1-BF0C-909AA2331D48}" dt="2019-02-11T14:45:31.922" v="2" actId="27636"/>
        <pc:sldMkLst>
          <pc:docMk/>
          <pc:sldMk cId="1354436352" sldId="261"/>
        </pc:sldMkLst>
        <pc:spChg chg="mod">
          <ac:chgData name="Gunnar Elfman" userId="80523d50-1894-4f7e-8e05-4b6d0c50e875" providerId="ADAL" clId="{7673F52A-A16D-4CD1-BF0C-909AA2331D48}" dt="2019-02-11T14:45:31.922" v="2" actId="27636"/>
          <ac:spMkLst>
            <pc:docMk/>
            <pc:sldMk cId="1354436352" sldId="261"/>
            <ac:spMk id="6" creationId="{CEFB3E90-285E-428E-A4AB-091CBB3AF9EF}"/>
          </ac:spMkLst>
        </pc:spChg>
      </pc:sldChg>
      <pc:sldChg chg="modSp modNotesTx">
        <pc:chgData name="Gunnar Elfman" userId="80523d50-1894-4f7e-8e05-4b6d0c50e875" providerId="ADAL" clId="{7673F52A-A16D-4CD1-BF0C-909AA2331D48}" dt="2019-02-11T14:58:51.135" v="217" actId="20577"/>
        <pc:sldMkLst>
          <pc:docMk/>
          <pc:sldMk cId="3429286010" sldId="265"/>
        </pc:sldMkLst>
        <pc:spChg chg="mod">
          <ac:chgData name="Gunnar Elfman" userId="80523d50-1894-4f7e-8e05-4b6d0c50e875" providerId="ADAL" clId="{7673F52A-A16D-4CD1-BF0C-909AA2331D48}" dt="2019-02-11T14:58:51.135" v="217" actId="20577"/>
          <ac:spMkLst>
            <pc:docMk/>
            <pc:sldMk cId="3429286010" sldId="265"/>
            <ac:spMk id="6" creationId="{F9D41351-5E50-4FD9-B734-28435CBB5236}"/>
          </ac:spMkLst>
        </pc:spChg>
      </pc:sldChg>
      <pc:sldChg chg="modSp modNotesTx">
        <pc:chgData name="Gunnar Elfman" userId="80523d50-1894-4f7e-8e05-4b6d0c50e875" providerId="ADAL" clId="{7673F52A-A16D-4CD1-BF0C-909AA2331D48}" dt="2019-02-11T14:55:56.001" v="197" actId="6549"/>
        <pc:sldMkLst>
          <pc:docMk/>
          <pc:sldMk cId="2683071572" sldId="274"/>
        </pc:sldMkLst>
        <pc:spChg chg="mod">
          <ac:chgData name="Gunnar Elfman" userId="80523d50-1894-4f7e-8e05-4b6d0c50e875" providerId="ADAL" clId="{7673F52A-A16D-4CD1-BF0C-909AA2331D48}" dt="2019-02-11T14:55:56.001" v="197" actId="6549"/>
          <ac:spMkLst>
            <pc:docMk/>
            <pc:sldMk cId="2683071572" sldId="274"/>
            <ac:spMk id="6" creationId="{995E16C5-9351-4DC7-AC55-EFFF9F068F1A}"/>
          </ac:spMkLst>
        </pc:spChg>
      </pc:sldChg>
      <pc:sldChg chg="modSp">
        <pc:chgData name="Gunnar Elfman" userId="80523d50-1894-4f7e-8e05-4b6d0c50e875" providerId="ADAL" clId="{7673F52A-A16D-4CD1-BF0C-909AA2331D48}" dt="2019-02-11T14:45:31.993" v="3" actId="27636"/>
        <pc:sldMkLst>
          <pc:docMk/>
          <pc:sldMk cId="1802338300" sldId="276"/>
        </pc:sldMkLst>
        <pc:spChg chg="mod">
          <ac:chgData name="Gunnar Elfman" userId="80523d50-1894-4f7e-8e05-4b6d0c50e875" providerId="ADAL" clId="{7673F52A-A16D-4CD1-BF0C-909AA2331D48}" dt="2019-02-11T14:45:31.993" v="3" actId="27636"/>
          <ac:spMkLst>
            <pc:docMk/>
            <pc:sldMk cId="1802338300" sldId="276"/>
            <ac:spMk id="2" creationId="{01CB172D-0198-41AA-9C01-08B6B19587D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919C3-71A9-4151-B518-A7520A82FDE9}" type="datetimeFigureOut">
              <a:rPr lang="sv-SE" smtClean="0"/>
              <a:t>2019-02-12</a:t>
            </a:fld>
            <a:endParaRPr lang="sv-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D5A548-E7DF-4700-9CD5-7DE806AA93C2}" type="slidenum">
              <a:rPr lang="sv-SE" smtClean="0"/>
              <a:t>‹#›</a:t>
            </a:fld>
            <a:endParaRPr lang="sv-SE"/>
          </a:p>
        </p:txBody>
      </p:sp>
    </p:spTree>
    <p:extLst>
      <p:ext uri="{BB962C8B-B14F-4D97-AF65-F5344CB8AC3E}">
        <p14:creationId xmlns:p14="http://schemas.microsoft.com/office/powerpoint/2010/main" val="4216699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a:t>
            </a:fld>
            <a:endParaRPr lang="sv-SE"/>
          </a:p>
        </p:txBody>
      </p:sp>
    </p:spTree>
    <p:extLst>
      <p:ext uri="{BB962C8B-B14F-4D97-AF65-F5344CB8AC3E}">
        <p14:creationId xmlns:p14="http://schemas.microsoft.com/office/powerpoint/2010/main" val="1562698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Gunnar</a:t>
            </a:r>
          </a:p>
        </p:txBody>
      </p:sp>
      <p:sp>
        <p:nvSpPr>
          <p:cNvPr id="4" name="Slide Number Placeholder 3"/>
          <p:cNvSpPr>
            <a:spLocks noGrp="1"/>
          </p:cNvSpPr>
          <p:nvPr>
            <p:ph type="sldNum" sz="quarter" idx="5"/>
          </p:nvPr>
        </p:nvSpPr>
        <p:spPr/>
        <p:txBody>
          <a:bodyPr/>
          <a:lstStyle/>
          <a:p>
            <a:fld id="{70D5A548-E7DF-4700-9CD5-7DE806AA93C2}" type="slidenum">
              <a:rPr lang="sv-SE" smtClean="0"/>
              <a:t>11</a:t>
            </a:fld>
            <a:endParaRPr lang="sv-SE"/>
          </a:p>
        </p:txBody>
      </p:sp>
    </p:spTree>
    <p:extLst>
      <p:ext uri="{BB962C8B-B14F-4D97-AF65-F5344CB8AC3E}">
        <p14:creationId xmlns:p14="http://schemas.microsoft.com/office/powerpoint/2010/main" val="1809537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Gunnar</a:t>
            </a:r>
          </a:p>
        </p:txBody>
      </p:sp>
      <p:sp>
        <p:nvSpPr>
          <p:cNvPr id="4" name="Slide Number Placeholder 3"/>
          <p:cNvSpPr>
            <a:spLocks noGrp="1"/>
          </p:cNvSpPr>
          <p:nvPr>
            <p:ph type="sldNum" sz="quarter" idx="5"/>
          </p:nvPr>
        </p:nvSpPr>
        <p:spPr/>
        <p:txBody>
          <a:bodyPr/>
          <a:lstStyle/>
          <a:p>
            <a:fld id="{70D5A548-E7DF-4700-9CD5-7DE806AA93C2}" type="slidenum">
              <a:rPr lang="sv-SE" smtClean="0"/>
              <a:t>12</a:t>
            </a:fld>
            <a:endParaRPr lang="sv-SE"/>
          </a:p>
        </p:txBody>
      </p:sp>
    </p:spTree>
    <p:extLst>
      <p:ext uri="{BB962C8B-B14F-4D97-AF65-F5344CB8AC3E}">
        <p14:creationId xmlns:p14="http://schemas.microsoft.com/office/powerpoint/2010/main" val="1849121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 Planmo</a:t>
            </a:r>
          </a:p>
        </p:txBody>
      </p:sp>
      <p:sp>
        <p:nvSpPr>
          <p:cNvPr id="4" name="Slide Number Placeholder 3"/>
          <p:cNvSpPr>
            <a:spLocks noGrp="1"/>
          </p:cNvSpPr>
          <p:nvPr>
            <p:ph type="sldNum" sz="quarter" idx="10"/>
          </p:nvPr>
        </p:nvSpPr>
        <p:spPr/>
        <p:txBody>
          <a:bodyPr/>
          <a:lstStyle/>
          <a:p>
            <a:fld id="{70D5A548-E7DF-4700-9CD5-7DE806AA93C2}" type="slidenum">
              <a:rPr lang="sv-SE" smtClean="0"/>
              <a:t>13</a:t>
            </a:fld>
            <a:endParaRPr lang="sv-SE"/>
          </a:p>
        </p:txBody>
      </p:sp>
    </p:spTree>
    <p:extLst>
      <p:ext uri="{BB962C8B-B14F-4D97-AF65-F5344CB8AC3E}">
        <p14:creationId xmlns:p14="http://schemas.microsoft.com/office/powerpoint/2010/main" val="2347355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a:t>
            </a:r>
            <a:r>
              <a:rPr lang="sv-SE" baseline="0" dirty="0"/>
              <a:t> Planmo</a:t>
            </a:r>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14</a:t>
            </a:fld>
            <a:endParaRPr lang="sv-SE"/>
          </a:p>
        </p:txBody>
      </p:sp>
    </p:spTree>
    <p:extLst>
      <p:ext uri="{BB962C8B-B14F-4D97-AF65-F5344CB8AC3E}">
        <p14:creationId xmlns:p14="http://schemas.microsoft.com/office/powerpoint/2010/main" val="2829349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Ola </a:t>
            </a:r>
            <a:r>
              <a:rPr lang="en-GB" dirty="0" err="1"/>
              <a:t>Ljungkrona</a:t>
            </a:r>
            <a:endParaRPr lang="en-GB" dirty="0"/>
          </a:p>
          <a:p>
            <a:endParaRPr lang="en-GB" dirty="0"/>
          </a:p>
          <a:p>
            <a:r>
              <a:rPr lang="sv-SE" dirty="0"/>
              <a:t>* Av de analyserade standarderna får LIS anses vara den som bäst erbjuder den funktionalitet som krävs för utväxling av utbildningsinformation</a:t>
            </a:r>
          </a:p>
          <a:p>
            <a:r>
              <a:rPr lang="sv-SE" dirty="0"/>
              <a:t>* De LIS implementationer som gjorts i Sverige har visat sig lyckosamma både ur ett tids- och ett kostnadsperspektiv</a:t>
            </a:r>
          </a:p>
          <a:p>
            <a:r>
              <a:rPr lang="sv-SE" dirty="0"/>
              <a:t>* LIS är även den standard som har störst spridning och flest antal dokumenterade implementationer bland stora systemleverantörer inom sektorn för högre utbildning. (Canvas, Blackboard etc.)</a:t>
            </a:r>
          </a:p>
          <a:p>
            <a:r>
              <a:rPr lang="sv-SE" dirty="0"/>
              <a:t>* Ett fortsatt deltagande i arbetsgrupper kopplade till IMS Global, Edu-API och IMS EU Tech </a:t>
            </a:r>
            <a:r>
              <a:rPr lang="sv-SE" dirty="0" err="1"/>
              <a:t>Taskforce</a:t>
            </a:r>
            <a:r>
              <a:rPr lang="sv-SE" dirty="0"/>
              <a:t>, ger möjlighet att påverka standardernas utformning och utvecklingsriktning på ett sätt som främjar den svenska högskolesektorn</a:t>
            </a:r>
          </a:p>
          <a:p>
            <a:r>
              <a:rPr lang="sv-SE" dirty="0"/>
              <a:t>* För den valda standarden är det viktigt att definiera en lärosätesgemensam tillämpning för att uppnå största möjliga utväxling</a:t>
            </a:r>
          </a:p>
          <a:p>
            <a:endParaRPr lang="en-GB" dirty="0"/>
          </a:p>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15</a:t>
            </a:fld>
            <a:endParaRPr lang="sv-SE"/>
          </a:p>
        </p:txBody>
      </p:sp>
    </p:spTree>
    <p:extLst>
      <p:ext uri="{BB962C8B-B14F-4D97-AF65-F5344CB8AC3E}">
        <p14:creationId xmlns:p14="http://schemas.microsoft.com/office/powerpoint/2010/main" val="3378331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a:t>
            </a:r>
            <a:r>
              <a:rPr lang="sv-SE" baseline="0" dirty="0"/>
              <a:t> </a:t>
            </a:r>
            <a:r>
              <a:rPr lang="sv-SE" baseline="0" dirty="0" err="1"/>
              <a:t>Planmo</a:t>
            </a:r>
            <a:endParaRPr lang="sv-SE" baseline="0" dirty="0"/>
          </a:p>
          <a:p>
            <a:endParaRPr lang="sv-SE" baseline="0" dirty="0"/>
          </a:p>
          <a:p>
            <a:r>
              <a:rPr lang="sv-SE" dirty="0"/>
              <a:t>* ITCF tar formellt beslut om standardformat i utbildningsinformationsdomänen. Rekommendationen är LIS</a:t>
            </a:r>
          </a:p>
          <a:p>
            <a:r>
              <a:rPr lang="sv-SE" dirty="0"/>
              <a:t>* Definiera organisation för införande och förvaltning av tillämpning och implementation av standarden. Förslagsvis genom ATI</a:t>
            </a:r>
          </a:p>
          <a:p>
            <a:r>
              <a:rPr lang="sv-SE" dirty="0"/>
              <a:t>* Ta fram en lista på integration som bör implementeras sektorgemensamt. Även integrationer som inte är en del av </a:t>
            </a:r>
            <a:r>
              <a:rPr lang="sv-SE" dirty="0" err="1"/>
              <a:t>Ladok</a:t>
            </a:r>
            <a:r>
              <a:rPr lang="sv-SE" dirty="0"/>
              <a:t>-LIS-adaptern. Bör hanteras av ATI</a:t>
            </a:r>
          </a:p>
          <a:p>
            <a:r>
              <a:rPr lang="sv-SE" dirty="0"/>
              <a:t>* ITCF utreder central finansiering och förvaltning (ägarskap) av sektorgemensamma integrationer</a:t>
            </a:r>
          </a:p>
          <a:p>
            <a:r>
              <a:rPr lang="sv-SE" dirty="0"/>
              <a:t>* Ta fram central finansiering för deltagande i arbetsgrupper inom ramen för IMS Global</a:t>
            </a:r>
          </a:p>
          <a:p>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16</a:t>
            </a:fld>
            <a:endParaRPr lang="sv-SE"/>
          </a:p>
        </p:txBody>
      </p:sp>
    </p:spTree>
    <p:extLst>
      <p:ext uri="{BB962C8B-B14F-4D97-AF65-F5344CB8AC3E}">
        <p14:creationId xmlns:p14="http://schemas.microsoft.com/office/powerpoint/2010/main" val="4079826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 Planmo</a:t>
            </a:r>
          </a:p>
        </p:txBody>
      </p:sp>
      <p:sp>
        <p:nvSpPr>
          <p:cNvPr id="4" name="Slide Number Placeholder 3"/>
          <p:cNvSpPr>
            <a:spLocks noGrp="1"/>
          </p:cNvSpPr>
          <p:nvPr>
            <p:ph type="sldNum" sz="quarter" idx="10"/>
          </p:nvPr>
        </p:nvSpPr>
        <p:spPr/>
        <p:txBody>
          <a:bodyPr/>
          <a:lstStyle/>
          <a:p>
            <a:fld id="{70D5A548-E7DF-4700-9CD5-7DE806AA93C2}" type="slidenum">
              <a:rPr lang="sv-SE" smtClean="0"/>
              <a:t>17</a:t>
            </a:fld>
            <a:endParaRPr lang="sv-SE"/>
          </a:p>
        </p:txBody>
      </p:sp>
    </p:spTree>
    <p:extLst>
      <p:ext uri="{BB962C8B-B14F-4D97-AF65-F5344CB8AC3E}">
        <p14:creationId xmlns:p14="http://schemas.microsoft.com/office/powerpoint/2010/main" val="24934485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18</a:t>
            </a:fld>
            <a:endParaRPr lang="sv-SE"/>
          </a:p>
        </p:txBody>
      </p:sp>
    </p:spTree>
    <p:extLst>
      <p:ext uri="{BB962C8B-B14F-4D97-AF65-F5344CB8AC3E}">
        <p14:creationId xmlns:p14="http://schemas.microsoft.com/office/powerpoint/2010/main" val="1687612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19</a:t>
            </a:fld>
            <a:endParaRPr lang="sv-SE"/>
          </a:p>
        </p:txBody>
      </p:sp>
    </p:spTree>
    <p:extLst>
      <p:ext uri="{BB962C8B-B14F-4D97-AF65-F5344CB8AC3E}">
        <p14:creationId xmlns:p14="http://schemas.microsoft.com/office/powerpoint/2010/main" val="3253681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20</a:t>
            </a:fld>
            <a:endParaRPr lang="sv-SE"/>
          </a:p>
        </p:txBody>
      </p:sp>
    </p:spTree>
    <p:extLst>
      <p:ext uri="{BB962C8B-B14F-4D97-AF65-F5344CB8AC3E}">
        <p14:creationId xmlns:p14="http://schemas.microsoft.com/office/powerpoint/2010/main" val="3623731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Ola Ljungkrona</a:t>
            </a:r>
          </a:p>
          <a:p>
            <a:endParaRPr lang="sv-SE" dirty="0"/>
          </a:p>
          <a:p>
            <a:r>
              <a:rPr lang="sv-SE" dirty="0"/>
              <a:t>*I samband med Ladok3 har det blivit allt viktigare med hur ett lärosäte strukturerar och exponerar data. </a:t>
            </a:r>
          </a:p>
          <a:p>
            <a:r>
              <a:rPr lang="sv-SE" dirty="0"/>
              <a:t>*Många lärosäten bygger upp en integrationsplattform med ett tjänstegränssnitt som applikationer kan konsumera </a:t>
            </a:r>
          </a:p>
          <a:p>
            <a:r>
              <a:rPr lang="sv-SE" dirty="0"/>
              <a:t>*Ett antal lärosäten skall integrera med </a:t>
            </a:r>
            <a:r>
              <a:rPr lang="sv-SE" dirty="0" err="1"/>
              <a:t>lärplattformen</a:t>
            </a:r>
            <a:r>
              <a:rPr lang="sv-SE" dirty="0"/>
              <a:t> Canvas vilket aktualiserar frågan om en standardiserad informationsmodell och tjänstegränssnitt</a:t>
            </a:r>
          </a:p>
          <a:p>
            <a:r>
              <a:rPr lang="sv-SE" dirty="0"/>
              <a:t>*Flera lärosäten har tittat på formatet </a:t>
            </a:r>
            <a:r>
              <a:rPr lang="sv-SE" dirty="0" err="1"/>
              <a:t>OneRoster</a:t>
            </a:r>
            <a:r>
              <a:rPr lang="sv-SE" dirty="0"/>
              <a:t>/LIS från IMS Global och ett lärosäte har implementerat LIS standarden som en del i deras integration arkitektur</a:t>
            </a:r>
          </a:p>
          <a:p>
            <a:r>
              <a:rPr lang="sv-SE" dirty="0"/>
              <a:t>*ATI gruppen rekommenderar att sätta en sådan standard inom högre utbildning för svenska lärosäten. Om lärosäten gemensamt kan ställa krav på tjänstegränssnitt och informationsmodeller vid upphandling så kommer man att kunna ställa högre krav på leverantörer och samordning vilket innebär minskade kostnader i sektorn. </a:t>
            </a:r>
          </a:p>
          <a:p>
            <a:r>
              <a:rPr lang="sv-SE" dirty="0"/>
              <a:t>*En överenskommen standard i sektorn kommer på sikt att leda till ökad effektivitet eftersom att lärosäten på sikt kommer att bygga sina integrationslösningar på samma modell. Detta ger stora fördelar vid alla typer av sektorgemensamma projekt där information skall överföras.</a:t>
            </a:r>
            <a:endParaRPr lang="en-GB" dirty="0"/>
          </a:p>
          <a:p>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2</a:t>
            </a:fld>
            <a:endParaRPr lang="sv-SE"/>
          </a:p>
        </p:txBody>
      </p:sp>
    </p:spTree>
    <p:extLst>
      <p:ext uri="{BB962C8B-B14F-4D97-AF65-F5344CB8AC3E}">
        <p14:creationId xmlns:p14="http://schemas.microsoft.com/office/powerpoint/2010/main" val="699492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21</a:t>
            </a:fld>
            <a:endParaRPr lang="sv-SE"/>
          </a:p>
        </p:txBody>
      </p:sp>
    </p:spTree>
    <p:extLst>
      <p:ext uri="{BB962C8B-B14F-4D97-AF65-F5344CB8AC3E}">
        <p14:creationId xmlns:p14="http://schemas.microsoft.com/office/powerpoint/2010/main" val="15748792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22</a:t>
            </a:fld>
            <a:endParaRPr lang="sv-SE"/>
          </a:p>
        </p:txBody>
      </p:sp>
    </p:spTree>
    <p:extLst>
      <p:ext uri="{BB962C8B-B14F-4D97-AF65-F5344CB8AC3E}">
        <p14:creationId xmlns:p14="http://schemas.microsoft.com/office/powerpoint/2010/main" val="41362406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23</a:t>
            </a:fld>
            <a:endParaRPr lang="sv-SE"/>
          </a:p>
        </p:txBody>
      </p:sp>
    </p:spTree>
    <p:extLst>
      <p:ext uri="{BB962C8B-B14F-4D97-AF65-F5344CB8AC3E}">
        <p14:creationId xmlns:p14="http://schemas.microsoft.com/office/powerpoint/2010/main" val="1403681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24</a:t>
            </a:fld>
            <a:endParaRPr lang="sv-SE"/>
          </a:p>
        </p:txBody>
      </p:sp>
    </p:spTree>
    <p:extLst>
      <p:ext uri="{BB962C8B-B14F-4D97-AF65-F5344CB8AC3E}">
        <p14:creationId xmlns:p14="http://schemas.microsoft.com/office/powerpoint/2010/main" val="18373281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25</a:t>
            </a:fld>
            <a:endParaRPr lang="sv-SE"/>
          </a:p>
        </p:txBody>
      </p:sp>
    </p:spTree>
    <p:extLst>
      <p:ext uri="{BB962C8B-B14F-4D97-AF65-F5344CB8AC3E}">
        <p14:creationId xmlns:p14="http://schemas.microsoft.com/office/powerpoint/2010/main" val="315407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Ola Ljungkrona</a:t>
            </a:r>
          </a:p>
          <a:p>
            <a:endParaRPr lang="sv-SE" dirty="0"/>
          </a:p>
          <a:p>
            <a:r>
              <a:rPr lang="sv-SE" dirty="0"/>
              <a:t>* Målet med projektet är att ta fram ett förslag på standard för informationsmodell i och tjänstegränssnitt inom högre utbildning i Sverige.</a:t>
            </a:r>
          </a:p>
          <a:p>
            <a:r>
              <a:rPr lang="sv-SE" dirty="0"/>
              <a:t>* Projektet bör beakta befintliga nationella och internationella standarder.  Projektet tar i beaktan de olika arbeten som gjorts runt området inom ATI.</a:t>
            </a:r>
          </a:p>
          <a:p>
            <a:r>
              <a:rPr lang="sv-SE" dirty="0"/>
              <a:t>* En viktig del i projektet är att ta del av erfarenheter från den kommande integrationen med </a:t>
            </a:r>
            <a:r>
              <a:rPr lang="sv-SE" dirty="0" err="1"/>
              <a:t>lärplattformen</a:t>
            </a:r>
            <a:r>
              <a:rPr lang="sv-SE" dirty="0"/>
              <a:t> Canvas och sedan använda resultatet av det arbetet för att sätta en standard. Arbetet med Canvas blir ett ingångsvärde för att förbereda inför framtida integrationsprojekt.</a:t>
            </a:r>
            <a:endParaRPr lang="en-GB" dirty="0"/>
          </a:p>
          <a:p>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3</a:t>
            </a:fld>
            <a:endParaRPr lang="sv-SE"/>
          </a:p>
        </p:txBody>
      </p:sp>
    </p:spTree>
    <p:extLst>
      <p:ext uri="{BB962C8B-B14F-4D97-AF65-F5344CB8AC3E}">
        <p14:creationId xmlns:p14="http://schemas.microsoft.com/office/powerpoint/2010/main" val="82509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Ola</a:t>
            </a:r>
            <a:r>
              <a:rPr lang="sv-SE" baseline="0" dirty="0"/>
              <a:t> Ljungkrona</a:t>
            </a:r>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4</a:t>
            </a:fld>
            <a:endParaRPr lang="sv-SE"/>
          </a:p>
        </p:txBody>
      </p:sp>
    </p:spTree>
    <p:extLst>
      <p:ext uri="{BB962C8B-B14F-4D97-AF65-F5344CB8AC3E}">
        <p14:creationId xmlns:p14="http://schemas.microsoft.com/office/powerpoint/2010/main" val="180971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Johan Planmo</a:t>
            </a:r>
            <a:endParaRPr lang="sv-SE" dirty="0"/>
          </a:p>
        </p:txBody>
      </p:sp>
      <p:sp>
        <p:nvSpPr>
          <p:cNvPr id="4" name="Platshållare för bildnummer 3"/>
          <p:cNvSpPr>
            <a:spLocks noGrp="1"/>
          </p:cNvSpPr>
          <p:nvPr>
            <p:ph type="sldNum" sz="quarter" idx="10"/>
          </p:nvPr>
        </p:nvSpPr>
        <p:spPr/>
        <p:txBody>
          <a:bodyPr/>
          <a:lstStyle/>
          <a:p>
            <a:pPr>
              <a:defRPr/>
            </a:pPr>
            <a:fld id="{B7A5680B-5CFF-5C46-8A8E-F880F761868B}" type="slidenum">
              <a:rPr lang="sv-SE" smtClean="0"/>
              <a:pPr>
                <a:defRPr/>
              </a:pPr>
              <a:t>5</a:t>
            </a:fld>
            <a:endParaRPr lang="sv-SE"/>
          </a:p>
        </p:txBody>
      </p:sp>
    </p:spTree>
    <p:extLst>
      <p:ext uri="{BB962C8B-B14F-4D97-AF65-F5344CB8AC3E}">
        <p14:creationId xmlns:p14="http://schemas.microsoft.com/office/powerpoint/2010/main" val="1924082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i="0" kern="1200" dirty="0">
                <a:solidFill>
                  <a:schemeClr val="tx1"/>
                </a:solidFill>
                <a:effectLst/>
                <a:latin typeface="+mn-lt"/>
                <a:ea typeface="+mn-ea"/>
                <a:cs typeface="+mn-cs"/>
              </a:rPr>
              <a:t>Analyskriterier</a:t>
            </a:r>
          </a:p>
          <a:p>
            <a:r>
              <a:rPr lang="sv-SE" sz="1200" b="0" i="0" kern="1200" dirty="0">
                <a:solidFill>
                  <a:schemeClr val="tx1"/>
                </a:solidFill>
                <a:effectLst/>
                <a:latin typeface="+mn-lt"/>
                <a:ea typeface="+mn-ea"/>
                <a:cs typeface="+mn-cs"/>
              </a:rPr>
              <a:t>Som utgångspunkt för analysen definierades har sju analyskriterier definierats</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Informationsmodell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Beskrivning av standardens informationsmodell i form av UML-diagram på entitetsnivå samt tillhörande attributlistor. Informationsmodellen har sedan huvudsakligen använts för att bedöma standardens totala omfattning samt för mappning mot </a:t>
            </a:r>
            <a:r>
              <a:rPr lang="sv-SE" sz="1200" b="0" i="0" kern="1200" dirty="0" err="1">
                <a:solidFill>
                  <a:schemeClr val="tx1"/>
                </a:solidFill>
                <a:effectLst/>
                <a:latin typeface="+mn-lt"/>
                <a:ea typeface="+mn-ea"/>
                <a:cs typeface="+mn-cs"/>
              </a:rPr>
              <a:t>Ladoks</a:t>
            </a:r>
            <a:r>
              <a:rPr lang="sv-SE" sz="1200" b="0" i="0" kern="1200" dirty="0">
                <a:solidFill>
                  <a:schemeClr val="tx1"/>
                </a:solidFill>
                <a:effectLst/>
                <a:latin typeface="+mn-lt"/>
                <a:ea typeface="+mn-ea"/>
                <a:cs typeface="+mn-cs"/>
              </a:rPr>
              <a:t> informationsmodell.</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Interaktionsmodell och transport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Standarderna har analyserats utifrån hur interfacen för de ingående </a:t>
            </a:r>
            <a:r>
              <a:rPr lang="sv-SE" sz="1200" b="0" i="0" kern="1200" dirty="0" err="1">
                <a:solidFill>
                  <a:schemeClr val="tx1"/>
                </a:solidFill>
                <a:effectLst/>
                <a:latin typeface="+mn-lt"/>
                <a:ea typeface="+mn-ea"/>
                <a:cs typeface="+mn-cs"/>
              </a:rPr>
              <a:t>entiterna</a:t>
            </a:r>
            <a:r>
              <a:rPr lang="sv-SE" sz="1200" b="0" i="0" kern="1200" dirty="0">
                <a:solidFill>
                  <a:schemeClr val="tx1"/>
                </a:solidFill>
                <a:effectLst/>
                <a:latin typeface="+mn-lt"/>
                <a:ea typeface="+mn-ea"/>
                <a:cs typeface="+mn-cs"/>
              </a:rPr>
              <a:t> definierats i form av interaktionsmönster (asynkron/synkron interaktion) samt val av transportteknologier. För synkrona interaktioner har även möjligheterna att hantera olika operationer (</a:t>
            </a:r>
            <a:r>
              <a:rPr lang="sv-SE" sz="1200" b="0" i="0" kern="1200" dirty="0" err="1">
                <a:solidFill>
                  <a:schemeClr val="tx1"/>
                </a:solidFill>
                <a:effectLst/>
                <a:latin typeface="+mn-lt"/>
                <a:ea typeface="+mn-ea"/>
                <a:cs typeface="+mn-cs"/>
              </a:rPr>
              <a:t>create</a:t>
            </a:r>
            <a:r>
              <a:rPr lang="sv-SE" sz="1200" b="0" i="0" kern="1200" dirty="0">
                <a:solidFill>
                  <a:schemeClr val="tx1"/>
                </a:solidFill>
                <a:effectLst/>
                <a:latin typeface="+mn-lt"/>
                <a:ea typeface="+mn-ea"/>
                <a:cs typeface="+mn-cs"/>
              </a:rPr>
              <a:t>, read, </a:t>
            </a:r>
            <a:r>
              <a:rPr lang="sv-SE" sz="1200" b="0" i="0" kern="1200" dirty="0" err="1">
                <a:solidFill>
                  <a:schemeClr val="tx1"/>
                </a:solidFill>
                <a:effectLst/>
                <a:latin typeface="+mn-lt"/>
                <a:ea typeface="+mn-ea"/>
                <a:cs typeface="+mn-cs"/>
              </a:rPr>
              <a:t>update</a:t>
            </a:r>
            <a:r>
              <a:rPr lang="sv-SE" sz="1200" b="0" i="0" kern="1200" dirty="0">
                <a:solidFill>
                  <a:schemeClr val="tx1"/>
                </a:solidFill>
                <a:effectLst/>
                <a:latin typeface="+mn-lt"/>
                <a:ea typeface="+mn-ea"/>
                <a:cs typeface="+mn-cs"/>
              </a:rPr>
              <a:t>, </a:t>
            </a:r>
            <a:r>
              <a:rPr lang="sv-SE" sz="1200" b="0" i="0" kern="1200" dirty="0" err="1">
                <a:solidFill>
                  <a:schemeClr val="tx1"/>
                </a:solidFill>
                <a:effectLst/>
                <a:latin typeface="+mn-lt"/>
                <a:ea typeface="+mn-ea"/>
                <a:cs typeface="+mn-cs"/>
              </a:rPr>
              <a:t>delete</a:t>
            </a:r>
            <a:r>
              <a:rPr lang="sv-SE" sz="1200" b="0" i="0" kern="1200" dirty="0">
                <a:solidFill>
                  <a:schemeClr val="tx1"/>
                </a:solidFill>
                <a:effectLst/>
                <a:latin typeface="+mn-lt"/>
                <a:ea typeface="+mn-ea"/>
                <a:cs typeface="+mn-cs"/>
              </a:rPr>
              <a:t>) undersökts.</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Interoperabilitet</a:t>
            </a:r>
            <a:endParaRPr lang="sv-SE"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sv-SE" sz="1200" b="0" i="0" kern="1200" dirty="0" err="1">
                <a:solidFill>
                  <a:schemeClr val="tx1"/>
                </a:solidFill>
                <a:effectLst/>
                <a:latin typeface="+mn-lt"/>
                <a:ea typeface="+mn-ea"/>
                <a:cs typeface="+mn-cs"/>
              </a:rPr>
              <a:t>Interoperabiliteten</a:t>
            </a:r>
            <a:r>
              <a:rPr lang="sv-SE" sz="1200" b="0" i="0" kern="1200" dirty="0">
                <a:solidFill>
                  <a:schemeClr val="tx1"/>
                </a:solidFill>
                <a:effectLst/>
                <a:latin typeface="+mn-lt"/>
                <a:ea typeface="+mn-ea"/>
                <a:cs typeface="+mn-cs"/>
              </a:rPr>
              <a:t> har undersökts med tre huvudutgångspunkter</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Målgrupp</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Till vilken typ av organisationer riktar sig standarden?</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Inriktning</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För vilken typ av informationsmängder och informationsutbyten är standarden ämnad?</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Utbredning</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Hur stor spridning har standarden i form av  implantationer hos nationella och internationella lärosäten samt som standardinterface för standardsystem på marknaden</a:t>
            </a:r>
            <a:br>
              <a:rPr lang="sv-SE" sz="1200" b="0" i="0" kern="1200" dirty="0">
                <a:solidFill>
                  <a:schemeClr val="tx1"/>
                </a:solidFill>
                <a:effectLst/>
                <a:latin typeface="+mn-lt"/>
                <a:ea typeface="+mn-ea"/>
                <a:cs typeface="+mn-cs"/>
              </a:rPr>
            </a:br>
            <a:r>
              <a:rPr lang="sv-SE" sz="1200" b="0" i="0" kern="1200" dirty="0">
                <a:solidFill>
                  <a:schemeClr val="tx1"/>
                </a:solidFill>
                <a:effectLst/>
                <a:latin typeface="+mn-lt"/>
                <a:ea typeface="+mn-ea"/>
                <a:cs typeface="+mn-cs"/>
              </a:rPr>
              <a:t/>
            </a:r>
            <a:br>
              <a:rPr lang="sv-SE" sz="1200" b="0" i="0" kern="1200" dirty="0">
                <a:solidFill>
                  <a:schemeClr val="tx1"/>
                </a:solidFill>
                <a:effectLst/>
                <a:latin typeface="+mn-lt"/>
                <a:ea typeface="+mn-ea"/>
                <a:cs typeface="+mn-cs"/>
              </a:rPr>
            </a:br>
            <a:endParaRPr lang="sv-SE"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Livscykel </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Nuvarande status för standarden</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Hur mogen är standarden och i vilken utsträckning kan standarden anses vara etablerad?</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Utvecklingsgrad</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I vilken omfattning utvecklas standarden?</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Teknisk kvalitet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Val av teknologier och deras tillämpning samt dokumentationens innehåll och utformning</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Utökningsbarhet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I vilken utsträckning och på vilket sätt definierar standarden möjligheter att göra utökningar av de meddelandetyper som ingår i standarden?</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Täckningsgrad i jämförelse med </a:t>
            </a:r>
            <a:r>
              <a:rPr lang="sv-SE" sz="1200" b="0" i="0" kern="1200" dirty="0" err="1">
                <a:solidFill>
                  <a:schemeClr val="tx1"/>
                </a:solidFill>
                <a:effectLst/>
                <a:latin typeface="+mn-lt"/>
                <a:ea typeface="+mn-ea"/>
                <a:cs typeface="+mn-cs"/>
              </a:rPr>
              <a:t>Ladok</a:t>
            </a:r>
            <a:r>
              <a:rPr lang="sv-SE" sz="1200" b="0" i="0" kern="1200" dirty="0">
                <a:solidFill>
                  <a:schemeClr val="tx1"/>
                </a:solidFill>
                <a:effectLst/>
                <a:latin typeface="+mn-lt"/>
                <a:ea typeface="+mn-ea"/>
                <a:cs typeface="+mn-cs"/>
              </a:rPr>
              <a:t> 3:s informationsmodell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Hur väl mappar standarden informationsmodell mot den informationsmodell som är definierad i </a:t>
            </a:r>
            <a:r>
              <a:rPr lang="sv-SE" sz="1200" b="0" i="0" kern="1200" dirty="0" err="1">
                <a:solidFill>
                  <a:schemeClr val="tx1"/>
                </a:solidFill>
                <a:effectLst/>
                <a:latin typeface="+mn-lt"/>
                <a:ea typeface="+mn-ea"/>
                <a:cs typeface="+mn-cs"/>
              </a:rPr>
              <a:t>Ladok</a:t>
            </a:r>
            <a:r>
              <a:rPr lang="sv-SE" sz="1200" b="0" i="0" kern="1200" dirty="0">
                <a:solidFill>
                  <a:schemeClr val="tx1"/>
                </a:solidFill>
                <a:effectLst/>
                <a:latin typeface="+mn-lt"/>
                <a:ea typeface="+mn-ea"/>
                <a:cs typeface="+mn-cs"/>
              </a:rPr>
              <a:t> 3?</a:t>
            </a:r>
          </a:p>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6</a:t>
            </a:fld>
            <a:endParaRPr lang="sv-SE"/>
          </a:p>
        </p:txBody>
      </p:sp>
    </p:spTree>
    <p:extLst>
      <p:ext uri="{BB962C8B-B14F-4D97-AF65-F5344CB8AC3E}">
        <p14:creationId xmlns:p14="http://schemas.microsoft.com/office/powerpoint/2010/main" val="2441879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Learning Information Services - LIS</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 för utbyte av utbildningsinformation </a:t>
            </a:r>
            <a:r>
              <a:rPr lang="sv-SE" sz="1200" b="0" i="0" kern="1200" dirty="0" err="1">
                <a:solidFill>
                  <a:schemeClr val="tx1"/>
                </a:solidFill>
                <a:effectLst/>
                <a:latin typeface="+mn-lt"/>
                <a:ea typeface="+mn-ea"/>
                <a:cs typeface="+mn-cs"/>
              </a:rPr>
              <a:t>definerad</a:t>
            </a:r>
            <a:r>
              <a:rPr lang="sv-SE" sz="1200" b="0" i="0" kern="1200" dirty="0">
                <a:solidFill>
                  <a:schemeClr val="tx1"/>
                </a:solidFill>
                <a:effectLst/>
                <a:latin typeface="+mn-lt"/>
                <a:ea typeface="+mn-ea"/>
                <a:cs typeface="+mn-cs"/>
              </a:rPr>
              <a:t> av IMS Global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LIS har implementerats som kanoniskt tjänsteformat för </a:t>
            </a:r>
            <a:r>
              <a:rPr lang="sv-SE" sz="1200" b="0" i="0" kern="1200" dirty="0" err="1">
                <a:solidFill>
                  <a:schemeClr val="tx1"/>
                </a:solidFill>
                <a:effectLst/>
                <a:latin typeface="+mn-lt"/>
                <a:ea typeface="+mn-ea"/>
                <a:cs typeface="+mn-cs"/>
              </a:rPr>
              <a:t>Ladok-intergrationstjänster</a:t>
            </a:r>
            <a:r>
              <a:rPr lang="sv-SE" sz="1200" b="0" i="0" kern="1200" dirty="0">
                <a:solidFill>
                  <a:schemeClr val="tx1"/>
                </a:solidFill>
                <a:effectLst/>
                <a:latin typeface="+mn-lt"/>
                <a:ea typeface="+mn-ea"/>
                <a:cs typeface="+mn-cs"/>
              </a:rPr>
              <a:t> vid Göteborgs och Umeå </a:t>
            </a:r>
            <a:r>
              <a:rPr lang="sv-SE" sz="1200" b="0" i="0" kern="1200" dirty="0" err="1">
                <a:solidFill>
                  <a:schemeClr val="tx1"/>
                </a:solidFill>
                <a:effectLst/>
                <a:latin typeface="+mn-lt"/>
                <a:ea typeface="+mn-ea"/>
                <a:cs typeface="+mn-cs"/>
              </a:rPr>
              <a:t>univeresitet</a:t>
            </a:r>
            <a:r>
              <a:rPr lang="sv-SE" sz="1200" b="0" i="0" kern="1200" dirty="0">
                <a:solidFill>
                  <a:schemeClr val="tx1"/>
                </a:solidFill>
                <a:effectLst/>
                <a:latin typeface="+mn-lt"/>
                <a:ea typeface="+mn-ea"/>
                <a:cs typeface="+mn-cs"/>
              </a:rPr>
              <a:t> på ett fungerande sätt</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EMIL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Svensk standard för utbyte av </a:t>
            </a:r>
            <a:r>
              <a:rPr lang="sv-SE" sz="1200" b="0" i="0" kern="1200" dirty="0" err="1">
                <a:solidFill>
                  <a:schemeClr val="tx1"/>
                </a:solidFill>
                <a:effectLst/>
                <a:latin typeface="+mn-lt"/>
                <a:ea typeface="+mn-ea"/>
                <a:cs typeface="+mn-cs"/>
              </a:rPr>
              <a:t>utbildingsinfomation</a:t>
            </a:r>
            <a:r>
              <a:rPr lang="sv-SE" sz="1200" b="0" i="0" kern="1200" dirty="0">
                <a:solidFill>
                  <a:schemeClr val="tx1"/>
                </a:solidFill>
                <a:effectLst/>
                <a:latin typeface="+mn-lt"/>
                <a:ea typeface="+mn-ea"/>
                <a:cs typeface="+mn-cs"/>
              </a:rPr>
              <a:t> mellan utbildningsleverantörer och centrala utbildningskataloger</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Som en existerande svensk standard inom utbildningsområdet så är EMIL ett naturligt alternativ för analys</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Open</a:t>
            </a:r>
            <a:r>
              <a:rPr lang="sv-SE" sz="1200" b="0" i="0" kern="1200" dirty="0">
                <a:solidFill>
                  <a:schemeClr val="tx1"/>
                </a:solidFill>
                <a:effectLst/>
                <a:latin typeface="+mn-lt"/>
                <a:ea typeface="+mn-ea"/>
                <a:cs typeface="+mn-cs"/>
              </a:rPr>
              <a:t> </a:t>
            </a:r>
            <a:r>
              <a:rPr lang="sv-SE" sz="1200" b="0" i="0" kern="1200" dirty="0" err="1">
                <a:solidFill>
                  <a:schemeClr val="tx1"/>
                </a:solidFill>
                <a:effectLst/>
                <a:latin typeface="+mn-lt"/>
                <a:ea typeface="+mn-ea"/>
                <a:cs typeface="+mn-cs"/>
              </a:rPr>
              <a:t>Education</a:t>
            </a:r>
            <a:r>
              <a:rPr lang="sv-SE" sz="1200" b="0" i="0" kern="1200" dirty="0">
                <a:solidFill>
                  <a:schemeClr val="tx1"/>
                </a:solidFill>
                <a:effectLst/>
                <a:latin typeface="+mn-lt"/>
                <a:ea typeface="+mn-ea"/>
                <a:cs typeface="+mn-cs"/>
              </a:rPr>
              <a:t> API</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Holländskt initiativ för att standardisera utbytet av </a:t>
            </a:r>
            <a:r>
              <a:rPr lang="sv-SE" sz="1200" b="0" i="0" kern="1200" dirty="0" err="1">
                <a:solidFill>
                  <a:schemeClr val="tx1"/>
                </a:solidFill>
                <a:effectLst/>
                <a:latin typeface="+mn-lt"/>
                <a:ea typeface="+mn-ea"/>
                <a:cs typeface="+mn-cs"/>
              </a:rPr>
              <a:t>utbildingsinformation</a:t>
            </a:r>
            <a:r>
              <a:rPr lang="sv-SE" sz="1200" b="0" i="0" kern="1200" dirty="0">
                <a:solidFill>
                  <a:schemeClr val="tx1"/>
                </a:solidFill>
                <a:effectLst/>
                <a:latin typeface="+mn-lt"/>
                <a:ea typeface="+mn-ea"/>
                <a:cs typeface="+mn-cs"/>
              </a:rPr>
              <a:t> mellan olika system och för att kunna exponera utbildningsinformation till olika intressenter på ett standardiserat sätt</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OneRoster</a:t>
            </a:r>
            <a:endParaRPr lang="sv-SE"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 för utbyte av utbildningsinformation definierad av IMS Global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Utveckling med utgångspunkt i LIS men med delvis annan inriktning</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Egenutvecklat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Alternativet att istället för att använda en definierad standard är att definiera en sektorspecifik modell för informationsutbyte mellan system inom sektorn.</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7</a:t>
            </a:fld>
            <a:endParaRPr lang="sv-SE"/>
          </a:p>
        </p:txBody>
      </p:sp>
    </p:spTree>
    <p:extLst>
      <p:ext uri="{BB962C8B-B14F-4D97-AF65-F5344CB8AC3E}">
        <p14:creationId xmlns:p14="http://schemas.microsoft.com/office/powerpoint/2010/main" val="989102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9</a:t>
            </a:fld>
            <a:endParaRPr lang="sv-SE"/>
          </a:p>
        </p:txBody>
      </p:sp>
    </p:spTree>
    <p:extLst>
      <p:ext uri="{BB962C8B-B14F-4D97-AF65-F5344CB8AC3E}">
        <p14:creationId xmlns:p14="http://schemas.microsoft.com/office/powerpoint/2010/main" val="3272021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Gunnar</a:t>
            </a:r>
          </a:p>
        </p:txBody>
      </p:sp>
      <p:sp>
        <p:nvSpPr>
          <p:cNvPr id="4" name="Slide Number Placeholder 3"/>
          <p:cNvSpPr>
            <a:spLocks noGrp="1"/>
          </p:cNvSpPr>
          <p:nvPr>
            <p:ph type="sldNum" sz="quarter" idx="5"/>
          </p:nvPr>
        </p:nvSpPr>
        <p:spPr/>
        <p:txBody>
          <a:bodyPr/>
          <a:lstStyle/>
          <a:p>
            <a:fld id="{70D5A548-E7DF-4700-9CD5-7DE806AA93C2}" type="slidenum">
              <a:rPr lang="sv-SE" smtClean="0"/>
              <a:t>10</a:t>
            </a:fld>
            <a:endParaRPr lang="sv-SE"/>
          </a:p>
        </p:txBody>
      </p:sp>
    </p:spTree>
    <p:extLst>
      <p:ext uri="{BB962C8B-B14F-4D97-AF65-F5344CB8AC3E}">
        <p14:creationId xmlns:p14="http://schemas.microsoft.com/office/powerpoint/2010/main" val="22035895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örstasida">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6E2F6D1-AF2A-4091-B755-E22926514789}"/>
              </a:ext>
            </a:extLst>
          </p:cNvPr>
          <p:cNvSpPr>
            <a:spLocks noGrp="1"/>
          </p:cNvSpPr>
          <p:nvPr>
            <p:ph type="dt" sz="half" idx="10"/>
          </p:nvPr>
        </p:nvSpPr>
        <p:spPr/>
        <p:txBody>
          <a:bodyPr/>
          <a:lstStyle/>
          <a:p>
            <a:fld id="{BE035A16-7949-4F9E-8043-3CA12207950A}" type="datetime4">
              <a:rPr lang="en-GB" smtClean="0"/>
              <a:t>12 February 2019</a:t>
            </a:fld>
            <a:endParaRPr lang="sv-SE"/>
          </a:p>
        </p:txBody>
      </p:sp>
      <p:sp>
        <p:nvSpPr>
          <p:cNvPr id="4" name="Footer Placeholder 3">
            <a:extLst>
              <a:ext uri="{FF2B5EF4-FFF2-40B4-BE49-F238E27FC236}">
                <a16:creationId xmlns:a16="http://schemas.microsoft.com/office/drawing/2014/main" id="{E6FD92F1-7F13-4AC4-A37D-195E2E6DC0F2}"/>
              </a:ext>
            </a:extLst>
          </p:cNvPr>
          <p:cNvSpPr>
            <a:spLocks noGrp="1"/>
          </p:cNvSpPr>
          <p:nvPr>
            <p:ph type="ftr" sz="quarter" idx="11"/>
          </p:nvPr>
        </p:nvSpPr>
        <p:spPr/>
        <p:txBody>
          <a:bodyPr/>
          <a:lstStyle/>
          <a:p>
            <a:r>
              <a:rPr lang="sv-SE" smtClean="0"/>
              <a:t>ORGANISATIONSNAMN (ÄNDRA SIDHUVUD VIA FLIKEN INFOGA-SIDHUVUD/SIDFOT)</a:t>
            </a:r>
            <a:endParaRPr lang="sv-SE"/>
          </a:p>
        </p:txBody>
      </p:sp>
      <p:sp>
        <p:nvSpPr>
          <p:cNvPr id="5" name="Slide Number Placeholder 4">
            <a:extLst>
              <a:ext uri="{FF2B5EF4-FFF2-40B4-BE49-F238E27FC236}">
                <a16:creationId xmlns:a16="http://schemas.microsoft.com/office/drawing/2014/main" id="{056D75F9-F4A6-4762-8BC7-E21C69108EB8}"/>
              </a:ext>
            </a:extLst>
          </p:cNvPr>
          <p:cNvSpPr>
            <a:spLocks noGrp="1"/>
          </p:cNvSpPr>
          <p:nvPr>
            <p:ph type="sldNum" sz="quarter" idx="12"/>
          </p:nvPr>
        </p:nvSpPr>
        <p:spPr/>
        <p:txBody>
          <a:bodyPr/>
          <a:lstStyle/>
          <a:p>
            <a:fld id="{7F42EFCB-04CB-4960-951D-33ED0B47F62C}" type="slidenum">
              <a:rPr lang="sv-SE" smtClean="0"/>
              <a:t>‹#›</a:t>
            </a:fld>
            <a:endParaRPr lang="sv-SE"/>
          </a:p>
        </p:txBody>
      </p:sp>
      <p:sp>
        <p:nvSpPr>
          <p:cNvPr id="7" name="Title 6">
            <a:extLst>
              <a:ext uri="{FF2B5EF4-FFF2-40B4-BE49-F238E27FC236}">
                <a16:creationId xmlns:a16="http://schemas.microsoft.com/office/drawing/2014/main" id="{88B7AA08-340C-4366-A927-3859E8267615}"/>
              </a:ext>
            </a:extLst>
          </p:cNvPr>
          <p:cNvSpPr>
            <a:spLocks noGrp="1"/>
          </p:cNvSpPr>
          <p:nvPr>
            <p:ph type="title" hasCustomPrompt="1"/>
          </p:nvPr>
        </p:nvSpPr>
        <p:spPr>
          <a:xfrm>
            <a:off x="3028950" y="614477"/>
            <a:ext cx="5486400" cy="2617674"/>
          </a:xfrm>
        </p:spPr>
        <p:txBody>
          <a:bodyPr>
            <a:normAutofit/>
          </a:bodyPr>
          <a:lstStyle>
            <a:lvl1pPr algn="ctr">
              <a:defRPr sz="4050"/>
            </a:lvl1pPr>
          </a:lstStyle>
          <a:p>
            <a:r>
              <a:rPr lang="en-US"/>
              <a:t>[Rubrik]</a:t>
            </a:r>
            <a:endParaRPr lang="sv-SE"/>
          </a:p>
        </p:txBody>
      </p:sp>
      <p:sp>
        <p:nvSpPr>
          <p:cNvPr id="9" name="Text Placeholder 8">
            <a:extLst>
              <a:ext uri="{FF2B5EF4-FFF2-40B4-BE49-F238E27FC236}">
                <a16:creationId xmlns:a16="http://schemas.microsoft.com/office/drawing/2014/main" id="{6936B33C-88C8-42D7-80EE-D1A2AF27D537}"/>
              </a:ext>
            </a:extLst>
          </p:cNvPr>
          <p:cNvSpPr>
            <a:spLocks noGrp="1"/>
          </p:cNvSpPr>
          <p:nvPr>
            <p:ph type="body" sz="quarter" idx="13" hasCustomPrompt="1"/>
          </p:nvPr>
        </p:nvSpPr>
        <p:spPr>
          <a:xfrm>
            <a:off x="3028950" y="3625850"/>
            <a:ext cx="5486400" cy="606426"/>
          </a:xfrm>
        </p:spPr>
        <p:txBody>
          <a:bodyPr anchor="ctr"/>
          <a:lstStyle>
            <a:lvl1pPr marL="0" indent="0" algn="ctr">
              <a:buNone/>
              <a:defRPr/>
            </a:lvl1pPr>
          </a:lstStyle>
          <a:p>
            <a:pPr lvl="0"/>
            <a:r>
              <a:rPr lang="en-US"/>
              <a:t>[Ditt namn]</a:t>
            </a:r>
            <a:endParaRPr lang="sv-SE"/>
          </a:p>
        </p:txBody>
      </p:sp>
      <p:sp>
        <p:nvSpPr>
          <p:cNvPr id="11" name="Text Placeholder 10">
            <a:extLst>
              <a:ext uri="{FF2B5EF4-FFF2-40B4-BE49-F238E27FC236}">
                <a16:creationId xmlns:a16="http://schemas.microsoft.com/office/drawing/2014/main" id="{D544B0F8-970B-4EF3-8EB2-EEB7081BB916}"/>
              </a:ext>
            </a:extLst>
          </p:cNvPr>
          <p:cNvSpPr>
            <a:spLocks noGrp="1"/>
          </p:cNvSpPr>
          <p:nvPr>
            <p:ph type="body" sz="quarter" idx="14" hasCustomPrompt="1"/>
          </p:nvPr>
        </p:nvSpPr>
        <p:spPr>
          <a:xfrm>
            <a:off x="3028950" y="4378326"/>
            <a:ext cx="5486400" cy="457200"/>
          </a:xfrm>
        </p:spPr>
        <p:txBody>
          <a:bodyPr anchor="ctr">
            <a:normAutofit/>
          </a:bodyPr>
          <a:lstStyle>
            <a:lvl1pPr marL="0" indent="0" algn="ctr">
              <a:buNone/>
              <a:defRPr sz="1500">
                <a:latin typeface="+mj-lt"/>
              </a:defRPr>
            </a:lvl1pPr>
          </a:lstStyle>
          <a:p>
            <a:pPr lvl="0"/>
            <a:r>
              <a:rPr lang="en-US"/>
              <a:t>[Din mailadress]</a:t>
            </a:r>
            <a:endParaRPr lang="sv-SE"/>
          </a:p>
        </p:txBody>
      </p:sp>
      <p:pic>
        <p:nvPicPr>
          <p:cNvPr id="13" name="Picture 12">
            <a:extLst>
              <a:ext uri="{FF2B5EF4-FFF2-40B4-BE49-F238E27FC236}">
                <a16:creationId xmlns:a16="http://schemas.microsoft.com/office/drawing/2014/main" id="{3540725A-3F4D-4DB0-8E11-AFE29A6008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4620" y="977795"/>
            <a:ext cx="2281430" cy="3802384"/>
          </a:xfrm>
          <a:prstGeom prst="rect">
            <a:avLst/>
          </a:prstGeom>
        </p:spPr>
      </p:pic>
      <p:sp>
        <p:nvSpPr>
          <p:cNvPr id="17" name="Text Placeholder 16">
            <a:extLst>
              <a:ext uri="{FF2B5EF4-FFF2-40B4-BE49-F238E27FC236}">
                <a16:creationId xmlns:a16="http://schemas.microsoft.com/office/drawing/2014/main" id="{B2A33A80-9D22-4758-8FDA-B642C549F8D3}"/>
              </a:ext>
            </a:extLst>
          </p:cNvPr>
          <p:cNvSpPr>
            <a:spLocks noGrp="1"/>
          </p:cNvSpPr>
          <p:nvPr>
            <p:ph type="body" sz="quarter" idx="15" hasCustomPrompt="1"/>
          </p:nvPr>
        </p:nvSpPr>
        <p:spPr>
          <a:xfrm>
            <a:off x="1659751" y="5245100"/>
            <a:ext cx="5826419" cy="998423"/>
          </a:xfrm>
        </p:spPr>
        <p:txBody>
          <a:bodyPr anchor="ctr">
            <a:noAutofit/>
          </a:bodyPr>
          <a:lstStyle>
            <a:lvl1pPr marL="0" indent="0" algn="ctr">
              <a:lnSpc>
                <a:spcPct val="100000"/>
              </a:lnSpc>
              <a:spcBef>
                <a:spcPts val="0"/>
              </a:spcBef>
              <a:buNone/>
              <a:defRPr sz="1050"/>
            </a:lvl1pPr>
          </a:lstStyle>
          <a:p>
            <a:pPr lvl="0"/>
            <a:r>
              <a:rPr lang="sv-SE"/>
              <a:t>För att redigera namn i sidfoten, klicka på:</a:t>
            </a:r>
            <a:br>
              <a:rPr lang="sv-SE"/>
            </a:br>
            <a:r>
              <a:rPr lang="sv-SE"/>
              <a:t>Infoga -&gt; Sidhuvud &amp; Sidfot / Insert -&gt; Header &amp; Footer</a:t>
            </a:r>
            <a:br>
              <a:rPr lang="sv-SE"/>
            </a:br>
            <a:r>
              <a:rPr lang="sv-SE"/>
              <a:t>Du kan radera den här rutan när du är klar :)</a:t>
            </a:r>
            <a:br>
              <a:rPr lang="sv-SE"/>
            </a:br>
            <a:r>
              <a:rPr lang="sv-SE"/>
              <a:t>(datum uppdateras automatiskt)</a:t>
            </a:r>
          </a:p>
        </p:txBody>
      </p:sp>
    </p:spTree>
    <p:extLst>
      <p:ext uri="{BB962C8B-B14F-4D97-AF65-F5344CB8AC3E}">
        <p14:creationId xmlns:p14="http://schemas.microsoft.com/office/powerpoint/2010/main" val="243609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nktlist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91A86-E2A2-4BF1-B152-5344CBBC3836}"/>
              </a:ext>
            </a:extLst>
          </p:cNvPr>
          <p:cNvSpPr>
            <a:spLocks noGrp="1"/>
          </p:cNvSpPr>
          <p:nvPr>
            <p:ph type="title" hasCustomPrompt="1"/>
          </p:nvPr>
        </p:nvSpPr>
        <p:spPr>
          <a:xfrm>
            <a:off x="351663" y="365126"/>
            <a:ext cx="7336214" cy="625475"/>
          </a:xfrm>
          <a:prstGeom prst="rect">
            <a:avLst/>
          </a:prstGeom>
        </p:spPr>
        <p:txBody>
          <a:bodyPr/>
          <a:lstStyle>
            <a:lvl1pPr>
              <a:defRPr/>
            </a:lvl1pPr>
          </a:lstStyle>
          <a:p>
            <a:r>
              <a:rPr lang="en-US"/>
              <a:t>[Rubrik]</a:t>
            </a:r>
            <a:endParaRPr lang="sv-SE"/>
          </a:p>
        </p:txBody>
      </p:sp>
      <p:sp>
        <p:nvSpPr>
          <p:cNvPr id="3" name="Date Placeholder 2">
            <a:extLst>
              <a:ext uri="{FF2B5EF4-FFF2-40B4-BE49-F238E27FC236}">
                <a16:creationId xmlns:a16="http://schemas.microsoft.com/office/drawing/2014/main" id="{6673AC38-8FB8-4385-8F0E-6C03850AF9B9}"/>
              </a:ext>
            </a:extLst>
          </p:cNvPr>
          <p:cNvSpPr>
            <a:spLocks noGrp="1"/>
          </p:cNvSpPr>
          <p:nvPr>
            <p:ph type="dt" sz="half" idx="10"/>
          </p:nvPr>
        </p:nvSpPr>
        <p:spPr/>
        <p:txBody>
          <a:bodyPr/>
          <a:lstStyle/>
          <a:p>
            <a:fld id="{051CD94B-C656-4997-A822-312E7B2D9B03}" type="datetime4">
              <a:rPr lang="en-GB" smtClean="0"/>
              <a:t>12 February 2019</a:t>
            </a:fld>
            <a:endParaRPr lang="sv-SE"/>
          </a:p>
        </p:txBody>
      </p:sp>
      <p:sp>
        <p:nvSpPr>
          <p:cNvPr id="4" name="Footer Placeholder 3">
            <a:extLst>
              <a:ext uri="{FF2B5EF4-FFF2-40B4-BE49-F238E27FC236}">
                <a16:creationId xmlns:a16="http://schemas.microsoft.com/office/drawing/2014/main" id="{4B7D16A8-FF4A-4FC2-8EEC-9D308801A8F7}"/>
              </a:ext>
            </a:extLst>
          </p:cNvPr>
          <p:cNvSpPr>
            <a:spLocks noGrp="1"/>
          </p:cNvSpPr>
          <p:nvPr>
            <p:ph type="ftr" sz="quarter" idx="11"/>
          </p:nvPr>
        </p:nvSpPr>
        <p:spPr/>
        <p:txBody>
          <a:bodyPr/>
          <a:lstStyle/>
          <a:p>
            <a:r>
              <a:rPr lang="sv-SE" smtClean="0"/>
              <a:t>ORGANISATIONSNAMN (ÄNDRA SIDHUVUD VIA FLIKEN INFOGA-SIDHUVUD/SIDFOT)</a:t>
            </a:r>
            <a:endParaRPr lang="sv-SE"/>
          </a:p>
        </p:txBody>
      </p:sp>
      <p:sp>
        <p:nvSpPr>
          <p:cNvPr id="5" name="Slide Number Placeholder 4">
            <a:extLst>
              <a:ext uri="{FF2B5EF4-FFF2-40B4-BE49-F238E27FC236}">
                <a16:creationId xmlns:a16="http://schemas.microsoft.com/office/drawing/2014/main" id="{49D216FB-44F7-4501-B231-B5E7E6B9E78E}"/>
              </a:ext>
            </a:extLst>
          </p:cNvPr>
          <p:cNvSpPr>
            <a:spLocks noGrp="1"/>
          </p:cNvSpPr>
          <p:nvPr>
            <p:ph type="sldNum" sz="quarter" idx="12"/>
          </p:nvPr>
        </p:nvSpPr>
        <p:spPr/>
        <p:txBody>
          <a:bodyPr/>
          <a:lstStyle/>
          <a:p>
            <a:fld id="{7F42EFCB-04CB-4960-951D-33ED0B47F62C}" type="slidenum">
              <a:rPr lang="sv-SE" smtClean="0"/>
              <a:t>‹#›</a:t>
            </a:fld>
            <a:endParaRPr lang="sv-SE"/>
          </a:p>
        </p:txBody>
      </p:sp>
      <p:pic>
        <p:nvPicPr>
          <p:cNvPr id="9" name="Picture 8">
            <a:extLst>
              <a:ext uri="{FF2B5EF4-FFF2-40B4-BE49-F238E27FC236}">
                <a16:creationId xmlns:a16="http://schemas.microsoft.com/office/drawing/2014/main" id="{5646797F-4E9A-4689-B076-0F040B79106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238362" y="365125"/>
            <a:ext cx="553976" cy="923292"/>
          </a:xfrm>
          <a:prstGeom prst="rect">
            <a:avLst/>
          </a:prstGeom>
        </p:spPr>
      </p:pic>
      <p:sp>
        <p:nvSpPr>
          <p:cNvPr id="8" name="Text Placeholder 7">
            <a:extLst>
              <a:ext uri="{FF2B5EF4-FFF2-40B4-BE49-F238E27FC236}">
                <a16:creationId xmlns:a16="http://schemas.microsoft.com/office/drawing/2014/main" id="{8D7BD034-42F2-4CE1-A900-570FB4BC4716}"/>
              </a:ext>
            </a:extLst>
          </p:cNvPr>
          <p:cNvSpPr>
            <a:spLocks noGrp="1"/>
          </p:cNvSpPr>
          <p:nvPr>
            <p:ph type="body" sz="quarter" idx="13" hasCustomPrompt="1"/>
          </p:nvPr>
        </p:nvSpPr>
        <p:spPr>
          <a:xfrm>
            <a:off x="351663" y="1406525"/>
            <a:ext cx="8441103" cy="4533900"/>
          </a:xfrm>
        </p:spPr>
        <p:txBody>
          <a:bodyPr/>
          <a:lstStyle>
            <a:lvl1pPr>
              <a:defRPr/>
            </a:lvl1pPr>
          </a:lstStyle>
          <a:p>
            <a:pPr lvl="0"/>
            <a:r>
              <a:rPr lang="en-US"/>
              <a:t>[Din text här]</a:t>
            </a:r>
          </a:p>
        </p:txBody>
      </p:sp>
    </p:spTree>
    <p:extLst>
      <p:ext uri="{BB962C8B-B14F-4D97-AF65-F5344CB8AC3E}">
        <p14:creationId xmlns:p14="http://schemas.microsoft.com/office/powerpoint/2010/main" val="3861450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stasida">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0B8F5EF-E3EA-4DC6-96E2-7C8EEA3776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28951" y="588515"/>
            <a:ext cx="3086099" cy="5143502"/>
          </a:xfrm>
          <a:prstGeom prst="rect">
            <a:avLst/>
          </a:prstGeom>
        </p:spPr>
      </p:pic>
      <p:sp>
        <p:nvSpPr>
          <p:cNvPr id="8" name="TextBox 7">
            <a:extLst>
              <a:ext uri="{FF2B5EF4-FFF2-40B4-BE49-F238E27FC236}">
                <a16:creationId xmlns:a16="http://schemas.microsoft.com/office/drawing/2014/main" id="{62C93C43-62D6-4F98-A697-04F3743E9AAA}"/>
              </a:ext>
            </a:extLst>
          </p:cNvPr>
          <p:cNvSpPr txBox="1"/>
          <p:nvPr userDrawn="1"/>
        </p:nvSpPr>
        <p:spPr>
          <a:xfrm>
            <a:off x="3028950" y="6273226"/>
            <a:ext cx="3086100" cy="461665"/>
          </a:xfrm>
          <a:prstGeom prst="rect">
            <a:avLst/>
          </a:prstGeom>
          <a:noFill/>
        </p:spPr>
        <p:txBody>
          <a:bodyPr wrap="square" rtlCol="0">
            <a:spAutoFit/>
          </a:bodyPr>
          <a:lstStyle/>
          <a:p>
            <a:pPr algn="ctr"/>
            <a:r>
              <a:rPr lang="sv-SE" sz="2400">
                <a:solidFill>
                  <a:schemeClr val="accent1"/>
                </a:solidFill>
              </a:rPr>
              <a:t>www.sunet.se</a:t>
            </a:r>
          </a:p>
        </p:txBody>
      </p:sp>
    </p:spTree>
    <p:extLst>
      <p:ext uri="{BB962C8B-B14F-4D97-AF65-F5344CB8AC3E}">
        <p14:creationId xmlns:p14="http://schemas.microsoft.com/office/powerpoint/2010/main" val="984536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rtsida A">
    <p:spTree>
      <p:nvGrpSpPr>
        <p:cNvPr id="1" name=""/>
        <p:cNvGrpSpPr/>
        <p:nvPr/>
      </p:nvGrpSpPr>
      <p:grpSpPr>
        <a:xfrm>
          <a:off x="0" y="0"/>
          <a:ext cx="0" cy="0"/>
          <a:chOff x="0" y="0"/>
          <a:chExt cx="0" cy="0"/>
        </a:xfrm>
      </p:grpSpPr>
      <p:sp>
        <p:nvSpPr>
          <p:cNvPr id="2" name="Rubrik 1"/>
          <p:cNvSpPr>
            <a:spLocks noGrp="1"/>
          </p:cNvSpPr>
          <p:nvPr>
            <p:ph type="ctrTitle"/>
          </p:nvPr>
        </p:nvSpPr>
        <p:spPr>
          <a:xfrm>
            <a:off x="684000" y="2275200"/>
            <a:ext cx="7920000" cy="1143000"/>
          </a:xfrm>
        </p:spPr>
        <p:txBody>
          <a:bodyPr anchorCtr="0"/>
          <a:lstStyle>
            <a:lvl1pPr algn="l">
              <a:defRPr sz="3600" b="1" i="0" cap="all" baseline="0">
                <a:latin typeface="Arial Narrow" panose="020B0606020202030204" pitchFamily="34" charset="0"/>
              </a:defRPr>
            </a:lvl1pPr>
          </a:lstStyle>
          <a:p>
            <a:r>
              <a:rPr lang="en-US"/>
              <a:t>Click to edit Master title style</a:t>
            </a:r>
            <a:endParaRPr lang="sv-SE" dirty="0"/>
          </a:p>
        </p:txBody>
      </p:sp>
      <p:sp>
        <p:nvSpPr>
          <p:cNvPr id="13" name="Platshållare för text 12"/>
          <p:cNvSpPr>
            <a:spLocks noGrp="1"/>
          </p:cNvSpPr>
          <p:nvPr>
            <p:ph type="body" sz="quarter" idx="14" hasCustomPrompt="1"/>
          </p:nvPr>
        </p:nvSpPr>
        <p:spPr>
          <a:xfrm>
            <a:off x="684000" y="6237312"/>
            <a:ext cx="7920000" cy="216222"/>
          </a:xfrm>
        </p:spPr>
        <p:txBody>
          <a:bodyPr tIns="0" bIns="0" anchor="ctr"/>
          <a:lstStyle>
            <a:lvl1pPr marL="0" indent="0">
              <a:lnSpc>
                <a:spcPct val="100000"/>
              </a:lnSpc>
              <a:spcBef>
                <a:spcPts val="0"/>
              </a:spcBef>
              <a:buFontTx/>
              <a:buNone/>
              <a:defRPr sz="1200" b="0" i="0" cap="all" baseline="0">
                <a:latin typeface="Arial Narrow"/>
              </a:defRPr>
            </a:lvl1pPr>
          </a:lstStyle>
          <a:p>
            <a:pPr lvl="0"/>
            <a:r>
              <a:rPr lang="sv-SE" dirty="0"/>
              <a:t>Klicka och Skriv in namn och titel</a:t>
            </a:r>
          </a:p>
        </p:txBody>
      </p:sp>
      <p:sp>
        <p:nvSpPr>
          <p:cNvPr id="4" name="Platshållare för bildnummer 3"/>
          <p:cNvSpPr>
            <a:spLocks noGrp="1"/>
          </p:cNvSpPr>
          <p:nvPr>
            <p:ph type="sldNum" sz="quarter" idx="16"/>
          </p:nvPr>
        </p:nvSpPr>
        <p:spPr/>
        <p:txBody>
          <a:bodyPr/>
          <a:lstStyle/>
          <a:p>
            <a:pPr>
              <a:defRPr/>
            </a:pPr>
            <a:fld id="{9426A61E-93B8-384D-8975-0A89DB09A550}" type="slidenum">
              <a:rPr lang="sv-SE" smtClean="0"/>
              <a:pPr>
                <a:defRPr/>
              </a:pPr>
              <a:t>‹#›</a:t>
            </a:fld>
            <a:endParaRPr lang="sv-SE"/>
          </a:p>
        </p:txBody>
      </p:sp>
      <p:sp>
        <p:nvSpPr>
          <p:cNvPr id="6" name="Platshållare för sidfot 5"/>
          <p:cNvSpPr>
            <a:spLocks noGrp="1"/>
          </p:cNvSpPr>
          <p:nvPr>
            <p:ph type="ftr" sz="quarter" idx="17"/>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Tree>
    <p:extLst>
      <p:ext uri="{BB962C8B-B14F-4D97-AF65-F5344CB8AC3E}">
        <p14:creationId xmlns:p14="http://schemas.microsoft.com/office/powerpoint/2010/main" val="44796287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45DC0A-AD5B-403A-9900-4674B3DBEA3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[Rubrik]</a:t>
            </a:r>
            <a:endParaRPr lang="sv-SE"/>
          </a:p>
        </p:txBody>
      </p:sp>
      <p:sp>
        <p:nvSpPr>
          <p:cNvPr id="3" name="Text Placeholder 2">
            <a:extLst>
              <a:ext uri="{FF2B5EF4-FFF2-40B4-BE49-F238E27FC236}">
                <a16:creationId xmlns:a16="http://schemas.microsoft.com/office/drawing/2014/main" id="{443946C6-AE9E-487C-8F8B-7DEE94A78E9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3E7B755A-606B-476A-9369-E73662573FD7}"/>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B58DAC8-8A01-494A-943B-6EFAFD5186F7}" type="datetime4">
              <a:rPr lang="en-GB" smtClean="0"/>
              <a:t>12 February 2019</a:t>
            </a:fld>
            <a:endParaRPr lang="sv-SE"/>
          </a:p>
        </p:txBody>
      </p:sp>
      <p:sp>
        <p:nvSpPr>
          <p:cNvPr id="5" name="Footer Placeholder 4">
            <a:extLst>
              <a:ext uri="{FF2B5EF4-FFF2-40B4-BE49-F238E27FC236}">
                <a16:creationId xmlns:a16="http://schemas.microsoft.com/office/drawing/2014/main" id="{20230F95-7030-429F-9415-EC71FE619BB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sv-SE" smtClean="0"/>
              <a:t>ORGANISATIONSNAMN (ÄNDRA SIDHUVUD VIA FLIKEN INFOGA-SIDHUVUD/SIDFOT)</a:t>
            </a:r>
            <a:endParaRPr lang="sv-SE"/>
          </a:p>
        </p:txBody>
      </p:sp>
      <p:sp>
        <p:nvSpPr>
          <p:cNvPr id="6" name="Slide Number Placeholder 5">
            <a:extLst>
              <a:ext uri="{FF2B5EF4-FFF2-40B4-BE49-F238E27FC236}">
                <a16:creationId xmlns:a16="http://schemas.microsoft.com/office/drawing/2014/main" id="{2435B3A5-DA22-4B43-B9F2-4A0D26E9FB1B}"/>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F42EFCB-04CB-4960-951D-33ED0B47F62C}" type="slidenum">
              <a:rPr lang="sv-SE" smtClean="0"/>
              <a:t>‹#›</a:t>
            </a:fld>
            <a:endParaRPr lang="sv-SE"/>
          </a:p>
        </p:txBody>
      </p:sp>
      <p:cxnSp>
        <p:nvCxnSpPr>
          <p:cNvPr id="8" name="Straight Connector 7">
            <a:extLst>
              <a:ext uri="{FF2B5EF4-FFF2-40B4-BE49-F238E27FC236}">
                <a16:creationId xmlns:a16="http://schemas.microsoft.com/office/drawing/2014/main" id="{E7120F39-7890-446C-B986-1D8A167CD5FF}"/>
              </a:ext>
            </a:extLst>
          </p:cNvPr>
          <p:cNvCxnSpPr>
            <a:cxnSpLocks/>
          </p:cNvCxnSpPr>
          <p:nvPr userDrawn="1"/>
        </p:nvCxnSpPr>
        <p:spPr>
          <a:xfrm>
            <a:off x="0" y="6280484"/>
            <a:ext cx="9144000"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022812"/>
      </p:ext>
    </p:extLst>
  </p:cSld>
  <p:clrMap bg1="lt1" tx1="dk1" bg2="lt2" tx2="dk2" accent1="accent1" accent2="accent2" accent3="accent3" accent4="accent4" accent5="accent5" accent6="accent6" hlink="hlink" folHlink="folHlink"/>
  <p:sldLayoutIdLst>
    <p:sldLayoutId id="2147483660" r:id="rId1"/>
    <p:sldLayoutId id="2147483659" r:id="rId2"/>
    <p:sldLayoutId id="2147483661" r:id="rId3"/>
    <p:sldLayoutId id="2147483662" r:id="rId4"/>
  </p:sldLayoutIdLst>
  <p:hf hdr="0" ftr="0" dt="0"/>
  <p:txStyles>
    <p:title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unet.se/display/Inkubator/Open+Education+API"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iki.sunet.se/display/Inkubator/OneRoster"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iki.sunet.se/display/Inkubator/Egenutveckla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iki.sunet.se/display/Inkubator/Informationsmodeller+och+API"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iki.sunet.se/display/Inkubator/LIS+-+Learning+Information+Servic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ki.sunet.se/display/Inkubator/EMI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CA18E-CD21-4C68-A93E-81758F2EECAD}"/>
              </a:ext>
            </a:extLst>
          </p:cNvPr>
          <p:cNvSpPr>
            <a:spLocks noGrp="1"/>
          </p:cNvSpPr>
          <p:nvPr>
            <p:ph type="ctrTitle"/>
          </p:nvPr>
        </p:nvSpPr>
        <p:spPr/>
        <p:txBody>
          <a:bodyPr/>
          <a:lstStyle/>
          <a:p>
            <a:r>
              <a:rPr lang="sv-SE" dirty="0"/>
              <a:t>Informationsmodeller och API</a:t>
            </a:r>
            <a:endParaRPr lang="en-GB" dirty="0"/>
          </a:p>
        </p:txBody>
      </p:sp>
      <p:sp>
        <p:nvSpPr>
          <p:cNvPr id="3" name="Text Placeholder 2">
            <a:extLst>
              <a:ext uri="{FF2B5EF4-FFF2-40B4-BE49-F238E27FC236}">
                <a16:creationId xmlns:a16="http://schemas.microsoft.com/office/drawing/2014/main" id="{6C981999-7AB7-4529-A7DD-C626A3C37295}"/>
              </a:ext>
            </a:extLst>
          </p:cNvPr>
          <p:cNvSpPr>
            <a:spLocks noGrp="1"/>
          </p:cNvSpPr>
          <p:nvPr>
            <p:ph type="body" sz="quarter" idx="14"/>
          </p:nvPr>
        </p:nvSpPr>
        <p:spPr/>
        <p:txBody>
          <a:bodyPr>
            <a:normAutofit fontScale="92500"/>
          </a:bodyPr>
          <a:lstStyle/>
          <a:p>
            <a:r>
              <a:rPr lang="en-GB" dirty="0" err="1" smtClean="0"/>
              <a:t>Ett</a:t>
            </a:r>
            <a:r>
              <a:rPr lang="en-GB" dirty="0" smtClean="0"/>
              <a:t> </a:t>
            </a:r>
            <a:r>
              <a:rPr lang="en-GB" dirty="0" err="1" smtClean="0"/>
              <a:t>arbete</a:t>
            </a:r>
            <a:r>
              <a:rPr lang="en-GB" dirty="0" smtClean="0"/>
              <a:t> </a:t>
            </a:r>
            <a:r>
              <a:rPr lang="en-GB" dirty="0" err="1" smtClean="0"/>
              <a:t>av</a:t>
            </a:r>
            <a:r>
              <a:rPr lang="en-GB" dirty="0"/>
              <a:t>: Gunnar </a:t>
            </a:r>
            <a:r>
              <a:rPr lang="en-GB" dirty="0" smtClean="0"/>
              <a:t>Elfman, Ola Ljungkrona, Per Hörnblad, Johan Planmo, Emil Nylind och Olov </a:t>
            </a:r>
            <a:r>
              <a:rPr lang="en-GB" dirty="0" err="1" smtClean="0"/>
              <a:t>höglund</a:t>
            </a:r>
            <a:r>
              <a:rPr lang="en-GB" dirty="0" smtClean="0"/>
              <a:t>	</a:t>
            </a:r>
            <a:endParaRPr lang="en-GB" dirty="0"/>
          </a:p>
        </p:txBody>
      </p:sp>
      <p:sp>
        <p:nvSpPr>
          <p:cNvPr id="4" name="Platshållare för bildnummer 3"/>
          <p:cNvSpPr>
            <a:spLocks noGrp="1"/>
          </p:cNvSpPr>
          <p:nvPr>
            <p:ph type="sldNum" sz="quarter" idx="16"/>
          </p:nvPr>
        </p:nvSpPr>
        <p:spPr/>
        <p:txBody>
          <a:bodyPr/>
          <a:lstStyle/>
          <a:p>
            <a:pPr>
              <a:defRPr/>
            </a:pPr>
            <a:fld id="{9426A61E-93B8-384D-8975-0A89DB09A550}" type="slidenum">
              <a:rPr lang="sv-SE" smtClean="0"/>
              <a:pPr>
                <a:defRPr/>
              </a:pPr>
              <a:t>1</a:t>
            </a:fld>
            <a:endParaRPr lang="sv-SE"/>
          </a:p>
        </p:txBody>
      </p:sp>
    </p:spTree>
    <p:extLst>
      <p:ext uri="{BB962C8B-B14F-4D97-AF65-F5344CB8AC3E}">
        <p14:creationId xmlns:p14="http://schemas.microsoft.com/office/powerpoint/2010/main" val="422553961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10</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Standard under aktiv utveckling. Riktat huvudsakligen till utbildningar på grund- och gymnasienivå</a:t>
            </a:r>
          </a:p>
          <a:p>
            <a:pPr>
              <a:buFontTx/>
              <a:buChar char="-"/>
            </a:pPr>
            <a:r>
              <a:rPr lang="sv-SE" dirty="0"/>
              <a:t>Standarden är i dagsläget endast definierad som ett </a:t>
            </a:r>
            <a:r>
              <a:rPr lang="sv-SE" dirty="0" err="1"/>
              <a:t>frågeinteface</a:t>
            </a:r>
            <a:r>
              <a:rPr lang="sv-SE" dirty="0"/>
              <a:t>. Inget stöd för att uppdatera entiteter finns beskrivet i standarden.</a:t>
            </a:r>
          </a:p>
          <a:p>
            <a:pPr>
              <a:buFontTx/>
              <a:buChar char="-"/>
            </a:pPr>
            <a:r>
              <a:rPr lang="sv-SE" dirty="0"/>
              <a:t>Inga möjlighet till utökning av standarden är definierade</a:t>
            </a:r>
          </a:p>
          <a:p>
            <a:pPr>
              <a:buFontTx/>
              <a:buChar char="-"/>
            </a:pPr>
            <a:r>
              <a:rPr lang="sv-SE" dirty="0"/>
              <a:t>Inga tillämpningar utanför Nederländerna identifierade</a:t>
            </a:r>
          </a:p>
          <a:p>
            <a:pPr>
              <a:buFontTx/>
              <a:buChar char="-"/>
            </a:pPr>
            <a:endParaRPr lang="sv-SE" dirty="0"/>
          </a:p>
          <a:p>
            <a:pPr marL="0" indent="0">
              <a:buNone/>
            </a:pPr>
            <a:r>
              <a:rPr lang="sv-SE" dirty="0">
                <a:hlinkClick r:id="rId3"/>
              </a:rPr>
              <a:t>https://wiki.sunet.se/display/Inkubator/Open+Education+API</a:t>
            </a:r>
            <a:endParaRPr lang="sv-SE" dirty="0"/>
          </a:p>
        </p:txBody>
      </p:sp>
    </p:spTree>
    <p:extLst>
      <p:ext uri="{BB962C8B-B14F-4D97-AF65-F5344CB8AC3E}">
        <p14:creationId xmlns:p14="http://schemas.microsoft.com/office/powerpoint/2010/main" val="1083719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OneRoster</a:t>
            </a:r>
            <a:endParaRPr lang="en-GB" dirty="0"/>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11</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Definierar både ett synkront REST-API och en asynkront filbaserat interface</a:t>
            </a:r>
          </a:p>
          <a:p>
            <a:pPr>
              <a:buFontTx/>
              <a:buChar char="-"/>
            </a:pPr>
            <a:r>
              <a:rPr lang="sv-SE" dirty="0"/>
              <a:t>Riktat huvudsakligen till utbildningar på grund- och gymnasienivå</a:t>
            </a:r>
          </a:p>
          <a:p>
            <a:pPr>
              <a:buFontTx/>
              <a:buChar char="-"/>
            </a:pPr>
            <a:r>
              <a:rPr lang="sv-SE" dirty="0"/>
              <a:t>Standarden endast definierad i form av textuell dokumentation. Inga tekniska artefakter för att underlätta en standardiserad teknisk implementation</a:t>
            </a:r>
          </a:p>
          <a:p>
            <a:pPr>
              <a:buFontTx/>
              <a:buChar char="-"/>
            </a:pPr>
            <a:r>
              <a:rPr lang="sv-SE" dirty="0"/>
              <a:t>Delvis föråldrad och bristfällig implementation av asynkront interface</a:t>
            </a:r>
          </a:p>
          <a:p>
            <a:pPr>
              <a:buFontTx/>
              <a:buChar char="-"/>
            </a:pPr>
            <a:endParaRPr lang="sv-SE" dirty="0"/>
          </a:p>
          <a:p>
            <a:pPr marL="0" indent="0">
              <a:buNone/>
            </a:pPr>
            <a:r>
              <a:rPr lang="sv-SE" dirty="0">
                <a:hlinkClick r:id="rId3"/>
              </a:rPr>
              <a:t>https://wiki.sunet.se/display/Inkubator/OneRoster</a:t>
            </a:r>
            <a:endParaRPr lang="sv-SE" dirty="0"/>
          </a:p>
        </p:txBody>
      </p:sp>
    </p:spTree>
    <p:extLst>
      <p:ext uri="{BB962C8B-B14F-4D97-AF65-F5344CB8AC3E}">
        <p14:creationId xmlns:p14="http://schemas.microsoft.com/office/powerpoint/2010/main" val="669976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EF0E1-1896-4D39-8E20-0F92C45D4D4C}"/>
              </a:ext>
            </a:extLst>
          </p:cNvPr>
          <p:cNvSpPr>
            <a:spLocks noGrp="1"/>
          </p:cNvSpPr>
          <p:nvPr>
            <p:ph type="title"/>
          </p:nvPr>
        </p:nvSpPr>
        <p:spPr/>
        <p:txBody>
          <a:bodyPr/>
          <a:lstStyle/>
          <a:p>
            <a:r>
              <a:rPr lang="sv-SE" dirty="0"/>
              <a:t>Egenutvecklat</a:t>
            </a:r>
            <a:endParaRPr lang="en-GB" dirty="0"/>
          </a:p>
        </p:txBody>
      </p:sp>
      <p:sp>
        <p:nvSpPr>
          <p:cNvPr id="5" name="Slide Number Placeholder 4">
            <a:extLst>
              <a:ext uri="{FF2B5EF4-FFF2-40B4-BE49-F238E27FC236}">
                <a16:creationId xmlns:a16="http://schemas.microsoft.com/office/drawing/2014/main" id="{C04F6D23-AF56-46CA-8F8D-D4B67666AE6B}"/>
              </a:ext>
            </a:extLst>
          </p:cNvPr>
          <p:cNvSpPr>
            <a:spLocks noGrp="1"/>
          </p:cNvSpPr>
          <p:nvPr>
            <p:ph type="sldNum" sz="quarter" idx="12"/>
          </p:nvPr>
        </p:nvSpPr>
        <p:spPr/>
        <p:txBody>
          <a:bodyPr/>
          <a:lstStyle/>
          <a:p>
            <a:fld id="{7F42EFCB-04CB-4960-951D-33ED0B47F62C}" type="slidenum">
              <a:rPr lang="sv-SE" smtClean="0"/>
              <a:t>12</a:t>
            </a:fld>
            <a:endParaRPr lang="sv-SE"/>
          </a:p>
        </p:txBody>
      </p:sp>
      <p:sp>
        <p:nvSpPr>
          <p:cNvPr id="6" name="Text Placeholder 5">
            <a:extLst>
              <a:ext uri="{FF2B5EF4-FFF2-40B4-BE49-F238E27FC236}">
                <a16:creationId xmlns:a16="http://schemas.microsoft.com/office/drawing/2014/main" id="{8B2D525C-7536-41CD-8DD5-F36E506A7FAC}"/>
              </a:ext>
            </a:extLst>
          </p:cNvPr>
          <p:cNvSpPr>
            <a:spLocks noGrp="1"/>
          </p:cNvSpPr>
          <p:nvPr>
            <p:ph type="body" sz="quarter" idx="13"/>
          </p:nvPr>
        </p:nvSpPr>
        <p:spPr/>
        <p:txBody>
          <a:bodyPr/>
          <a:lstStyle/>
          <a:p>
            <a:pPr>
              <a:buFontTx/>
              <a:buChar char="+"/>
            </a:pPr>
            <a:r>
              <a:rPr lang="sv-SE" dirty="0"/>
              <a:t>Möjliggör full täckning av det informationsbehov som finns inom domänen</a:t>
            </a:r>
          </a:p>
          <a:p>
            <a:pPr>
              <a:buFontTx/>
              <a:buChar char="-"/>
            </a:pPr>
            <a:r>
              <a:rPr lang="sv-SE" dirty="0"/>
              <a:t>Omfattande arbete att ta fram en livskraftig standard</a:t>
            </a:r>
          </a:p>
          <a:p>
            <a:pPr>
              <a:buFontTx/>
              <a:buChar char="-"/>
            </a:pPr>
            <a:r>
              <a:rPr lang="sv-SE" dirty="0"/>
              <a:t>Lång startsträcka innan standarden kan implementeras</a:t>
            </a:r>
          </a:p>
          <a:p>
            <a:pPr>
              <a:buFontTx/>
              <a:buChar char="-"/>
            </a:pPr>
            <a:r>
              <a:rPr lang="sv-SE" dirty="0"/>
              <a:t>Tveksam </a:t>
            </a:r>
            <a:r>
              <a:rPr lang="sv-SE" dirty="0" err="1"/>
              <a:t>interoperabilitet</a:t>
            </a:r>
            <a:r>
              <a:rPr lang="sv-SE" dirty="0"/>
              <a:t> med standardsystem på </a:t>
            </a:r>
            <a:r>
              <a:rPr lang="sv-SE" dirty="0" err="1"/>
              <a:t>marknanden</a:t>
            </a:r>
            <a:endParaRPr lang="sv-SE" dirty="0"/>
          </a:p>
          <a:p>
            <a:pPr>
              <a:buFontTx/>
              <a:buChar char="-"/>
            </a:pPr>
            <a:endParaRPr lang="sv-SE" dirty="0"/>
          </a:p>
          <a:p>
            <a:pPr marL="0" indent="0">
              <a:buNone/>
            </a:pPr>
            <a:r>
              <a:rPr lang="sv-SE" dirty="0">
                <a:hlinkClick r:id="rId3"/>
              </a:rPr>
              <a:t>https://wiki.sunet.se/display/Inkubator/Egenutvecklat</a:t>
            </a:r>
            <a:endParaRPr lang="sv-SE" dirty="0"/>
          </a:p>
          <a:p>
            <a:pPr marL="0" indent="0">
              <a:buNone/>
            </a:pPr>
            <a:endParaRPr lang="en-GB" dirty="0"/>
          </a:p>
        </p:txBody>
      </p:sp>
    </p:spTree>
    <p:extLst>
      <p:ext uri="{BB962C8B-B14F-4D97-AF65-F5344CB8AC3E}">
        <p14:creationId xmlns:p14="http://schemas.microsoft.com/office/powerpoint/2010/main" val="28841999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B172D-0198-41AA-9C01-08B6B19587DA}"/>
              </a:ext>
            </a:extLst>
          </p:cNvPr>
          <p:cNvSpPr>
            <a:spLocks noGrp="1"/>
          </p:cNvSpPr>
          <p:nvPr>
            <p:ph type="title"/>
          </p:nvPr>
        </p:nvSpPr>
        <p:spPr/>
        <p:txBody>
          <a:bodyPr>
            <a:normAutofit fontScale="90000"/>
          </a:bodyPr>
          <a:lstStyle/>
          <a:p>
            <a:r>
              <a:rPr lang="sv-SE" dirty="0"/>
              <a:t>Deltagande i IMS Globals projekt EDU-API</a:t>
            </a:r>
            <a:endParaRPr lang="en-GB" dirty="0"/>
          </a:p>
        </p:txBody>
      </p:sp>
      <p:sp>
        <p:nvSpPr>
          <p:cNvPr id="5" name="Slide Number Placeholder 4">
            <a:extLst>
              <a:ext uri="{FF2B5EF4-FFF2-40B4-BE49-F238E27FC236}">
                <a16:creationId xmlns:a16="http://schemas.microsoft.com/office/drawing/2014/main" id="{DD525B13-0B99-488D-A685-948FDE99E57D}"/>
              </a:ext>
            </a:extLst>
          </p:cNvPr>
          <p:cNvSpPr>
            <a:spLocks noGrp="1"/>
          </p:cNvSpPr>
          <p:nvPr>
            <p:ph type="sldNum" sz="quarter" idx="12"/>
          </p:nvPr>
        </p:nvSpPr>
        <p:spPr/>
        <p:txBody>
          <a:bodyPr/>
          <a:lstStyle/>
          <a:p>
            <a:fld id="{7F42EFCB-04CB-4960-951D-33ED0B47F62C}" type="slidenum">
              <a:rPr lang="sv-SE" smtClean="0"/>
              <a:t>13</a:t>
            </a:fld>
            <a:endParaRPr lang="sv-SE"/>
          </a:p>
        </p:txBody>
      </p:sp>
      <p:sp>
        <p:nvSpPr>
          <p:cNvPr id="6" name="Text Placeholder 5">
            <a:extLst>
              <a:ext uri="{FF2B5EF4-FFF2-40B4-BE49-F238E27FC236}">
                <a16:creationId xmlns:a16="http://schemas.microsoft.com/office/drawing/2014/main" id="{E09FF0F7-0380-45E9-A1A5-6C21E7EBCEEC}"/>
              </a:ext>
            </a:extLst>
          </p:cNvPr>
          <p:cNvSpPr>
            <a:spLocks noGrp="1"/>
          </p:cNvSpPr>
          <p:nvPr>
            <p:ph type="body" sz="quarter" idx="13"/>
          </p:nvPr>
        </p:nvSpPr>
        <p:spPr/>
        <p:txBody>
          <a:bodyPr>
            <a:normAutofit/>
          </a:bodyPr>
          <a:lstStyle/>
          <a:p>
            <a:r>
              <a:rPr lang="sv-SE" dirty="0"/>
              <a:t>IMS Global fokuserar på att utveckla en ny standard, Edu-API, som bygger på erfarenheterna från LIS, </a:t>
            </a:r>
            <a:r>
              <a:rPr lang="sv-SE" dirty="0" err="1"/>
              <a:t>OneRoster</a:t>
            </a:r>
            <a:r>
              <a:rPr lang="sv-SE" dirty="0"/>
              <a:t> och LTI-standard.</a:t>
            </a:r>
          </a:p>
          <a:p>
            <a:r>
              <a:rPr lang="sv-SE" dirty="0"/>
              <a:t>Sunet deltar aktivt i detta arbete</a:t>
            </a:r>
          </a:p>
          <a:p>
            <a:r>
              <a:rPr lang="sv-SE" dirty="0"/>
              <a:t>Frågor som Sunet driver i detta forum</a:t>
            </a:r>
          </a:p>
          <a:p>
            <a:pPr lvl="1"/>
            <a:r>
              <a:rPr lang="sv-SE" dirty="0"/>
              <a:t>Stöd i standarden för både synkron och asynkron kommunikation</a:t>
            </a:r>
          </a:p>
          <a:p>
            <a:pPr lvl="1"/>
            <a:r>
              <a:rPr lang="sv-SE" dirty="0"/>
              <a:t>Stöd i standarden för ett eventdrivet beteende</a:t>
            </a:r>
          </a:p>
          <a:p>
            <a:pPr lvl="1"/>
            <a:r>
              <a:rPr lang="sv-SE" dirty="0"/>
              <a:t>Förbättrad hantering av utökningar</a:t>
            </a:r>
          </a:p>
          <a:p>
            <a:pPr lvl="1"/>
            <a:r>
              <a:rPr lang="sv-SE" dirty="0"/>
              <a:t>Möjlighet att inkludera refererade objekt</a:t>
            </a:r>
          </a:p>
          <a:p>
            <a:pPr lvl="1"/>
            <a:r>
              <a:rPr lang="sv-SE" dirty="0"/>
              <a:t>Format som möjliggör validering av meddelanden</a:t>
            </a:r>
          </a:p>
          <a:p>
            <a:pPr lvl="1"/>
            <a:r>
              <a:rPr lang="sv-SE" dirty="0"/>
              <a:t>Utökning av de attribut som inkluderas baserat på krav för högre utbildning ur svenskt perspektiv</a:t>
            </a:r>
          </a:p>
        </p:txBody>
      </p:sp>
    </p:spTree>
    <p:extLst>
      <p:ext uri="{BB962C8B-B14F-4D97-AF65-F5344CB8AC3E}">
        <p14:creationId xmlns:p14="http://schemas.microsoft.com/office/powerpoint/2010/main" val="1802338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1649D-B87C-4AFC-8A40-3F93BF039979}"/>
              </a:ext>
            </a:extLst>
          </p:cNvPr>
          <p:cNvSpPr>
            <a:spLocks noGrp="1"/>
          </p:cNvSpPr>
          <p:nvPr>
            <p:ph type="title"/>
          </p:nvPr>
        </p:nvSpPr>
        <p:spPr/>
        <p:txBody>
          <a:bodyPr>
            <a:normAutofit/>
          </a:bodyPr>
          <a:lstStyle/>
          <a:p>
            <a:r>
              <a:rPr lang="sv-SE" dirty="0"/>
              <a:t>Deltagande i IMS EU Tech </a:t>
            </a:r>
            <a:r>
              <a:rPr lang="sv-SE" dirty="0" err="1"/>
              <a:t>TaskForce</a:t>
            </a:r>
            <a:endParaRPr lang="en-GB" dirty="0"/>
          </a:p>
        </p:txBody>
      </p:sp>
      <p:sp>
        <p:nvSpPr>
          <p:cNvPr id="5" name="Slide Number Placeholder 4">
            <a:extLst>
              <a:ext uri="{FF2B5EF4-FFF2-40B4-BE49-F238E27FC236}">
                <a16:creationId xmlns:a16="http://schemas.microsoft.com/office/drawing/2014/main" id="{28A27697-E2FA-4868-BA35-8F121467AC63}"/>
              </a:ext>
            </a:extLst>
          </p:cNvPr>
          <p:cNvSpPr>
            <a:spLocks noGrp="1"/>
          </p:cNvSpPr>
          <p:nvPr>
            <p:ph type="sldNum" sz="quarter" idx="12"/>
          </p:nvPr>
        </p:nvSpPr>
        <p:spPr/>
        <p:txBody>
          <a:bodyPr/>
          <a:lstStyle/>
          <a:p>
            <a:fld id="{7F42EFCB-04CB-4960-951D-33ED0B47F62C}" type="slidenum">
              <a:rPr lang="sv-SE" smtClean="0"/>
              <a:t>14</a:t>
            </a:fld>
            <a:endParaRPr lang="sv-SE"/>
          </a:p>
        </p:txBody>
      </p:sp>
      <p:sp>
        <p:nvSpPr>
          <p:cNvPr id="6" name="Text Placeholder 5">
            <a:extLst>
              <a:ext uri="{FF2B5EF4-FFF2-40B4-BE49-F238E27FC236}">
                <a16:creationId xmlns:a16="http://schemas.microsoft.com/office/drawing/2014/main" id="{84C93ABE-220E-49AA-A4BB-B9EA0D328ABD}"/>
              </a:ext>
            </a:extLst>
          </p:cNvPr>
          <p:cNvSpPr>
            <a:spLocks noGrp="1"/>
          </p:cNvSpPr>
          <p:nvPr>
            <p:ph type="body" sz="quarter" idx="13"/>
          </p:nvPr>
        </p:nvSpPr>
        <p:spPr/>
        <p:txBody>
          <a:bodyPr/>
          <a:lstStyle/>
          <a:p>
            <a:r>
              <a:rPr lang="sv-SE" dirty="0"/>
              <a:t>Arbetsgrupp inom IMS Global för att titta närmare på behov inom EU.</a:t>
            </a:r>
          </a:p>
          <a:p>
            <a:r>
              <a:rPr lang="sv-SE" dirty="0"/>
              <a:t>Diskussioner om nya versioner av </a:t>
            </a:r>
            <a:r>
              <a:rPr lang="sv-SE" dirty="0" err="1"/>
              <a:t>OneRoster</a:t>
            </a:r>
            <a:endParaRPr lang="sv-SE" dirty="0"/>
          </a:p>
          <a:p>
            <a:r>
              <a:rPr lang="sv-SE" dirty="0"/>
              <a:t>Som en del av deltagandet har vi bidragit med attribut som krävs för högre utbildning ur ett svenskt perspektiv</a:t>
            </a:r>
            <a:endParaRPr lang="en-GB" dirty="0"/>
          </a:p>
          <a:p>
            <a:pPr marL="0" indent="0">
              <a:buNone/>
            </a:pPr>
            <a:endParaRPr lang="en-GB" dirty="0"/>
          </a:p>
        </p:txBody>
      </p:sp>
    </p:spTree>
    <p:extLst>
      <p:ext uri="{BB962C8B-B14F-4D97-AF65-F5344CB8AC3E}">
        <p14:creationId xmlns:p14="http://schemas.microsoft.com/office/powerpoint/2010/main" val="14548833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3B72D-A247-4A58-92A6-3A552D4754DA}"/>
              </a:ext>
            </a:extLst>
          </p:cNvPr>
          <p:cNvSpPr>
            <a:spLocks noGrp="1"/>
          </p:cNvSpPr>
          <p:nvPr>
            <p:ph type="title"/>
          </p:nvPr>
        </p:nvSpPr>
        <p:spPr/>
        <p:txBody>
          <a:bodyPr/>
          <a:lstStyle/>
          <a:p>
            <a:r>
              <a:rPr lang="sv-SE" dirty="0"/>
              <a:t>Rekommendation</a:t>
            </a:r>
            <a:endParaRPr lang="en-GB" dirty="0"/>
          </a:p>
        </p:txBody>
      </p:sp>
      <p:sp>
        <p:nvSpPr>
          <p:cNvPr id="5" name="Slide Number Placeholder 4">
            <a:extLst>
              <a:ext uri="{FF2B5EF4-FFF2-40B4-BE49-F238E27FC236}">
                <a16:creationId xmlns:a16="http://schemas.microsoft.com/office/drawing/2014/main" id="{3D1FA871-F28E-41DA-A3A8-A3381E11D28F}"/>
              </a:ext>
            </a:extLst>
          </p:cNvPr>
          <p:cNvSpPr>
            <a:spLocks noGrp="1"/>
          </p:cNvSpPr>
          <p:nvPr>
            <p:ph type="sldNum" sz="quarter" idx="12"/>
          </p:nvPr>
        </p:nvSpPr>
        <p:spPr/>
        <p:txBody>
          <a:bodyPr/>
          <a:lstStyle/>
          <a:p>
            <a:fld id="{7F42EFCB-04CB-4960-951D-33ED0B47F62C}" type="slidenum">
              <a:rPr lang="sv-SE" smtClean="0"/>
              <a:t>15</a:t>
            </a:fld>
            <a:endParaRPr lang="sv-SE"/>
          </a:p>
        </p:txBody>
      </p:sp>
      <p:sp>
        <p:nvSpPr>
          <p:cNvPr id="6" name="Text Placeholder 5">
            <a:extLst>
              <a:ext uri="{FF2B5EF4-FFF2-40B4-BE49-F238E27FC236}">
                <a16:creationId xmlns:a16="http://schemas.microsoft.com/office/drawing/2014/main" id="{F9D41351-5E50-4FD9-B734-28435CBB5236}"/>
              </a:ext>
            </a:extLst>
          </p:cNvPr>
          <p:cNvSpPr>
            <a:spLocks noGrp="1"/>
          </p:cNvSpPr>
          <p:nvPr>
            <p:ph type="body" sz="quarter" idx="13"/>
          </p:nvPr>
        </p:nvSpPr>
        <p:spPr/>
        <p:txBody>
          <a:bodyPr>
            <a:normAutofit/>
          </a:bodyPr>
          <a:lstStyle/>
          <a:p>
            <a:r>
              <a:rPr lang="sv-SE" dirty="0"/>
              <a:t>Av de analyserade standarderna får LIS anses vara den som bäst erbjuder nödvändig funktionalitet</a:t>
            </a:r>
          </a:p>
          <a:p>
            <a:r>
              <a:rPr lang="sv-SE" dirty="0"/>
              <a:t>Genomförda LIS implementationer har varit tids- och kostnadsmässigt effektiva</a:t>
            </a:r>
          </a:p>
          <a:p>
            <a:r>
              <a:rPr lang="sv-SE" dirty="0"/>
              <a:t>LIS har flest antal dokumenterade implementationer bland stora systemleverantörer (Canvas, Blackboard etc.)</a:t>
            </a:r>
          </a:p>
          <a:p>
            <a:r>
              <a:rPr lang="sv-SE" dirty="0"/>
              <a:t>Ett fortsatt deltagande i arbetsgrupper kopplade till IMS Global, Edu-API och IMS EU Tech </a:t>
            </a:r>
            <a:r>
              <a:rPr lang="sv-SE" dirty="0" err="1"/>
              <a:t>Taskforce</a:t>
            </a:r>
            <a:r>
              <a:rPr lang="sv-SE" dirty="0"/>
              <a:t>, ger möjlighet att påverka standardernas utveckling</a:t>
            </a:r>
          </a:p>
          <a:p>
            <a:r>
              <a:rPr lang="sv-SE" dirty="0"/>
              <a:t>För den valda standarden är det viktigt att definiera en lärosätesgemensam tillämpning för att uppnå största möjliga utväxling</a:t>
            </a:r>
          </a:p>
          <a:p>
            <a:endParaRPr lang="en-GB" dirty="0"/>
          </a:p>
        </p:txBody>
      </p:sp>
    </p:spTree>
    <p:extLst>
      <p:ext uri="{BB962C8B-B14F-4D97-AF65-F5344CB8AC3E}">
        <p14:creationId xmlns:p14="http://schemas.microsoft.com/office/powerpoint/2010/main" val="34292860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D2651-C8ED-4385-B3B0-968A3E0FCC51}"/>
              </a:ext>
            </a:extLst>
          </p:cNvPr>
          <p:cNvSpPr>
            <a:spLocks noGrp="1"/>
          </p:cNvSpPr>
          <p:nvPr>
            <p:ph type="title"/>
          </p:nvPr>
        </p:nvSpPr>
        <p:spPr/>
        <p:txBody>
          <a:bodyPr/>
          <a:lstStyle/>
          <a:p>
            <a:r>
              <a:rPr lang="sv-SE" dirty="0"/>
              <a:t>Nästa steg</a:t>
            </a:r>
            <a:endParaRPr lang="en-GB" dirty="0"/>
          </a:p>
        </p:txBody>
      </p:sp>
      <p:sp>
        <p:nvSpPr>
          <p:cNvPr id="5" name="Slide Number Placeholder 4">
            <a:extLst>
              <a:ext uri="{FF2B5EF4-FFF2-40B4-BE49-F238E27FC236}">
                <a16:creationId xmlns:a16="http://schemas.microsoft.com/office/drawing/2014/main" id="{DACCF8E9-25DA-476A-8825-F02C582193A0}"/>
              </a:ext>
            </a:extLst>
          </p:cNvPr>
          <p:cNvSpPr>
            <a:spLocks noGrp="1"/>
          </p:cNvSpPr>
          <p:nvPr>
            <p:ph type="sldNum" sz="quarter" idx="12"/>
          </p:nvPr>
        </p:nvSpPr>
        <p:spPr/>
        <p:txBody>
          <a:bodyPr/>
          <a:lstStyle/>
          <a:p>
            <a:fld id="{7F42EFCB-04CB-4960-951D-33ED0B47F62C}" type="slidenum">
              <a:rPr lang="sv-SE" smtClean="0"/>
              <a:t>16</a:t>
            </a:fld>
            <a:endParaRPr lang="sv-SE"/>
          </a:p>
        </p:txBody>
      </p:sp>
      <p:sp>
        <p:nvSpPr>
          <p:cNvPr id="6" name="Text Placeholder 5">
            <a:extLst>
              <a:ext uri="{FF2B5EF4-FFF2-40B4-BE49-F238E27FC236}">
                <a16:creationId xmlns:a16="http://schemas.microsoft.com/office/drawing/2014/main" id="{995E16C5-9351-4DC7-AC55-EFFF9F068F1A}"/>
              </a:ext>
            </a:extLst>
          </p:cNvPr>
          <p:cNvSpPr>
            <a:spLocks noGrp="1"/>
          </p:cNvSpPr>
          <p:nvPr>
            <p:ph type="body" sz="quarter" idx="13"/>
          </p:nvPr>
        </p:nvSpPr>
        <p:spPr/>
        <p:txBody>
          <a:bodyPr/>
          <a:lstStyle/>
          <a:p>
            <a:r>
              <a:rPr lang="sv-SE" dirty="0"/>
              <a:t>ITCF tar formellt beslut om standardformat i utbildningsinformationsdomänen. </a:t>
            </a:r>
            <a:endParaRPr lang="sv-SE" dirty="0" smtClean="0"/>
          </a:p>
          <a:p>
            <a:pPr lvl="1"/>
            <a:r>
              <a:rPr lang="sv-SE" dirty="0" smtClean="0"/>
              <a:t>Rekommendationen </a:t>
            </a:r>
            <a:r>
              <a:rPr lang="sv-SE" dirty="0"/>
              <a:t>är LIS</a:t>
            </a:r>
          </a:p>
          <a:p>
            <a:r>
              <a:rPr lang="sv-SE" dirty="0"/>
              <a:t>Definiera organisation för införande och förvaltning av implementation av standarden. </a:t>
            </a:r>
            <a:endParaRPr lang="sv-SE" dirty="0" smtClean="0"/>
          </a:p>
          <a:p>
            <a:pPr lvl="1"/>
            <a:r>
              <a:rPr lang="sv-SE" dirty="0" smtClean="0"/>
              <a:t>Förslagsvis </a:t>
            </a:r>
            <a:r>
              <a:rPr lang="sv-SE" dirty="0"/>
              <a:t>genom ATI</a:t>
            </a:r>
          </a:p>
          <a:p>
            <a:r>
              <a:rPr lang="sv-SE" dirty="0"/>
              <a:t>Ta fram en lista på integration som bör implementeras sektorgemensamt. </a:t>
            </a:r>
            <a:endParaRPr lang="sv-SE" dirty="0" smtClean="0"/>
          </a:p>
          <a:p>
            <a:pPr lvl="1"/>
            <a:r>
              <a:rPr lang="sv-SE" dirty="0" smtClean="0"/>
              <a:t>Bör </a:t>
            </a:r>
            <a:r>
              <a:rPr lang="sv-SE" dirty="0"/>
              <a:t>hanteras av ATI</a:t>
            </a:r>
          </a:p>
          <a:p>
            <a:r>
              <a:rPr lang="sv-SE" dirty="0"/>
              <a:t>ITCF utreder central finansiering och förvaltning (ägarskap) av sektorgemensamma integrationer</a:t>
            </a:r>
          </a:p>
          <a:p>
            <a:r>
              <a:rPr lang="sv-SE" dirty="0"/>
              <a:t>Ta fram central finansiering för deltagande i arbetsgrupper inom ramen för IMS Global</a:t>
            </a:r>
          </a:p>
          <a:p>
            <a:pPr marL="0" indent="0">
              <a:buNone/>
            </a:pPr>
            <a:endParaRPr lang="sv-SE" dirty="0"/>
          </a:p>
          <a:p>
            <a:endParaRPr lang="sv-SE" dirty="0"/>
          </a:p>
          <a:p>
            <a:endParaRPr lang="sv-SE" dirty="0"/>
          </a:p>
          <a:p>
            <a:endParaRPr lang="sv-SE" dirty="0"/>
          </a:p>
          <a:p>
            <a:endParaRPr lang="sv-SE" dirty="0"/>
          </a:p>
        </p:txBody>
      </p:sp>
    </p:spTree>
    <p:extLst>
      <p:ext uri="{BB962C8B-B14F-4D97-AF65-F5344CB8AC3E}">
        <p14:creationId xmlns:p14="http://schemas.microsoft.com/office/powerpoint/2010/main" val="26830715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BE823-A93B-4ECE-9DC7-36FEDAA575BF}"/>
              </a:ext>
            </a:extLst>
          </p:cNvPr>
          <p:cNvSpPr>
            <a:spLocks noGrp="1"/>
          </p:cNvSpPr>
          <p:nvPr>
            <p:ph type="title"/>
          </p:nvPr>
        </p:nvSpPr>
        <p:spPr/>
        <p:txBody>
          <a:bodyPr/>
          <a:lstStyle/>
          <a:p>
            <a:r>
              <a:rPr lang="sv-SE" dirty="0"/>
              <a:t>Länk till </a:t>
            </a:r>
            <a:r>
              <a:rPr lang="sv-SE" dirty="0" err="1"/>
              <a:t>projektwiki</a:t>
            </a:r>
            <a:endParaRPr lang="en-GB" dirty="0"/>
          </a:p>
        </p:txBody>
      </p:sp>
      <p:sp>
        <p:nvSpPr>
          <p:cNvPr id="5" name="Slide Number Placeholder 4">
            <a:extLst>
              <a:ext uri="{FF2B5EF4-FFF2-40B4-BE49-F238E27FC236}">
                <a16:creationId xmlns:a16="http://schemas.microsoft.com/office/drawing/2014/main" id="{11B35D45-B6E1-465B-8427-CAE68524171A}"/>
              </a:ext>
            </a:extLst>
          </p:cNvPr>
          <p:cNvSpPr>
            <a:spLocks noGrp="1"/>
          </p:cNvSpPr>
          <p:nvPr>
            <p:ph type="sldNum" sz="quarter" idx="12"/>
          </p:nvPr>
        </p:nvSpPr>
        <p:spPr/>
        <p:txBody>
          <a:bodyPr/>
          <a:lstStyle/>
          <a:p>
            <a:fld id="{7F42EFCB-04CB-4960-951D-33ED0B47F62C}" type="slidenum">
              <a:rPr lang="sv-SE" smtClean="0"/>
              <a:t>17</a:t>
            </a:fld>
            <a:endParaRPr lang="sv-SE"/>
          </a:p>
        </p:txBody>
      </p:sp>
      <p:sp>
        <p:nvSpPr>
          <p:cNvPr id="6" name="Text Placeholder 5">
            <a:extLst>
              <a:ext uri="{FF2B5EF4-FFF2-40B4-BE49-F238E27FC236}">
                <a16:creationId xmlns:a16="http://schemas.microsoft.com/office/drawing/2014/main" id="{4D0679AA-BB1D-4786-BFEA-50EAFB968DB8}"/>
              </a:ext>
            </a:extLst>
          </p:cNvPr>
          <p:cNvSpPr>
            <a:spLocks noGrp="1"/>
          </p:cNvSpPr>
          <p:nvPr>
            <p:ph type="body" sz="quarter" idx="13"/>
          </p:nvPr>
        </p:nvSpPr>
        <p:spPr/>
        <p:txBody>
          <a:bodyPr/>
          <a:lstStyle/>
          <a:p>
            <a:pPr marL="0" indent="0">
              <a:buNone/>
            </a:pPr>
            <a:r>
              <a:rPr lang="en-GB" dirty="0">
                <a:hlinkClick r:id="rId3"/>
              </a:rPr>
              <a:t>https://wiki.sunet.se/display/Inkubator/Informationsmodeller+och+API</a:t>
            </a:r>
            <a:endParaRPr lang="en-GB" dirty="0"/>
          </a:p>
        </p:txBody>
      </p:sp>
    </p:spTree>
    <p:extLst>
      <p:ext uri="{BB962C8B-B14F-4D97-AF65-F5344CB8AC3E}">
        <p14:creationId xmlns:p14="http://schemas.microsoft.com/office/powerpoint/2010/main" val="12479981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BA7AC-F37C-4237-BEC9-81B7D4CA4ACD}"/>
              </a:ext>
            </a:extLst>
          </p:cNvPr>
          <p:cNvSpPr>
            <a:spLocks noGrp="1"/>
          </p:cNvSpPr>
          <p:nvPr>
            <p:ph type="title"/>
          </p:nvPr>
        </p:nvSpPr>
        <p:spPr/>
        <p:txBody>
          <a:bodyPr/>
          <a:lstStyle/>
          <a:p>
            <a:r>
              <a:rPr lang="en-GB" dirty="0"/>
              <a:t>LIS - Learning Information Services</a:t>
            </a:r>
          </a:p>
        </p:txBody>
      </p:sp>
      <p:sp>
        <p:nvSpPr>
          <p:cNvPr id="5" name="Slide Number Placeholder 4">
            <a:extLst>
              <a:ext uri="{FF2B5EF4-FFF2-40B4-BE49-F238E27FC236}">
                <a16:creationId xmlns:a16="http://schemas.microsoft.com/office/drawing/2014/main" id="{613078E5-2FDF-4FE2-8E6A-D24F2BA3CF47}"/>
              </a:ext>
            </a:extLst>
          </p:cNvPr>
          <p:cNvSpPr>
            <a:spLocks noGrp="1"/>
          </p:cNvSpPr>
          <p:nvPr>
            <p:ph type="sldNum" sz="quarter" idx="12"/>
          </p:nvPr>
        </p:nvSpPr>
        <p:spPr/>
        <p:txBody>
          <a:bodyPr/>
          <a:lstStyle/>
          <a:p>
            <a:fld id="{7F42EFCB-04CB-4960-951D-33ED0B47F62C}" type="slidenum">
              <a:rPr lang="sv-SE" smtClean="0"/>
              <a:t>18</a:t>
            </a:fld>
            <a:endParaRPr lang="sv-SE"/>
          </a:p>
        </p:txBody>
      </p:sp>
      <p:pic>
        <p:nvPicPr>
          <p:cNvPr id="10" name="Picture 9">
            <a:extLst>
              <a:ext uri="{FF2B5EF4-FFF2-40B4-BE49-F238E27FC236}">
                <a16:creationId xmlns:a16="http://schemas.microsoft.com/office/drawing/2014/main" id="{37B55BC1-A9E7-4677-92EA-427330A4995E}"/>
              </a:ext>
            </a:extLst>
          </p:cNvPr>
          <p:cNvPicPr>
            <a:picLocks noChangeAspect="1"/>
          </p:cNvPicPr>
          <p:nvPr/>
        </p:nvPicPr>
        <p:blipFill>
          <a:blip r:embed="rId3"/>
          <a:stretch>
            <a:fillRect/>
          </a:stretch>
        </p:blipFill>
        <p:spPr>
          <a:xfrm>
            <a:off x="175831" y="1501226"/>
            <a:ext cx="8792337" cy="4053635"/>
          </a:xfrm>
          <a:prstGeom prst="rect">
            <a:avLst/>
          </a:prstGeom>
        </p:spPr>
      </p:pic>
    </p:spTree>
    <p:extLst>
      <p:ext uri="{BB962C8B-B14F-4D97-AF65-F5344CB8AC3E}">
        <p14:creationId xmlns:p14="http://schemas.microsoft.com/office/powerpoint/2010/main" val="1495412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BA7AC-F37C-4237-BEC9-81B7D4CA4ACD}"/>
              </a:ext>
            </a:extLst>
          </p:cNvPr>
          <p:cNvSpPr>
            <a:spLocks noGrp="1"/>
          </p:cNvSpPr>
          <p:nvPr>
            <p:ph type="title"/>
          </p:nvPr>
        </p:nvSpPr>
        <p:spPr/>
        <p:txBody>
          <a:bodyPr/>
          <a:lstStyle/>
          <a:p>
            <a:r>
              <a:rPr lang="en-GB" dirty="0"/>
              <a:t>LIS - Learning Information Services</a:t>
            </a:r>
          </a:p>
        </p:txBody>
      </p:sp>
      <p:sp>
        <p:nvSpPr>
          <p:cNvPr id="5" name="Slide Number Placeholder 4">
            <a:extLst>
              <a:ext uri="{FF2B5EF4-FFF2-40B4-BE49-F238E27FC236}">
                <a16:creationId xmlns:a16="http://schemas.microsoft.com/office/drawing/2014/main" id="{613078E5-2FDF-4FE2-8E6A-D24F2BA3CF47}"/>
              </a:ext>
            </a:extLst>
          </p:cNvPr>
          <p:cNvSpPr>
            <a:spLocks noGrp="1"/>
          </p:cNvSpPr>
          <p:nvPr>
            <p:ph type="sldNum" sz="quarter" idx="12"/>
          </p:nvPr>
        </p:nvSpPr>
        <p:spPr/>
        <p:txBody>
          <a:bodyPr/>
          <a:lstStyle/>
          <a:p>
            <a:fld id="{7F42EFCB-04CB-4960-951D-33ED0B47F62C}" type="slidenum">
              <a:rPr lang="sv-SE" smtClean="0"/>
              <a:t>19</a:t>
            </a:fld>
            <a:endParaRPr lang="sv-SE"/>
          </a:p>
        </p:txBody>
      </p:sp>
      <p:pic>
        <p:nvPicPr>
          <p:cNvPr id="7" name="Picture 6">
            <a:extLst>
              <a:ext uri="{FF2B5EF4-FFF2-40B4-BE49-F238E27FC236}">
                <a16:creationId xmlns:a16="http://schemas.microsoft.com/office/drawing/2014/main" id="{CAE1D867-F5DC-4A62-A970-FCD5A2589BF8}"/>
              </a:ext>
            </a:extLst>
          </p:cNvPr>
          <p:cNvPicPr>
            <a:picLocks noChangeAspect="1"/>
          </p:cNvPicPr>
          <p:nvPr/>
        </p:nvPicPr>
        <p:blipFill>
          <a:blip r:embed="rId3"/>
          <a:stretch>
            <a:fillRect/>
          </a:stretch>
        </p:blipFill>
        <p:spPr>
          <a:xfrm>
            <a:off x="2089144" y="940889"/>
            <a:ext cx="4133279" cy="5293655"/>
          </a:xfrm>
          <a:prstGeom prst="rect">
            <a:avLst/>
          </a:prstGeom>
        </p:spPr>
      </p:pic>
      <p:pic>
        <p:nvPicPr>
          <p:cNvPr id="9" name="Picture 8">
            <a:extLst>
              <a:ext uri="{FF2B5EF4-FFF2-40B4-BE49-F238E27FC236}">
                <a16:creationId xmlns:a16="http://schemas.microsoft.com/office/drawing/2014/main" id="{D92D810D-6862-48B7-89F0-76C427C3D740}"/>
              </a:ext>
            </a:extLst>
          </p:cNvPr>
          <p:cNvPicPr>
            <a:picLocks noChangeAspect="1"/>
          </p:cNvPicPr>
          <p:nvPr/>
        </p:nvPicPr>
        <p:blipFill>
          <a:blip r:embed="rId4"/>
          <a:stretch>
            <a:fillRect/>
          </a:stretch>
        </p:blipFill>
        <p:spPr>
          <a:xfrm>
            <a:off x="6457950" y="5137169"/>
            <a:ext cx="2353260" cy="1097375"/>
          </a:xfrm>
          <a:prstGeom prst="rect">
            <a:avLst/>
          </a:prstGeom>
        </p:spPr>
      </p:pic>
    </p:spTree>
    <p:extLst>
      <p:ext uri="{BB962C8B-B14F-4D97-AF65-F5344CB8AC3E}">
        <p14:creationId xmlns:p14="http://schemas.microsoft.com/office/powerpoint/2010/main" val="544321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Bakgrund</a:t>
            </a:r>
            <a:endParaRPr lang="en-GB"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2</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normAutofit/>
          </a:bodyPr>
          <a:lstStyle/>
          <a:p>
            <a:r>
              <a:rPr lang="sv-SE" dirty="0"/>
              <a:t>Viktigare med hur ett lärosäte strukturerar och exponerar data.</a:t>
            </a:r>
          </a:p>
          <a:p>
            <a:r>
              <a:rPr lang="sv-SE" dirty="0"/>
              <a:t>Integrationsplattformar med tjänstegränssnitt som applikationer kan konsumera </a:t>
            </a:r>
          </a:p>
          <a:p>
            <a:r>
              <a:rPr lang="sv-SE" dirty="0"/>
              <a:t>Integration med Canvas</a:t>
            </a:r>
          </a:p>
          <a:p>
            <a:r>
              <a:rPr lang="sv-SE" dirty="0"/>
              <a:t>Flera lärosäten har tittat på </a:t>
            </a:r>
            <a:r>
              <a:rPr lang="sv-SE" dirty="0" err="1"/>
              <a:t>OneRoster</a:t>
            </a:r>
            <a:r>
              <a:rPr lang="sv-SE" dirty="0"/>
              <a:t>/LIS från IMS Global</a:t>
            </a:r>
          </a:p>
          <a:p>
            <a:r>
              <a:rPr lang="sv-SE" dirty="0"/>
              <a:t>ATI gruppen rekommenderar att sätta en standard inom högre utbildning för svenska lärosäten</a:t>
            </a:r>
          </a:p>
          <a:p>
            <a:r>
              <a:rPr lang="sv-SE" dirty="0"/>
              <a:t>En överenskommen standard i sektorn kommer på sikt att leda till ökad effektivitet</a:t>
            </a:r>
            <a:endParaRPr lang="en-GB" dirty="0"/>
          </a:p>
        </p:txBody>
      </p:sp>
    </p:spTree>
    <p:extLst>
      <p:ext uri="{BB962C8B-B14F-4D97-AF65-F5344CB8AC3E}">
        <p14:creationId xmlns:p14="http://schemas.microsoft.com/office/powerpoint/2010/main" val="27315833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20</a:t>
            </a:fld>
            <a:endParaRPr lang="sv-SE"/>
          </a:p>
        </p:txBody>
      </p:sp>
      <p:pic>
        <p:nvPicPr>
          <p:cNvPr id="9" name="Picture 8">
            <a:extLst>
              <a:ext uri="{FF2B5EF4-FFF2-40B4-BE49-F238E27FC236}">
                <a16:creationId xmlns:a16="http://schemas.microsoft.com/office/drawing/2014/main" id="{8E8ED925-FAA9-4A24-8EA7-7D4004D99519}"/>
              </a:ext>
            </a:extLst>
          </p:cNvPr>
          <p:cNvPicPr>
            <a:picLocks noChangeAspect="1"/>
          </p:cNvPicPr>
          <p:nvPr/>
        </p:nvPicPr>
        <p:blipFill>
          <a:blip r:embed="rId3"/>
          <a:stretch>
            <a:fillRect/>
          </a:stretch>
        </p:blipFill>
        <p:spPr>
          <a:xfrm>
            <a:off x="3445019" y="1491437"/>
            <a:ext cx="2253961" cy="3875126"/>
          </a:xfrm>
          <a:prstGeom prst="rect">
            <a:avLst/>
          </a:prstGeom>
        </p:spPr>
      </p:pic>
    </p:spTree>
    <p:extLst>
      <p:ext uri="{BB962C8B-B14F-4D97-AF65-F5344CB8AC3E}">
        <p14:creationId xmlns:p14="http://schemas.microsoft.com/office/powerpoint/2010/main" val="1801550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21</a:t>
            </a:fld>
            <a:endParaRPr lang="sv-SE"/>
          </a:p>
        </p:txBody>
      </p:sp>
      <p:pic>
        <p:nvPicPr>
          <p:cNvPr id="7" name="Picture 6">
            <a:extLst>
              <a:ext uri="{FF2B5EF4-FFF2-40B4-BE49-F238E27FC236}">
                <a16:creationId xmlns:a16="http://schemas.microsoft.com/office/drawing/2014/main" id="{2C341D47-9AA2-44AC-B069-B03D6229B010}"/>
              </a:ext>
            </a:extLst>
          </p:cNvPr>
          <p:cNvPicPr>
            <a:picLocks noChangeAspect="1"/>
          </p:cNvPicPr>
          <p:nvPr/>
        </p:nvPicPr>
        <p:blipFill>
          <a:blip r:embed="rId3"/>
          <a:stretch>
            <a:fillRect/>
          </a:stretch>
        </p:blipFill>
        <p:spPr>
          <a:xfrm>
            <a:off x="2147454" y="990601"/>
            <a:ext cx="4149666" cy="5252968"/>
          </a:xfrm>
          <a:prstGeom prst="rect">
            <a:avLst/>
          </a:prstGeom>
        </p:spPr>
      </p:pic>
      <p:pic>
        <p:nvPicPr>
          <p:cNvPr id="8" name="Picture 7">
            <a:extLst>
              <a:ext uri="{FF2B5EF4-FFF2-40B4-BE49-F238E27FC236}">
                <a16:creationId xmlns:a16="http://schemas.microsoft.com/office/drawing/2014/main" id="{5539821B-4350-4F07-A0A2-7CE02F4EEE6C}"/>
              </a:ext>
            </a:extLst>
          </p:cNvPr>
          <p:cNvPicPr>
            <a:picLocks noChangeAspect="1"/>
          </p:cNvPicPr>
          <p:nvPr/>
        </p:nvPicPr>
        <p:blipFill>
          <a:blip r:embed="rId4"/>
          <a:stretch>
            <a:fillRect/>
          </a:stretch>
        </p:blipFill>
        <p:spPr>
          <a:xfrm>
            <a:off x="6512838" y="5142743"/>
            <a:ext cx="2350077" cy="1100826"/>
          </a:xfrm>
          <a:prstGeom prst="rect">
            <a:avLst/>
          </a:prstGeom>
        </p:spPr>
      </p:pic>
    </p:spTree>
    <p:extLst>
      <p:ext uri="{BB962C8B-B14F-4D97-AF65-F5344CB8AC3E}">
        <p14:creationId xmlns:p14="http://schemas.microsoft.com/office/powerpoint/2010/main" val="3157155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22</a:t>
            </a:fld>
            <a:endParaRPr lang="sv-SE"/>
          </a:p>
        </p:txBody>
      </p:sp>
      <p:pic>
        <p:nvPicPr>
          <p:cNvPr id="9" name="Picture 8">
            <a:extLst>
              <a:ext uri="{FF2B5EF4-FFF2-40B4-BE49-F238E27FC236}">
                <a16:creationId xmlns:a16="http://schemas.microsoft.com/office/drawing/2014/main" id="{406D1598-A62E-4D7B-82AF-85E6CA4F1C63}"/>
              </a:ext>
            </a:extLst>
          </p:cNvPr>
          <p:cNvPicPr>
            <a:picLocks noChangeAspect="1"/>
          </p:cNvPicPr>
          <p:nvPr/>
        </p:nvPicPr>
        <p:blipFill>
          <a:blip r:embed="rId3"/>
          <a:stretch>
            <a:fillRect/>
          </a:stretch>
        </p:blipFill>
        <p:spPr>
          <a:xfrm>
            <a:off x="291049" y="1792226"/>
            <a:ext cx="8686800" cy="3803608"/>
          </a:xfrm>
          <a:prstGeom prst="rect">
            <a:avLst/>
          </a:prstGeom>
        </p:spPr>
      </p:pic>
    </p:spTree>
    <p:extLst>
      <p:ext uri="{BB962C8B-B14F-4D97-AF65-F5344CB8AC3E}">
        <p14:creationId xmlns:p14="http://schemas.microsoft.com/office/powerpoint/2010/main" val="3401230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23</a:t>
            </a:fld>
            <a:endParaRPr lang="sv-SE"/>
          </a:p>
        </p:txBody>
      </p:sp>
      <p:pic>
        <p:nvPicPr>
          <p:cNvPr id="7" name="Picture 6">
            <a:extLst>
              <a:ext uri="{FF2B5EF4-FFF2-40B4-BE49-F238E27FC236}">
                <a16:creationId xmlns:a16="http://schemas.microsoft.com/office/drawing/2014/main" id="{CFFD1902-204D-43F9-AA0B-458FA77131B2}"/>
              </a:ext>
            </a:extLst>
          </p:cNvPr>
          <p:cNvPicPr>
            <a:picLocks noChangeAspect="1"/>
          </p:cNvPicPr>
          <p:nvPr/>
        </p:nvPicPr>
        <p:blipFill>
          <a:blip r:embed="rId3"/>
          <a:stretch>
            <a:fillRect/>
          </a:stretch>
        </p:blipFill>
        <p:spPr>
          <a:xfrm>
            <a:off x="3028950" y="990601"/>
            <a:ext cx="2932510" cy="5234133"/>
          </a:xfrm>
          <a:prstGeom prst="rect">
            <a:avLst/>
          </a:prstGeom>
        </p:spPr>
      </p:pic>
      <p:pic>
        <p:nvPicPr>
          <p:cNvPr id="8" name="Picture 7">
            <a:extLst>
              <a:ext uri="{FF2B5EF4-FFF2-40B4-BE49-F238E27FC236}">
                <a16:creationId xmlns:a16="http://schemas.microsoft.com/office/drawing/2014/main" id="{2761A3B6-B4E7-4B98-87E7-A619987D45AE}"/>
              </a:ext>
            </a:extLst>
          </p:cNvPr>
          <p:cNvPicPr>
            <a:picLocks noChangeAspect="1"/>
          </p:cNvPicPr>
          <p:nvPr/>
        </p:nvPicPr>
        <p:blipFill>
          <a:blip r:embed="rId4"/>
          <a:stretch>
            <a:fillRect/>
          </a:stretch>
        </p:blipFill>
        <p:spPr>
          <a:xfrm>
            <a:off x="6115050" y="5127359"/>
            <a:ext cx="2353260" cy="1097375"/>
          </a:xfrm>
          <a:prstGeom prst="rect">
            <a:avLst/>
          </a:prstGeom>
        </p:spPr>
      </p:pic>
    </p:spTree>
    <p:extLst>
      <p:ext uri="{BB962C8B-B14F-4D97-AF65-F5344CB8AC3E}">
        <p14:creationId xmlns:p14="http://schemas.microsoft.com/office/powerpoint/2010/main" val="2815468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OneRoaster</a:t>
            </a:r>
            <a:endParaRPr lang="en-GB" dirty="0"/>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24</a:t>
            </a:fld>
            <a:endParaRPr lang="sv-SE"/>
          </a:p>
        </p:txBody>
      </p:sp>
      <p:pic>
        <p:nvPicPr>
          <p:cNvPr id="9" name="Picture 8">
            <a:extLst>
              <a:ext uri="{FF2B5EF4-FFF2-40B4-BE49-F238E27FC236}">
                <a16:creationId xmlns:a16="http://schemas.microsoft.com/office/drawing/2014/main" id="{61F553E3-5842-41DD-982B-9D3BEF76B483}"/>
              </a:ext>
            </a:extLst>
          </p:cNvPr>
          <p:cNvPicPr>
            <a:picLocks noChangeAspect="1"/>
          </p:cNvPicPr>
          <p:nvPr/>
        </p:nvPicPr>
        <p:blipFill>
          <a:blip r:embed="rId3"/>
          <a:stretch>
            <a:fillRect/>
          </a:stretch>
        </p:blipFill>
        <p:spPr>
          <a:xfrm>
            <a:off x="263236" y="1644226"/>
            <a:ext cx="8617527" cy="4052233"/>
          </a:xfrm>
          <a:prstGeom prst="rect">
            <a:avLst/>
          </a:prstGeom>
        </p:spPr>
      </p:pic>
    </p:spTree>
    <p:extLst>
      <p:ext uri="{BB962C8B-B14F-4D97-AF65-F5344CB8AC3E}">
        <p14:creationId xmlns:p14="http://schemas.microsoft.com/office/powerpoint/2010/main" val="3501040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OneRoaster</a:t>
            </a:r>
            <a:endParaRPr lang="en-GB" dirty="0"/>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25</a:t>
            </a:fld>
            <a:endParaRPr lang="sv-SE"/>
          </a:p>
        </p:txBody>
      </p:sp>
      <p:pic>
        <p:nvPicPr>
          <p:cNvPr id="7" name="Picture 6">
            <a:extLst>
              <a:ext uri="{FF2B5EF4-FFF2-40B4-BE49-F238E27FC236}">
                <a16:creationId xmlns:a16="http://schemas.microsoft.com/office/drawing/2014/main" id="{55102C4C-D01A-4AE8-BA9D-29B6EE3A5C91}"/>
              </a:ext>
            </a:extLst>
          </p:cNvPr>
          <p:cNvPicPr>
            <a:picLocks noChangeAspect="1"/>
          </p:cNvPicPr>
          <p:nvPr/>
        </p:nvPicPr>
        <p:blipFill>
          <a:blip r:embed="rId3"/>
          <a:stretch>
            <a:fillRect/>
          </a:stretch>
        </p:blipFill>
        <p:spPr>
          <a:xfrm>
            <a:off x="2686050" y="1105791"/>
            <a:ext cx="3581343" cy="5135369"/>
          </a:xfrm>
          <a:prstGeom prst="rect">
            <a:avLst/>
          </a:prstGeom>
        </p:spPr>
      </p:pic>
      <p:pic>
        <p:nvPicPr>
          <p:cNvPr id="8" name="Picture 7">
            <a:extLst>
              <a:ext uri="{FF2B5EF4-FFF2-40B4-BE49-F238E27FC236}">
                <a16:creationId xmlns:a16="http://schemas.microsoft.com/office/drawing/2014/main" id="{5C0970C7-069B-4AFE-A7B7-EF1F7CE98395}"/>
              </a:ext>
            </a:extLst>
          </p:cNvPr>
          <p:cNvPicPr>
            <a:picLocks noChangeAspect="1"/>
          </p:cNvPicPr>
          <p:nvPr/>
        </p:nvPicPr>
        <p:blipFill>
          <a:blip r:embed="rId4"/>
          <a:stretch>
            <a:fillRect/>
          </a:stretch>
        </p:blipFill>
        <p:spPr>
          <a:xfrm>
            <a:off x="6457950" y="5143785"/>
            <a:ext cx="2353260" cy="1097375"/>
          </a:xfrm>
          <a:prstGeom prst="rect">
            <a:avLst/>
          </a:prstGeom>
        </p:spPr>
      </p:pic>
    </p:spTree>
    <p:extLst>
      <p:ext uri="{BB962C8B-B14F-4D97-AF65-F5344CB8AC3E}">
        <p14:creationId xmlns:p14="http://schemas.microsoft.com/office/powerpoint/2010/main" val="1226389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Uppdrag</a:t>
            </a:r>
            <a:endParaRPr lang="en-GB"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3</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lstStyle/>
          <a:p>
            <a:r>
              <a:rPr lang="sv-SE" dirty="0"/>
              <a:t>Målet med projektet är att ta fram ett förslag på standard för informationsmodell i och tjänstegränssnitt inom högre utbildning i Sverige</a:t>
            </a:r>
          </a:p>
          <a:p>
            <a:r>
              <a:rPr lang="sv-SE" dirty="0"/>
              <a:t>Projektet bör beakta befintliga nationella och internationella standarder.  Projektet tar i beaktan de olika arbeten som gjorts runt området inom ATI</a:t>
            </a:r>
          </a:p>
          <a:p>
            <a:r>
              <a:rPr lang="sv-SE" dirty="0"/>
              <a:t>En viktig del i projektet är att ta del av erfarenheter från den kommande integrationen med </a:t>
            </a:r>
            <a:r>
              <a:rPr lang="sv-SE" dirty="0" err="1"/>
              <a:t>lärplattformen</a:t>
            </a:r>
            <a:r>
              <a:rPr lang="sv-SE" dirty="0"/>
              <a:t> Canvas</a:t>
            </a:r>
            <a:endParaRPr lang="en-GB" dirty="0"/>
          </a:p>
        </p:txBody>
      </p:sp>
    </p:spTree>
    <p:extLst>
      <p:ext uri="{BB962C8B-B14F-4D97-AF65-F5344CB8AC3E}">
        <p14:creationId xmlns:p14="http://schemas.microsoft.com/office/powerpoint/2010/main" val="3127116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98A2-9523-4B8D-BCA6-E4EB13F43ECA}"/>
              </a:ext>
            </a:extLst>
          </p:cNvPr>
          <p:cNvSpPr>
            <a:spLocks noGrp="1"/>
          </p:cNvSpPr>
          <p:nvPr>
            <p:ph type="title"/>
          </p:nvPr>
        </p:nvSpPr>
        <p:spPr/>
        <p:txBody>
          <a:bodyPr/>
          <a:lstStyle/>
          <a:p>
            <a:r>
              <a:rPr lang="sv-SE" dirty="0"/>
              <a:t>Syfte med gemensam standard</a:t>
            </a:r>
            <a:endParaRPr lang="en-GB" dirty="0"/>
          </a:p>
        </p:txBody>
      </p:sp>
      <p:sp>
        <p:nvSpPr>
          <p:cNvPr id="5" name="Slide Number Placeholder 4">
            <a:extLst>
              <a:ext uri="{FF2B5EF4-FFF2-40B4-BE49-F238E27FC236}">
                <a16:creationId xmlns:a16="http://schemas.microsoft.com/office/drawing/2014/main" id="{0E7EBFCF-A472-4F8F-9715-5CF3C93EF33C}"/>
              </a:ext>
            </a:extLst>
          </p:cNvPr>
          <p:cNvSpPr>
            <a:spLocks noGrp="1"/>
          </p:cNvSpPr>
          <p:nvPr>
            <p:ph type="sldNum" sz="quarter" idx="12"/>
          </p:nvPr>
        </p:nvSpPr>
        <p:spPr/>
        <p:txBody>
          <a:bodyPr/>
          <a:lstStyle/>
          <a:p>
            <a:fld id="{7F42EFCB-04CB-4960-951D-33ED0B47F62C}" type="slidenum">
              <a:rPr lang="sv-SE" smtClean="0"/>
              <a:t>4</a:t>
            </a:fld>
            <a:endParaRPr lang="sv-SE"/>
          </a:p>
        </p:txBody>
      </p:sp>
      <p:sp>
        <p:nvSpPr>
          <p:cNvPr id="6" name="Text Placeholder 5">
            <a:extLst>
              <a:ext uri="{FF2B5EF4-FFF2-40B4-BE49-F238E27FC236}">
                <a16:creationId xmlns:a16="http://schemas.microsoft.com/office/drawing/2014/main" id="{FC3CCE4E-71D6-4BD6-AB40-DF8514492532}"/>
              </a:ext>
            </a:extLst>
          </p:cNvPr>
          <p:cNvSpPr>
            <a:spLocks noGrp="1"/>
          </p:cNvSpPr>
          <p:nvPr>
            <p:ph type="body" sz="quarter" idx="13"/>
          </p:nvPr>
        </p:nvSpPr>
        <p:spPr/>
        <p:txBody>
          <a:bodyPr/>
          <a:lstStyle/>
          <a:p>
            <a:r>
              <a:rPr lang="sv-SE" dirty="0"/>
              <a:t>Underlätta samarbete och integration inom sektorn genom en gemensam terminologi</a:t>
            </a:r>
          </a:p>
          <a:p>
            <a:r>
              <a:rPr lang="sv-SE" dirty="0"/>
              <a:t>Möjliggöra gemensam kravställning mot leverantörer</a:t>
            </a:r>
          </a:p>
          <a:p>
            <a:r>
              <a:rPr lang="sv-SE" dirty="0"/>
              <a:t>Möjliggöra implementation av sektorgemensamma integrationer</a:t>
            </a:r>
          </a:p>
          <a:p>
            <a:pPr marL="0" indent="0">
              <a:buNone/>
            </a:pPr>
            <a:endParaRPr lang="sv-SE" dirty="0"/>
          </a:p>
          <a:p>
            <a:endParaRPr lang="en-GB" dirty="0"/>
          </a:p>
        </p:txBody>
      </p:sp>
    </p:spTree>
    <p:extLst>
      <p:ext uri="{BB962C8B-B14F-4D97-AF65-F5344CB8AC3E}">
        <p14:creationId xmlns:p14="http://schemas.microsoft.com/office/powerpoint/2010/main" val="2415979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ruta 30"/>
          <p:cNvSpPr txBox="1"/>
          <p:nvPr/>
        </p:nvSpPr>
        <p:spPr>
          <a:xfrm>
            <a:off x="2582992" y="2297869"/>
            <a:ext cx="4248472" cy="3970318"/>
          </a:xfrm>
          <a:prstGeom prst="rect">
            <a:avLst/>
          </a:prstGeom>
          <a:noFill/>
          <a:ln>
            <a:solidFill>
              <a:schemeClr val="accent1">
                <a:shade val="95000"/>
                <a:satMod val="105000"/>
              </a:schemeClr>
            </a:solidFill>
            <a:prstDash val="dash"/>
          </a:ln>
        </p:spPr>
        <p:txBody>
          <a:bodyPr wrap="square" rtlCol="0">
            <a:spAutoFit/>
          </a:bodyPr>
          <a:lstStyle/>
          <a:p>
            <a:r>
              <a:rPr lang="sv-SE" dirty="0"/>
              <a:t>Integrationsplattform</a:t>
            </a:r>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p:txBody>
      </p:sp>
      <p:sp>
        <p:nvSpPr>
          <p:cNvPr id="2" name="Rubrik 1"/>
          <p:cNvSpPr>
            <a:spLocks noGrp="1"/>
          </p:cNvSpPr>
          <p:nvPr>
            <p:ph type="title"/>
          </p:nvPr>
        </p:nvSpPr>
        <p:spPr/>
        <p:txBody>
          <a:bodyPr>
            <a:normAutofit fontScale="90000"/>
          </a:bodyPr>
          <a:lstStyle/>
          <a:p>
            <a:r>
              <a:rPr lang="sv-SE" dirty="0"/>
              <a:t>Exempel på användande av gemensam standard</a:t>
            </a:r>
          </a:p>
        </p:txBody>
      </p:sp>
      <p:sp>
        <p:nvSpPr>
          <p:cNvPr id="5" name="Rektangel med rundade hörn 4"/>
          <p:cNvSpPr/>
          <p:nvPr/>
        </p:nvSpPr>
        <p:spPr>
          <a:xfrm>
            <a:off x="827584" y="1484784"/>
            <a:ext cx="1455070" cy="4968552"/>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3692 w 1455070"/>
              <a:gd name="connsiteY6" fmla="*/ 2488113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17905 w 1455070"/>
              <a:gd name="connsiteY6" fmla="*/ 2060547 h 3744416"/>
              <a:gd name="connsiteX7" fmla="*/ 1423692 w 1455070"/>
              <a:gd name="connsiteY7" fmla="*/ 2488113 h 3744416"/>
              <a:gd name="connsiteX8" fmla="*/ 1429479 w 1455070"/>
              <a:gd name="connsiteY8" fmla="*/ 2887439 h 3744416"/>
              <a:gd name="connsiteX9" fmla="*/ 1440160 w 1455070"/>
              <a:gd name="connsiteY9" fmla="*/ 3504385 h 3744416"/>
              <a:gd name="connsiteX10" fmla="*/ 1200129 w 1455070"/>
              <a:gd name="connsiteY10" fmla="*/ 3744416 h 3744416"/>
              <a:gd name="connsiteX11" fmla="*/ 240031 w 1455070"/>
              <a:gd name="connsiteY11" fmla="*/ 3744416 h 3744416"/>
              <a:gd name="connsiteX12" fmla="*/ 0 w 1455070"/>
              <a:gd name="connsiteY12" fmla="*/ 3504385 h 3744416"/>
              <a:gd name="connsiteX13" fmla="*/ 0 w 1455070"/>
              <a:gd name="connsiteY13"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17905 w 1455070"/>
              <a:gd name="connsiteY6" fmla="*/ 2060547 h 3744416"/>
              <a:gd name="connsiteX7" fmla="*/ 1423692 w 1455070"/>
              <a:gd name="connsiteY7" fmla="*/ 2488113 h 3744416"/>
              <a:gd name="connsiteX8" fmla="*/ 1429479 w 1455070"/>
              <a:gd name="connsiteY8" fmla="*/ 2987753 h 3744416"/>
              <a:gd name="connsiteX9" fmla="*/ 1440160 w 1455070"/>
              <a:gd name="connsiteY9" fmla="*/ 3504385 h 3744416"/>
              <a:gd name="connsiteX10" fmla="*/ 1200129 w 1455070"/>
              <a:gd name="connsiteY10" fmla="*/ 3744416 h 3744416"/>
              <a:gd name="connsiteX11" fmla="*/ 240031 w 1455070"/>
              <a:gd name="connsiteY11" fmla="*/ 3744416 h 3744416"/>
              <a:gd name="connsiteX12" fmla="*/ 0 w 1455070"/>
              <a:gd name="connsiteY12" fmla="*/ 3504385 h 3744416"/>
              <a:gd name="connsiteX13" fmla="*/ 0 w 1455070"/>
              <a:gd name="connsiteY13"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3693 w 1455070"/>
              <a:gd name="connsiteY6" fmla="*/ 1907895 h 3744416"/>
              <a:gd name="connsiteX7" fmla="*/ 1423692 w 1455070"/>
              <a:gd name="connsiteY7" fmla="*/ 2488113 h 3744416"/>
              <a:gd name="connsiteX8" fmla="*/ 1429479 w 1455070"/>
              <a:gd name="connsiteY8" fmla="*/ 2987753 h 3744416"/>
              <a:gd name="connsiteX9" fmla="*/ 1440160 w 1455070"/>
              <a:gd name="connsiteY9" fmla="*/ 3504385 h 3744416"/>
              <a:gd name="connsiteX10" fmla="*/ 1200129 w 1455070"/>
              <a:gd name="connsiteY10" fmla="*/ 3744416 h 3744416"/>
              <a:gd name="connsiteX11" fmla="*/ 240031 w 1455070"/>
              <a:gd name="connsiteY11" fmla="*/ 3744416 h 3744416"/>
              <a:gd name="connsiteX12" fmla="*/ 0 w 1455070"/>
              <a:gd name="connsiteY12" fmla="*/ 3504385 h 3744416"/>
              <a:gd name="connsiteX13" fmla="*/ 0 w 145507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5070" h="3744416">
                <a:moveTo>
                  <a:pt x="0" y="240031"/>
                </a:moveTo>
                <a:cubicBezTo>
                  <a:pt x="0" y="107466"/>
                  <a:pt x="107466" y="0"/>
                  <a:pt x="240031" y="0"/>
                </a:cubicBezTo>
                <a:lnTo>
                  <a:pt x="1200129" y="0"/>
                </a:lnTo>
                <a:cubicBezTo>
                  <a:pt x="1332694" y="0"/>
                  <a:pt x="1440160" y="107466"/>
                  <a:pt x="1440160" y="240031"/>
                </a:cubicBezTo>
                <a:lnTo>
                  <a:pt x="1441054" y="613014"/>
                </a:lnTo>
                <a:lnTo>
                  <a:pt x="1435267" y="1313283"/>
                </a:lnTo>
                <a:cubicBezTo>
                  <a:pt x="1431409" y="1554538"/>
                  <a:pt x="1425622" y="1712090"/>
                  <a:pt x="1423693" y="1907895"/>
                </a:cubicBezTo>
                <a:cubicBezTo>
                  <a:pt x="1421764" y="2103700"/>
                  <a:pt x="1421763" y="2350298"/>
                  <a:pt x="1423692" y="2488113"/>
                </a:cubicBezTo>
                <a:cubicBezTo>
                  <a:pt x="1422727" y="2750472"/>
                  <a:pt x="1427699" y="2768217"/>
                  <a:pt x="1429479" y="2987753"/>
                </a:cubicBezTo>
                <a:cubicBezTo>
                  <a:pt x="1431259" y="3207289"/>
                  <a:pt x="1478385" y="3361556"/>
                  <a:pt x="1440160" y="3504385"/>
                </a:cubicBezTo>
                <a:cubicBezTo>
                  <a:pt x="1440160" y="3636950"/>
                  <a:pt x="1332694" y="3744416"/>
                  <a:pt x="1200129" y="3744416"/>
                </a:cubicBezTo>
                <a:lnTo>
                  <a:pt x="240031" y="3744416"/>
                </a:lnTo>
                <a:cubicBezTo>
                  <a:pt x="107466" y="3744416"/>
                  <a:pt x="0" y="3636950"/>
                  <a:pt x="0" y="3504385"/>
                </a:cubicBezTo>
                <a:lnTo>
                  <a:pt x="0" y="240031"/>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err="1" smtClean="0"/>
              <a:t>Ladok</a:t>
            </a:r>
            <a:endParaRPr lang="sv-SE" dirty="0"/>
          </a:p>
        </p:txBody>
      </p:sp>
      <p:sp>
        <p:nvSpPr>
          <p:cNvPr id="14" name="Flödesschema: Koppling 13"/>
          <p:cNvSpPr/>
          <p:nvPr/>
        </p:nvSpPr>
        <p:spPr>
          <a:xfrm>
            <a:off x="4067944" y="3949452"/>
            <a:ext cx="144016" cy="14401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cxnSp>
        <p:nvCxnSpPr>
          <p:cNvPr id="15" name="Rak koppling 14"/>
          <p:cNvCxnSpPr>
            <a:stCxn id="5" idx="6"/>
            <a:endCxn id="14" idx="2"/>
          </p:cNvCxnSpPr>
          <p:nvPr/>
        </p:nvCxnSpPr>
        <p:spPr>
          <a:xfrm>
            <a:off x="2251277" y="4016414"/>
            <a:ext cx="1816667" cy="5046"/>
          </a:xfrm>
          <a:prstGeom prst="line">
            <a:avLst/>
          </a:prstGeom>
        </p:spPr>
        <p:style>
          <a:lnRef idx="2">
            <a:schemeClr val="accent1"/>
          </a:lnRef>
          <a:fillRef idx="0">
            <a:schemeClr val="accent1"/>
          </a:fillRef>
          <a:effectRef idx="1">
            <a:schemeClr val="accent1"/>
          </a:effectRef>
          <a:fontRef idx="minor">
            <a:schemeClr val="tx1"/>
          </a:fontRef>
        </p:style>
      </p:cxnSp>
      <p:sp>
        <p:nvSpPr>
          <p:cNvPr id="22" name="Rektangel med rundade hörn 4"/>
          <p:cNvSpPr/>
          <p:nvPr/>
        </p:nvSpPr>
        <p:spPr>
          <a:xfrm>
            <a:off x="7086600" y="2060848"/>
            <a:ext cx="1460750" cy="1099931"/>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782467 h 3744416"/>
              <a:gd name="connsiteX13" fmla="*/ 5680 w 1460750"/>
              <a:gd name="connsiteY13"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873258 h 3744416"/>
              <a:gd name="connsiteX13" fmla="*/ 5680 w 146075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0750" h="3744416">
                <a:moveTo>
                  <a:pt x="5680" y="240031"/>
                </a:moveTo>
                <a:cubicBezTo>
                  <a:pt x="5680" y="107466"/>
                  <a:pt x="113146" y="0"/>
                  <a:pt x="245711" y="0"/>
                </a:cubicBezTo>
                <a:lnTo>
                  <a:pt x="1205809" y="0"/>
                </a:lnTo>
                <a:cubicBezTo>
                  <a:pt x="1338374" y="0"/>
                  <a:pt x="1445840" y="107466"/>
                  <a:pt x="1445840" y="240031"/>
                </a:cubicBezTo>
                <a:lnTo>
                  <a:pt x="1446734" y="613014"/>
                </a:lnTo>
                <a:lnTo>
                  <a:pt x="1440947" y="1313283"/>
                </a:lnTo>
                <a:cubicBezTo>
                  <a:pt x="1439018" y="1604579"/>
                  <a:pt x="1437088" y="1895875"/>
                  <a:pt x="1435159" y="2187171"/>
                </a:cubicBezTo>
                <a:cubicBezTo>
                  <a:pt x="1434194" y="2449530"/>
                  <a:pt x="1433379" y="2667903"/>
                  <a:pt x="1435159" y="2887439"/>
                </a:cubicBezTo>
                <a:cubicBezTo>
                  <a:pt x="1436939" y="3106975"/>
                  <a:pt x="1484065" y="3361556"/>
                  <a:pt x="1445840" y="3504385"/>
                </a:cubicBezTo>
                <a:cubicBezTo>
                  <a:pt x="1445840" y="3636950"/>
                  <a:pt x="1338374" y="3744416"/>
                  <a:pt x="1205809" y="3744416"/>
                </a:cubicBezTo>
                <a:lnTo>
                  <a:pt x="245711" y="3744416"/>
                </a:lnTo>
                <a:cubicBezTo>
                  <a:pt x="113146" y="3744416"/>
                  <a:pt x="5680" y="3636950"/>
                  <a:pt x="5680" y="3504385"/>
                </a:cubicBezTo>
                <a:cubicBezTo>
                  <a:pt x="3787" y="2930412"/>
                  <a:pt x="1893" y="2447231"/>
                  <a:pt x="0" y="1873258"/>
                </a:cubicBezTo>
                <a:cubicBezTo>
                  <a:pt x="1893" y="1359113"/>
                  <a:pt x="3787" y="754176"/>
                  <a:pt x="5680" y="240031"/>
                </a:cubicBezTo>
                <a:close/>
              </a:path>
            </a:pathLst>
          </a:cu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solidFill>
                  <a:schemeClr val="tx1"/>
                </a:solidFill>
              </a:rPr>
              <a:t>Mobilitets-system</a:t>
            </a:r>
          </a:p>
          <a:p>
            <a:pPr algn="ctr"/>
            <a:r>
              <a:rPr lang="sv-SE" sz="1200" dirty="0" smtClean="0">
                <a:solidFill>
                  <a:schemeClr val="tx1"/>
                </a:solidFill>
              </a:rPr>
              <a:t>(</a:t>
            </a:r>
            <a:r>
              <a:rPr lang="sv-SE" sz="1200" dirty="0" err="1" smtClean="0">
                <a:solidFill>
                  <a:schemeClr val="tx1"/>
                </a:solidFill>
              </a:rPr>
              <a:t>Move</a:t>
            </a:r>
            <a:r>
              <a:rPr lang="sv-SE" sz="1200" dirty="0" smtClean="0">
                <a:solidFill>
                  <a:schemeClr val="tx1"/>
                </a:solidFill>
              </a:rPr>
              <a:t>-on / </a:t>
            </a:r>
            <a:r>
              <a:rPr lang="sv-SE" sz="1200" dirty="0" err="1" smtClean="0">
                <a:solidFill>
                  <a:schemeClr val="tx1"/>
                </a:solidFill>
              </a:rPr>
              <a:t>Mobility</a:t>
            </a:r>
            <a:r>
              <a:rPr lang="sv-SE" sz="1200" dirty="0" smtClean="0">
                <a:solidFill>
                  <a:schemeClr val="tx1"/>
                </a:solidFill>
              </a:rPr>
              <a:t> on-line)</a:t>
            </a:r>
            <a:endParaRPr lang="sv-SE" sz="1200" dirty="0">
              <a:solidFill>
                <a:schemeClr val="tx1"/>
              </a:solidFill>
            </a:endParaRPr>
          </a:p>
        </p:txBody>
      </p:sp>
      <p:sp>
        <p:nvSpPr>
          <p:cNvPr id="33" name="Blockbåge 32"/>
          <p:cNvSpPr/>
          <p:nvPr/>
        </p:nvSpPr>
        <p:spPr>
          <a:xfrm rot="5400000">
            <a:off x="4273301" y="3943723"/>
            <a:ext cx="216024" cy="194690"/>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39" name="Blockbåge 38"/>
          <p:cNvSpPr/>
          <p:nvPr/>
        </p:nvSpPr>
        <p:spPr>
          <a:xfrm rot="7616872">
            <a:off x="4249258" y="4266940"/>
            <a:ext cx="216024" cy="194690"/>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40" name="Blockbåge 39"/>
          <p:cNvSpPr/>
          <p:nvPr/>
        </p:nvSpPr>
        <p:spPr>
          <a:xfrm rot="2655638">
            <a:off x="4266397" y="3552040"/>
            <a:ext cx="251228" cy="258164"/>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53" name="Rektangel med rundade hörn 4"/>
          <p:cNvSpPr/>
          <p:nvPr/>
        </p:nvSpPr>
        <p:spPr>
          <a:xfrm>
            <a:off x="7086600" y="5199443"/>
            <a:ext cx="1460750" cy="1099931"/>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782467 h 3744416"/>
              <a:gd name="connsiteX13" fmla="*/ 5680 w 1460750"/>
              <a:gd name="connsiteY13"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873258 h 3744416"/>
              <a:gd name="connsiteX13" fmla="*/ 5680 w 146075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0750" h="3744416">
                <a:moveTo>
                  <a:pt x="5680" y="240031"/>
                </a:moveTo>
                <a:cubicBezTo>
                  <a:pt x="5680" y="107466"/>
                  <a:pt x="113146" y="0"/>
                  <a:pt x="245711" y="0"/>
                </a:cubicBezTo>
                <a:lnTo>
                  <a:pt x="1205809" y="0"/>
                </a:lnTo>
                <a:cubicBezTo>
                  <a:pt x="1338374" y="0"/>
                  <a:pt x="1445840" y="107466"/>
                  <a:pt x="1445840" y="240031"/>
                </a:cubicBezTo>
                <a:lnTo>
                  <a:pt x="1446734" y="613014"/>
                </a:lnTo>
                <a:lnTo>
                  <a:pt x="1440947" y="1313283"/>
                </a:lnTo>
                <a:cubicBezTo>
                  <a:pt x="1439018" y="1604579"/>
                  <a:pt x="1437088" y="1895875"/>
                  <a:pt x="1435159" y="2187171"/>
                </a:cubicBezTo>
                <a:cubicBezTo>
                  <a:pt x="1434194" y="2449530"/>
                  <a:pt x="1433379" y="2667903"/>
                  <a:pt x="1435159" y="2887439"/>
                </a:cubicBezTo>
                <a:cubicBezTo>
                  <a:pt x="1436939" y="3106975"/>
                  <a:pt x="1484065" y="3361556"/>
                  <a:pt x="1445840" y="3504385"/>
                </a:cubicBezTo>
                <a:cubicBezTo>
                  <a:pt x="1445840" y="3636950"/>
                  <a:pt x="1338374" y="3744416"/>
                  <a:pt x="1205809" y="3744416"/>
                </a:cubicBezTo>
                <a:lnTo>
                  <a:pt x="245711" y="3744416"/>
                </a:lnTo>
                <a:cubicBezTo>
                  <a:pt x="113146" y="3744416"/>
                  <a:pt x="5680" y="3636950"/>
                  <a:pt x="5680" y="3504385"/>
                </a:cubicBezTo>
                <a:cubicBezTo>
                  <a:pt x="3787" y="2930412"/>
                  <a:pt x="1893" y="2447231"/>
                  <a:pt x="0" y="1873258"/>
                </a:cubicBezTo>
                <a:cubicBezTo>
                  <a:pt x="1893" y="1359113"/>
                  <a:pt x="3787" y="754176"/>
                  <a:pt x="5680" y="240031"/>
                </a:cubicBezTo>
                <a:close/>
              </a:path>
            </a:pathLst>
          </a:cu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sv-SE" dirty="0" smtClean="0">
                <a:solidFill>
                  <a:schemeClr val="bg1"/>
                </a:solidFill>
              </a:rPr>
              <a:t>Tentamens-system</a:t>
            </a:r>
            <a:endParaRPr lang="sv-SE" dirty="0">
              <a:solidFill>
                <a:schemeClr val="bg1"/>
              </a:solidFill>
            </a:endParaRPr>
          </a:p>
        </p:txBody>
      </p:sp>
      <p:sp>
        <p:nvSpPr>
          <p:cNvPr id="55" name="Rektangel med rundade hörn 4"/>
          <p:cNvSpPr/>
          <p:nvPr/>
        </p:nvSpPr>
        <p:spPr>
          <a:xfrm>
            <a:off x="7086600" y="3841237"/>
            <a:ext cx="1460750" cy="1099931"/>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782467 h 3744416"/>
              <a:gd name="connsiteX13" fmla="*/ 5680 w 1460750"/>
              <a:gd name="connsiteY13"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873258 h 3744416"/>
              <a:gd name="connsiteX13" fmla="*/ 5680 w 146075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0750" h="3744416">
                <a:moveTo>
                  <a:pt x="5680" y="240031"/>
                </a:moveTo>
                <a:cubicBezTo>
                  <a:pt x="5680" y="107466"/>
                  <a:pt x="113146" y="0"/>
                  <a:pt x="245711" y="0"/>
                </a:cubicBezTo>
                <a:lnTo>
                  <a:pt x="1205809" y="0"/>
                </a:lnTo>
                <a:cubicBezTo>
                  <a:pt x="1338374" y="0"/>
                  <a:pt x="1445840" y="107466"/>
                  <a:pt x="1445840" y="240031"/>
                </a:cubicBezTo>
                <a:lnTo>
                  <a:pt x="1446734" y="613014"/>
                </a:lnTo>
                <a:lnTo>
                  <a:pt x="1440947" y="1313283"/>
                </a:lnTo>
                <a:cubicBezTo>
                  <a:pt x="1439018" y="1604579"/>
                  <a:pt x="1437088" y="1895875"/>
                  <a:pt x="1435159" y="2187171"/>
                </a:cubicBezTo>
                <a:cubicBezTo>
                  <a:pt x="1434194" y="2449530"/>
                  <a:pt x="1433379" y="2667903"/>
                  <a:pt x="1435159" y="2887439"/>
                </a:cubicBezTo>
                <a:cubicBezTo>
                  <a:pt x="1436939" y="3106975"/>
                  <a:pt x="1484065" y="3361556"/>
                  <a:pt x="1445840" y="3504385"/>
                </a:cubicBezTo>
                <a:cubicBezTo>
                  <a:pt x="1445840" y="3636950"/>
                  <a:pt x="1338374" y="3744416"/>
                  <a:pt x="1205809" y="3744416"/>
                </a:cubicBezTo>
                <a:lnTo>
                  <a:pt x="245711" y="3744416"/>
                </a:lnTo>
                <a:cubicBezTo>
                  <a:pt x="113146" y="3744416"/>
                  <a:pt x="5680" y="3636950"/>
                  <a:pt x="5680" y="3504385"/>
                </a:cubicBezTo>
                <a:cubicBezTo>
                  <a:pt x="3787" y="2930412"/>
                  <a:pt x="1893" y="2447231"/>
                  <a:pt x="0" y="1873258"/>
                </a:cubicBezTo>
                <a:cubicBezTo>
                  <a:pt x="1893" y="1359113"/>
                  <a:pt x="3787" y="754176"/>
                  <a:pt x="5680" y="240031"/>
                </a:cubicBezTo>
                <a:close/>
              </a:path>
            </a:pathLst>
          </a:cu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solidFill>
                  <a:schemeClr val="tx1"/>
                </a:solidFill>
              </a:rPr>
              <a:t>Lärplattform</a:t>
            </a:r>
          </a:p>
          <a:p>
            <a:pPr algn="ctr"/>
            <a:r>
              <a:rPr lang="sv-SE" sz="1200" dirty="0" smtClean="0">
                <a:solidFill>
                  <a:schemeClr val="tx1"/>
                </a:solidFill>
              </a:rPr>
              <a:t>(Canvas / Blackboard, </a:t>
            </a:r>
            <a:r>
              <a:rPr lang="sv-SE" sz="1200" dirty="0" err="1" smtClean="0">
                <a:solidFill>
                  <a:schemeClr val="tx1"/>
                </a:solidFill>
              </a:rPr>
              <a:t>etc</a:t>
            </a:r>
            <a:r>
              <a:rPr lang="sv-SE" sz="1200" dirty="0" smtClean="0">
                <a:solidFill>
                  <a:schemeClr val="tx1"/>
                </a:solidFill>
              </a:rPr>
              <a:t>)</a:t>
            </a:r>
            <a:endParaRPr lang="sv-SE" sz="1200" dirty="0">
              <a:solidFill>
                <a:schemeClr val="tx1"/>
              </a:solidFill>
            </a:endParaRPr>
          </a:p>
        </p:txBody>
      </p:sp>
      <p:cxnSp>
        <p:nvCxnSpPr>
          <p:cNvPr id="56" name="Rak koppling 55"/>
          <p:cNvCxnSpPr>
            <a:stCxn id="55" idx="12"/>
          </p:cNvCxnSpPr>
          <p:nvPr/>
        </p:nvCxnSpPr>
        <p:spPr>
          <a:xfrm flipH="1" flipV="1">
            <a:off x="4478658" y="4077073"/>
            <a:ext cx="2607942" cy="314438"/>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Rak koppling 56"/>
          <p:cNvCxnSpPr>
            <a:stCxn id="22" idx="12"/>
          </p:cNvCxnSpPr>
          <p:nvPr/>
        </p:nvCxnSpPr>
        <p:spPr>
          <a:xfrm flipH="1">
            <a:off x="4516252" y="2611122"/>
            <a:ext cx="2570348" cy="1033212"/>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Rak koppling 59"/>
          <p:cNvCxnSpPr/>
          <p:nvPr/>
        </p:nvCxnSpPr>
        <p:spPr>
          <a:xfrm flipH="1" flipV="1">
            <a:off x="4427984" y="4437112"/>
            <a:ext cx="2639750" cy="1417682"/>
          </a:xfrm>
          <a:prstGeom prst="line">
            <a:avLst/>
          </a:prstGeom>
        </p:spPr>
        <p:style>
          <a:lnRef idx="2">
            <a:schemeClr val="accent1"/>
          </a:lnRef>
          <a:fillRef idx="0">
            <a:schemeClr val="accent1"/>
          </a:fillRef>
          <a:effectRef idx="1">
            <a:schemeClr val="accent1"/>
          </a:effectRef>
          <a:fontRef idx="minor">
            <a:schemeClr val="tx1"/>
          </a:fontRef>
        </p:style>
      </p:cxnSp>
      <p:sp>
        <p:nvSpPr>
          <p:cNvPr id="63" name="Rundad rektangulär bildtext 62"/>
          <p:cNvSpPr/>
          <p:nvPr/>
        </p:nvSpPr>
        <p:spPr>
          <a:xfrm>
            <a:off x="2407408" y="2670034"/>
            <a:ext cx="2104317" cy="655220"/>
          </a:xfrm>
          <a:prstGeom prst="wedgeRoundRectCallout">
            <a:avLst>
              <a:gd name="adj1" fmla="val 30846"/>
              <a:gd name="adj2" fmla="val 148601"/>
              <a:gd name="adj3" fmla="val 16667"/>
            </a:avLst>
          </a:prstGeom>
          <a:gradFill>
            <a:gsLst>
              <a:gs pos="0">
                <a:schemeClr val="bg2">
                  <a:lumMod val="75000"/>
                </a:schemeClr>
              </a:gs>
              <a:gs pos="100000">
                <a:schemeClr val="bg2"/>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solidFill>
                  <a:schemeClr val="tx1"/>
                </a:solidFill>
              </a:rPr>
              <a:t>Standardiserad tjänst - Publicera Kurstillfälle</a:t>
            </a:r>
            <a:endParaRPr lang="sv-SE" sz="1400" dirty="0">
              <a:solidFill>
                <a:schemeClr val="tx1"/>
              </a:solidFill>
            </a:endParaRPr>
          </a:p>
        </p:txBody>
      </p:sp>
      <p:sp>
        <p:nvSpPr>
          <p:cNvPr id="35" name="Rektangel med rundade hörn 34"/>
          <p:cNvSpPr/>
          <p:nvPr/>
        </p:nvSpPr>
        <p:spPr>
          <a:xfrm>
            <a:off x="5669641" y="2555799"/>
            <a:ext cx="432048" cy="1046284"/>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sv-SE" sz="1200" smtClean="0">
                <a:solidFill>
                  <a:schemeClr val="tx1"/>
                </a:solidFill>
              </a:rPr>
              <a:t>Adapter</a:t>
            </a:r>
            <a:endParaRPr lang="sv-SE" sz="1200">
              <a:solidFill>
                <a:schemeClr val="tx1"/>
              </a:solidFill>
            </a:endParaRPr>
          </a:p>
        </p:txBody>
      </p:sp>
      <p:sp>
        <p:nvSpPr>
          <p:cNvPr id="37" name="Rektangel med rundade hörn 36"/>
          <p:cNvSpPr/>
          <p:nvPr/>
        </p:nvSpPr>
        <p:spPr>
          <a:xfrm>
            <a:off x="5669641" y="3894884"/>
            <a:ext cx="432048" cy="1046284"/>
          </a:xfrm>
          <a:prstGeom prst="roundRect">
            <a:avLst/>
          </a:prstGeom>
          <a:solidFill>
            <a:srgbClr val="FFC000"/>
          </a:solidFill>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sv-SE" sz="1200" dirty="0" smtClean="0">
                <a:solidFill>
                  <a:schemeClr val="tx1"/>
                </a:solidFill>
              </a:rPr>
              <a:t>Adapter</a:t>
            </a:r>
            <a:endParaRPr lang="sv-SE" sz="1200" dirty="0">
              <a:solidFill>
                <a:schemeClr val="tx1"/>
              </a:solidFill>
            </a:endParaRPr>
          </a:p>
        </p:txBody>
      </p:sp>
      <p:sp>
        <p:nvSpPr>
          <p:cNvPr id="19" name="Rektangel med rundade hörn 18"/>
          <p:cNvSpPr/>
          <p:nvPr/>
        </p:nvSpPr>
        <p:spPr>
          <a:xfrm>
            <a:off x="4279983" y="1916832"/>
            <a:ext cx="4684505" cy="1798191"/>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3" name="Rektangel med rundade hörn 42"/>
          <p:cNvSpPr/>
          <p:nvPr/>
        </p:nvSpPr>
        <p:spPr>
          <a:xfrm>
            <a:off x="4279983" y="3789041"/>
            <a:ext cx="4684505" cy="1296144"/>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5" name="Rektangel med rundade hörn 44"/>
          <p:cNvSpPr/>
          <p:nvPr/>
        </p:nvSpPr>
        <p:spPr>
          <a:xfrm>
            <a:off x="5796136" y="5157192"/>
            <a:ext cx="3168352" cy="1408969"/>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6" name="Rektangel med rundade hörn 45"/>
          <p:cNvSpPr/>
          <p:nvPr/>
        </p:nvSpPr>
        <p:spPr>
          <a:xfrm>
            <a:off x="524385" y="1332920"/>
            <a:ext cx="3732204" cy="5233241"/>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7" name="Rundad rektangulär bildtext 62"/>
          <p:cNvSpPr/>
          <p:nvPr/>
        </p:nvSpPr>
        <p:spPr>
          <a:xfrm>
            <a:off x="6439829" y="1062608"/>
            <a:ext cx="1552346" cy="643982"/>
          </a:xfrm>
          <a:prstGeom prst="wedgeRoundRectCallout">
            <a:avLst>
              <a:gd name="adj1" fmla="val -42846"/>
              <a:gd name="adj2" fmla="val 8161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t>Konsumentens ansvar</a:t>
            </a:r>
            <a:endParaRPr lang="sv-SE" sz="1400" dirty="0"/>
          </a:p>
        </p:txBody>
      </p:sp>
      <p:sp>
        <p:nvSpPr>
          <p:cNvPr id="30" name="Rundad rektangulär bildtext 62"/>
          <p:cNvSpPr/>
          <p:nvPr/>
        </p:nvSpPr>
        <p:spPr>
          <a:xfrm>
            <a:off x="2470233" y="711630"/>
            <a:ext cx="1421543" cy="487126"/>
          </a:xfrm>
          <a:prstGeom prst="wedgeRoundRectCallout">
            <a:avLst>
              <a:gd name="adj1" fmla="val -33587"/>
              <a:gd name="adj2" fmla="val 81935"/>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t>Ladoks ansvar</a:t>
            </a:r>
            <a:endParaRPr lang="sv-SE" sz="1400" dirty="0"/>
          </a:p>
        </p:txBody>
      </p:sp>
      <p:sp>
        <p:nvSpPr>
          <p:cNvPr id="6" name="textruta 5"/>
          <p:cNvSpPr txBox="1"/>
          <p:nvPr/>
        </p:nvSpPr>
        <p:spPr>
          <a:xfrm>
            <a:off x="4651051" y="3969060"/>
            <a:ext cx="1069263" cy="400110"/>
          </a:xfrm>
          <a:prstGeom prst="rect">
            <a:avLst/>
          </a:prstGeom>
          <a:noFill/>
        </p:spPr>
        <p:txBody>
          <a:bodyPr wrap="square" rtlCol="0">
            <a:spAutoFit/>
          </a:bodyPr>
          <a:lstStyle/>
          <a:p>
            <a:r>
              <a:rPr lang="sv-SE" sz="1000" dirty="0" smtClean="0"/>
              <a:t>LIS </a:t>
            </a:r>
            <a:r>
              <a:rPr lang="sv-SE" sz="1000" dirty="0"/>
              <a:t>Course </a:t>
            </a:r>
            <a:r>
              <a:rPr lang="sv-SE" sz="1000" dirty="0" err="1" smtClean="0"/>
              <a:t>Offering</a:t>
            </a:r>
            <a:endParaRPr lang="sv-SE" sz="1000" dirty="0"/>
          </a:p>
        </p:txBody>
      </p:sp>
      <p:sp>
        <p:nvSpPr>
          <p:cNvPr id="32" name="textruta 31"/>
          <p:cNvSpPr txBox="1"/>
          <p:nvPr/>
        </p:nvSpPr>
        <p:spPr>
          <a:xfrm>
            <a:off x="4651050" y="3212355"/>
            <a:ext cx="1069263" cy="400110"/>
          </a:xfrm>
          <a:prstGeom prst="rect">
            <a:avLst/>
          </a:prstGeom>
          <a:noFill/>
        </p:spPr>
        <p:txBody>
          <a:bodyPr wrap="square" rtlCol="0">
            <a:spAutoFit/>
          </a:bodyPr>
          <a:lstStyle/>
          <a:p>
            <a:r>
              <a:rPr lang="sv-SE" sz="1000" dirty="0" smtClean="0"/>
              <a:t>LIS </a:t>
            </a:r>
            <a:r>
              <a:rPr lang="sv-SE" sz="1000" dirty="0"/>
              <a:t>Course </a:t>
            </a:r>
            <a:r>
              <a:rPr lang="sv-SE" sz="1000" dirty="0" err="1" smtClean="0"/>
              <a:t>Offering</a:t>
            </a:r>
            <a:endParaRPr lang="sv-SE" sz="1000" dirty="0"/>
          </a:p>
        </p:txBody>
      </p:sp>
      <p:sp>
        <p:nvSpPr>
          <p:cNvPr id="34" name="textruta 33"/>
          <p:cNvSpPr txBox="1"/>
          <p:nvPr/>
        </p:nvSpPr>
        <p:spPr>
          <a:xfrm>
            <a:off x="5940704" y="5296706"/>
            <a:ext cx="1069263" cy="400110"/>
          </a:xfrm>
          <a:prstGeom prst="rect">
            <a:avLst/>
          </a:prstGeom>
          <a:noFill/>
        </p:spPr>
        <p:txBody>
          <a:bodyPr wrap="square" rtlCol="0">
            <a:spAutoFit/>
          </a:bodyPr>
          <a:lstStyle/>
          <a:p>
            <a:r>
              <a:rPr lang="sv-SE" sz="1000" dirty="0" smtClean="0"/>
              <a:t>LIS </a:t>
            </a:r>
            <a:r>
              <a:rPr lang="sv-SE" sz="1000" dirty="0" err="1" smtClean="0"/>
              <a:t>Result</a:t>
            </a:r>
            <a:r>
              <a:rPr lang="sv-SE" sz="1000" dirty="0" smtClean="0"/>
              <a:t> Record</a:t>
            </a:r>
            <a:endParaRPr lang="sv-SE" sz="1000" dirty="0"/>
          </a:p>
        </p:txBody>
      </p:sp>
      <p:cxnSp>
        <p:nvCxnSpPr>
          <p:cNvPr id="36" name="Rak koppling 35"/>
          <p:cNvCxnSpPr>
            <a:endCxn id="38" idx="2"/>
          </p:cNvCxnSpPr>
          <p:nvPr/>
        </p:nvCxnSpPr>
        <p:spPr>
          <a:xfrm>
            <a:off x="2161611" y="4358733"/>
            <a:ext cx="1903873"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ktangel med rundade hörn 11"/>
          <p:cNvSpPr/>
          <p:nvPr/>
        </p:nvSpPr>
        <p:spPr>
          <a:xfrm>
            <a:off x="3094338" y="3549671"/>
            <a:ext cx="432048" cy="1046284"/>
          </a:xfrm>
          <a:prstGeom prst="roundRect">
            <a:avLst/>
          </a:prstGeom>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sv-SE" sz="1400" dirty="0"/>
              <a:t>Adapter</a:t>
            </a:r>
          </a:p>
        </p:txBody>
      </p:sp>
      <p:sp>
        <p:nvSpPr>
          <p:cNvPr id="38" name="Flödesschema: Koppling 37"/>
          <p:cNvSpPr/>
          <p:nvPr/>
        </p:nvSpPr>
        <p:spPr>
          <a:xfrm>
            <a:off x="4065484" y="4286725"/>
            <a:ext cx="144016" cy="14401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1" name="Rundad rektangulär bildtext 40"/>
          <p:cNvSpPr/>
          <p:nvPr/>
        </p:nvSpPr>
        <p:spPr>
          <a:xfrm>
            <a:off x="2350760" y="5121125"/>
            <a:ext cx="2104317" cy="655220"/>
          </a:xfrm>
          <a:prstGeom prst="wedgeRoundRectCallout">
            <a:avLst>
              <a:gd name="adj1" fmla="val 33495"/>
              <a:gd name="adj2" fmla="val -160294"/>
              <a:gd name="adj3" fmla="val 16667"/>
            </a:avLst>
          </a:prstGeom>
          <a:gradFill>
            <a:gsLst>
              <a:gs pos="0">
                <a:schemeClr val="bg2">
                  <a:lumMod val="75000"/>
                </a:schemeClr>
              </a:gs>
              <a:gs pos="100000">
                <a:schemeClr val="bg2"/>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solidFill>
                  <a:schemeClr val="tx1"/>
                </a:solidFill>
              </a:rPr>
              <a:t>Standardiserad tjänst – Registrera Resultat</a:t>
            </a:r>
            <a:endParaRPr lang="sv-SE" sz="1400" dirty="0">
              <a:solidFill>
                <a:schemeClr val="tx1"/>
              </a:solidFill>
            </a:endParaRPr>
          </a:p>
        </p:txBody>
      </p:sp>
      <p:sp>
        <p:nvSpPr>
          <p:cNvPr id="3" name="Platshållare för bildnummer 2"/>
          <p:cNvSpPr>
            <a:spLocks noGrp="1"/>
          </p:cNvSpPr>
          <p:nvPr>
            <p:ph type="sldNum" sz="quarter" idx="12"/>
          </p:nvPr>
        </p:nvSpPr>
        <p:spPr/>
        <p:txBody>
          <a:bodyPr/>
          <a:lstStyle/>
          <a:p>
            <a:fld id="{7F42EFCB-04CB-4960-951D-33ED0B47F62C}" type="slidenum">
              <a:rPr lang="sv-SE" smtClean="0"/>
              <a:t>5</a:t>
            </a:fld>
            <a:endParaRPr lang="sv-SE"/>
          </a:p>
        </p:txBody>
      </p:sp>
    </p:spTree>
    <p:extLst>
      <p:ext uri="{BB962C8B-B14F-4D97-AF65-F5344CB8AC3E}">
        <p14:creationId xmlns:p14="http://schemas.microsoft.com/office/powerpoint/2010/main" val="3573755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500"/>
                                        <p:tgtEl>
                                          <p:spTgt spid="5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childTnLst>
                          </p:cTn>
                        </p:par>
                        <p:par>
                          <p:cTn id="26" fill="hold">
                            <p:stCondLst>
                              <p:cond delay="500"/>
                            </p:stCondLst>
                            <p:childTnLst>
                              <p:par>
                                <p:cTn id="27" presetID="10" presetClass="entr" presetSubtype="0" fill="hold" grpId="0" nodeType="afterEffect">
                                  <p:stCondLst>
                                    <p:cond delay="50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par>
                                <p:cTn id="38" presetID="10" presetClass="entr" presetSubtype="0"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par>
                                <p:cTn id="63" presetID="10" presetClass="entr" presetSubtype="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500"/>
                                        <p:tgtEl>
                                          <p:spTgt spid="45"/>
                                        </p:tgtEl>
                                      </p:cBhvr>
                                    </p:animEffect>
                                  </p:childTnLst>
                                </p:cTn>
                              </p:par>
                            </p:childTnLst>
                          </p:cTn>
                        </p:par>
                        <p:par>
                          <p:cTn id="66" fill="hold">
                            <p:stCondLst>
                              <p:cond delay="500"/>
                            </p:stCondLst>
                            <p:childTnLst>
                              <p:par>
                                <p:cTn id="67" presetID="1" presetClass="entr" presetSubtype="0" fill="hold" grpId="0" nodeType="afterEffect">
                                  <p:stCondLst>
                                    <p:cond delay="0"/>
                                  </p:stCondLst>
                                  <p:childTnLst>
                                    <p:set>
                                      <p:cBhvr>
                                        <p:cTn id="68" dur="1" fill="hold">
                                          <p:stCondLst>
                                            <p:cond delay="0"/>
                                          </p:stCondLst>
                                        </p:cTn>
                                        <p:tgtEl>
                                          <p:spTgt spid="30"/>
                                        </p:tgtEl>
                                        <p:attrNameLst>
                                          <p:attrName>style.visibility</p:attrName>
                                        </p:attrNameLst>
                                      </p:cBhvr>
                                      <p:to>
                                        <p:strVal val="visible"/>
                                      </p:to>
                                    </p:set>
                                  </p:childTnLst>
                                </p:cTn>
                              </p:par>
                            </p:childTnLst>
                          </p:cTn>
                        </p:par>
                        <p:par>
                          <p:cTn id="69" fill="hold">
                            <p:stCondLst>
                              <p:cond delay="500"/>
                            </p:stCondLst>
                            <p:childTnLst>
                              <p:par>
                                <p:cTn id="70" presetID="1" presetClass="entr" presetSubtype="0"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9" grpId="0" animBg="1"/>
      <p:bldP spid="40" grpId="0" animBg="1"/>
      <p:bldP spid="53" grpId="0" animBg="1"/>
      <p:bldP spid="63" grpId="0" animBg="1"/>
      <p:bldP spid="35" grpId="0" animBg="1"/>
      <p:bldP spid="19" grpId="0" animBg="1"/>
      <p:bldP spid="43" grpId="0" animBg="1"/>
      <p:bldP spid="45" grpId="0" animBg="1"/>
      <p:bldP spid="46" grpId="0" animBg="1"/>
      <p:bldP spid="47" grpId="0" animBg="1"/>
      <p:bldP spid="30" grpId="0" animBg="1"/>
      <p:bldP spid="6" grpId="0"/>
      <p:bldP spid="32" grpId="0"/>
      <p:bldP spid="34" grpId="0"/>
      <p:bldP spid="38" grpId="0" animBg="1"/>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Analyskriterier</a:t>
            </a:r>
            <a:endParaRPr lang="en-GB"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6</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lstStyle/>
          <a:p>
            <a:r>
              <a:rPr lang="en-GB" dirty="0" err="1"/>
              <a:t>Informationsmodell</a:t>
            </a:r>
            <a:endParaRPr lang="en-GB" dirty="0"/>
          </a:p>
          <a:p>
            <a:r>
              <a:rPr lang="en-GB" dirty="0" err="1"/>
              <a:t>Interaktionsmodell</a:t>
            </a:r>
            <a:r>
              <a:rPr lang="en-GB" dirty="0"/>
              <a:t> </a:t>
            </a:r>
            <a:r>
              <a:rPr lang="en-GB" dirty="0" err="1"/>
              <a:t>och</a:t>
            </a:r>
            <a:r>
              <a:rPr lang="en-GB" dirty="0"/>
              <a:t> transport</a:t>
            </a:r>
          </a:p>
          <a:p>
            <a:r>
              <a:rPr lang="en-GB" dirty="0" err="1"/>
              <a:t>Interoperabilitet</a:t>
            </a:r>
            <a:endParaRPr lang="en-GB" dirty="0"/>
          </a:p>
          <a:p>
            <a:pPr lvl="1"/>
            <a:r>
              <a:rPr lang="sv-SE" dirty="0"/>
              <a:t>M</a:t>
            </a:r>
            <a:r>
              <a:rPr lang="en-GB" dirty="0" err="1"/>
              <a:t>ålgrupp</a:t>
            </a:r>
            <a:endParaRPr lang="en-GB" dirty="0"/>
          </a:p>
          <a:p>
            <a:pPr lvl="1"/>
            <a:r>
              <a:rPr lang="sv-SE" dirty="0"/>
              <a:t>I</a:t>
            </a:r>
            <a:r>
              <a:rPr lang="en-GB" dirty="0" err="1"/>
              <a:t>nriktning</a:t>
            </a:r>
            <a:endParaRPr lang="en-GB" dirty="0"/>
          </a:p>
          <a:p>
            <a:pPr lvl="1"/>
            <a:r>
              <a:rPr lang="sv-SE" dirty="0"/>
              <a:t>U</a:t>
            </a:r>
            <a:r>
              <a:rPr lang="en-GB" dirty="0" err="1"/>
              <a:t>tbredning</a:t>
            </a:r>
            <a:endParaRPr lang="en-GB" dirty="0"/>
          </a:p>
          <a:p>
            <a:r>
              <a:rPr lang="en-GB" dirty="0" err="1"/>
              <a:t>Livscykel</a:t>
            </a:r>
            <a:r>
              <a:rPr lang="en-GB" dirty="0"/>
              <a:t> </a:t>
            </a:r>
          </a:p>
          <a:p>
            <a:pPr lvl="1"/>
            <a:r>
              <a:rPr lang="en-GB" dirty="0" err="1"/>
              <a:t>Nuvarande</a:t>
            </a:r>
            <a:r>
              <a:rPr lang="en-GB" dirty="0"/>
              <a:t> status </a:t>
            </a:r>
            <a:r>
              <a:rPr lang="en-GB" dirty="0" err="1"/>
              <a:t>för</a:t>
            </a:r>
            <a:r>
              <a:rPr lang="en-GB" dirty="0"/>
              <a:t> </a:t>
            </a:r>
            <a:r>
              <a:rPr lang="en-GB" dirty="0" err="1"/>
              <a:t>standarden</a:t>
            </a:r>
            <a:endParaRPr lang="en-GB" dirty="0"/>
          </a:p>
          <a:p>
            <a:pPr lvl="1"/>
            <a:r>
              <a:rPr lang="en-GB" dirty="0" err="1"/>
              <a:t>Utvecklingsgrad</a:t>
            </a:r>
            <a:endParaRPr lang="en-GB" dirty="0"/>
          </a:p>
          <a:p>
            <a:r>
              <a:rPr lang="en-GB" dirty="0" err="1"/>
              <a:t>Teknisk</a:t>
            </a:r>
            <a:r>
              <a:rPr lang="en-GB" dirty="0"/>
              <a:t> </a:t>
            </a:r>
            <a:r>
              <a:rPr lang="en-GB" dirty="0" err="1"/>
              <a:t>kvalitet</a:t>
            </a:r>
            <a:endParaRPr lang="en-GB" dirty="0"/>
          </a:p>
          <a:p>
            <a:r>
              <a:rPr lang="en-GB" dirty="0" err="1"/>
              <a:t>Utökningsbarhet</a:t>
            </a:r>
            <a:endParaRPr lang="en-GB" dirty="0"/>
          </a:p>
          <a:p>
            <a:r>
              <a:rPr lang="sv-SE" dirty="0"/>
              <a:t>Täckningsgrad i jämförelse med </a:t>
            </a:r>
            <a:r>
              <a:rPr lang="sv-SE" dirty="0" err="1"/>
              <a:t>Ladok</a:t>
            </a:r>
            <a:r>
              <a:rPr lang="sv-SE" dirty="0"/>
              <a:t> 3:s informationsmodell</a:t>
            </a:r>
            <a:endParaRPr lang="en-GB" dirty="0"/>
          </a:p>
        </p:txBody>
      </p:sp>
    </p:spTree>
    <p:extLst>
      <p:ext uri="{BB962C8B-B14F-4D97-AF65-F5344CB8AC3E}">
        <p14:creationId xmlns:p14="http://schemas.microsoft.com/office/powerpoint/2010/main" val="3984930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72532-8618-48B1-AD45-14D84DC6B950}"/>
              </a:ext>
            </a:extLst>
          </p:cNvPr>
          <p:cNvSpPr>
            <a:spLocks noGrp="1"/>
          </p:cNvSpPr>
          <p:nvPr>
            <p:ph type="title"/>
          </p:nvPr>
        </p:nvSpPr>
        <p:spPr/>
        <p:txBody>
          <a:bodyPr/>
          <a:lstStyle/>
          <a:p>
            <a:r>
              <a:rPr lang="sv-SE" dirty="0"/>
              <a:t>Analyserade standarder</a:t>
            </a:r>
            <a:endParaRPr lang="en-GB" dirty="0"/>
          </a:p>
        </p:txBody>
      </p:sp>
      <p:sp>
        <p:nvSpPr>
          <p:cNvPr id="5" name="Slide Number Placeholder 4">
            <a:extLst>
              <a:ext uri="{FF2B5EF4-FFF2-40B4-BE49-F238E27FC236}">
                <a16:creationId xmlns:a16="http://schemas.microsoft.com/office/drawing/2014/main" id="{833AE519-4786-40CB-944C-7263400B641C}"/>
              </a:ext>
            </a:extLst>
          </p:cNvPr>
          <p:cNvSpPr>
            <a:spLocks noGrp="1"/>
          </p:cNvSpPr>
          <p:nvPr>
            <p:ph type="sldNum" sz="quarter" idx="12"/>
          </p:nvPr>
        </p:nvSpPr>
        <p:spPr/>
        <p:txBody>
          <a:bodyPr/>
          <a:lstStyle/>
          <a:p>
            <a:fld id="{7F42EFCB-04CB-4960-951D-33ED0B47F62C}" type="slidenum">
              <a:rPr lang="sv-SE" smtClean="0"/>
              <a:t>7</a:t>
            </a:fld>
            <a:endParaRPr lang="sv-SE"/>
          </a:p>
        </p:txBody>
      </p:sp>
      <p:sp>
        <p:nvSpPr>
          <p:cNvPr id="6" name="Text Placeholder 5">
            <a:extLst>
              <a:ext uri="{FF2B5EF4-FFF2-40B4-BE49-F238E27FC236}">
                <a16:creationId xmlns:a16="http://schemas.microsoft.com/office/drawing/2014/main" id="{02AE49E8-7031-446A-B287-F02E6159F20A}"/>
              </a:ext>
            </a:extLst>
          </p:cNvPr>
          <p:cNvSpPr>
            <a:spLocks noGrp="1"/>
          </p:cNvSpPr>
          <p:nvPr>
            <p:ph type="body" sz="quarter" idx="13"/>
          </p:nvPr>
        </p:nvSpPr>
        <p:spPr/>
        <p:txBody>
          <a:bodyPr>
            <a:normAutofit/>
          </a:bodyPr>
          <a:lstStyle/>
          <a:p>
            <a:r>
              <a:rPr lang="sv-SE" dirty="0"/>
              <a:t>Learning Information Services - LIS</a:t>
            </a:r>
          </a:p>
          <a:p>
            <a:r>
              <a:rPr lang="sv-SE" dirty="0"/>
              <a:t>EMIL</a:t>
            </a:r>
          </a:p>
          <a:p>
            <a:r>
              <a:rPr lang="sv-SE" dirty="0" err="1"/>
              <a:t>Open</a:t>
            </a:r>
            <a:r>
              <a:rPr lang="sv-SE" dirty="0"/>
              <a:t> </a:t>
            </a:r>
            <a:r>
              <a:rPr lang="sv-SE" dirty="0" err="1"/>
              <a:t>Education</a:t>
            </a:r>
            <a:r>
              <a:rPr lang="sv-SE" dirty="0"/>
              <a:t> API</a:t>
            </a:r>
          </a:p>
          <a:p>
            <a:r>
              <a:rPr lang="sv-SE" dirty="0" err="1"/>
              <a:t>OneRoster</a:t>
            </a:r>
            <a:endParaRPr lang="sv-SE" dirty="0"/>
          </a:p>
          <a:p>
            <a:r>
              <a:rPr lang="sv-SE" dirty="0"/>
              <a:t>Egenutvecklat</a:t>
            </a:r>
          </a:p>
          <a:p>
            <a:pPr marL="0" indent="0">
              <a:buNone/>
            </a:pPr>
            <a:endParaRPr lang="en-GB" dirty="0"/>
          </a:p>
        </p:txBody>
      </p:sp>
    </p:spTree>
    <p:extLst>
      <p:ext uri="{BB962C8B-B14F-4D97-AF65-F5344CB8AC3E}">
        <p14:creationId xmlns:p14="http://schemas.microsoft.com/office/powerpoint/2010/main" val="4172565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LIS - Learning Information Services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8</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normAutofit fontScale="92500"/>
          </a:bodyPr>
          <a:lstStyle/>
          <a:p>
            <a:pPr>
              <a:buFontTx/>
              <a:buChar char="+"/>
            </a:pPr>
            <a:r>
              <a:rPr lang="sv-SE" dirty="0"/>
              <a:t>LIS täcker, på en entitets nivå, det behov som </a:t>
            </a:r>
            <a:r>
              <a:rPr lang="sv-SE" dirty="0" err="1"/>
              <a:t>indentifierats</a:t>
            </a:r>
            <a:r>
              <a:rPr lang="sv-SE" dirty="0"/>
              <a:t> ur ett </a:t>
            </a:r>
            <a:r>
              <a:rPr lang="sv-SE" dirty="0" err="1"/>
              <a:t>Ladok</a:t>
            </a:r>
            <a:r>
              <a:rPr lang="sv-SE" dirty="0"/>
              <a:t> perspektiv på ett godtagbart sätt</a:t>
            </a:r>
          </a:p>
          <a:p>
            <a:pPr>
              <a:buFontTx/>
              <a:buChar char="+"/>
            </a:pPr>
            <a:r>
              <a:rPr lang="sv-SE" dirty="0"/>
              <a:t>IMS Global ger en möjlighet att påverka standardens framtida utformning och innehåll genom arbetsgruppen för Edu API</a:t>
            </a:r>
          </a:p>
          <a:p>
            <a:pPr>
              <a:buFontTx/>
              <a:buChar char="+"/>
            </a:pPr>
            <a:r>
              <a:rPr lang="sv-SE" dirty="0"/>
              <a:t>De LIS implementationer som gjorts inom sektor har visat sig lyckosamma både ur ett tids- och ett kostnadsperspektiv</a:t>
            </a:r>
          </a:p>
          <a:p>
            <a:pPr>
              <a:buFontTx/>
              <a:buChar char="+"/>
            </a:pPr>
            <a:r>
              <a:rPr lang="sv-SE" dirty="0"/>
              <a:t>LIS är den av de analyserade standarderna som får anses ha störst spridning och där man kan förvänta sig bäst </a:t>
            </a:r>
            <a:r>
              <a:rPr lang="sv-SE" dirty="0" err="1"/>
              <a:t>interoperabilitet</a:t>
            </a:r>
            <a:r>
              <a:rPr lang="sv-SE" dirty="0"/>
              <a:t> med tillgängliga system på marknaden</a:t>
            </a:r>
          </a:p>
          <a:p>
            <a:pPr>
              <a:buFontTx/>
              <a:buChar char="-"/>
            </a:pPr>
            <a:r>
              <a:rPr lang="sv-SE" dirty="0"/>
              <a:t>I sin nuvarande version så är täckningsgraden på attributnivå relativt låg sett ur ett </a:t>
            </a:r>
            <a:r>
              <a:rPr lang="sv-SE" dirty="0" err="1"/>
              <a:t>Ladok</a:t>
            </a:r>
            <a:r>
              <a:rPr lang="sv-SE" dirty="0"/>
              <a:t> perspektiv</a:t>
            </a:r>
          </a:p>
          <a:p>
            <a:pPr>
              <a:buFontTx/>
              <a:buChar char="-"/>
            </a:pPr>
            <a:r>
              <a:rPr lang="sv-SE" dirty="0"/>
              <a:t>Begränsningar i utökningsbarheten</a:t>
            </a:r>
          </a:p>
          <a:p>
            <a:pPr>
              <a:buFontTx/>
              <a:buChar char="-"/>
            </a:pPr>
            <a:endParaRPr lang="sv-SE" dirty="0"/>
          </a:p>
          <a:p>
            <a:pPr marL="0" indent="0">
              <a:buNone/>
            </a:pPr>
            <a:r>
              <a:rPr lang="sv-SE" dirty="0">
                <a:hlinkClick r:id="rId2"/>
              </a:rPr>
              <a:t>https://wiki.sunet.se/display/Inkubator/LIS+-+Learning+Information+Services</a:t>
            </a:r>
            <a:endParaRPr lang="sv-SE" dirty="0"/>
          </a:p>
          <a:p>
            <a:pPr marL="0" indent="0">
              <a:buNone/>
            </a:pPr>
            <a:endParaRPr lang="sv-SE" dirty="0"/>
          </a:p>
        </p:txBody>
      </p:sp>
    </p:spTree>
    <p:extLst>
      <p:ext uri="{BB962C8B-B14F-4D97-AF65-F5344CB8AC3E}">
        <p14:creationId xmlns:p14="http://schemas.microsoft.com/office/powerpoint/2010/main" val="1354436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9</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God teknisk kvalitet och väl dokumenterat</a:t>
            </a:r>
          </a:p>
          <a:p>
            <a:pPr>
              <a:buFontTx/>
              <a:buChar char="+"/>
            </a:pPr>
            <a:r>
              <a:rPr lang="sv-SE" dirty="0"/>
              <a:t>Väl fungerande utökningsbarhet</a:t>
            </a:r>
          </a:p>
          <a:p>
            <a:pPr>
              <a:buFontTx/>
              <a:buChar char="-"/>
            </a:pPr>
            <a:r>
              <a:rPr lang="sv-SE" dirty="0"/>
              <a:t>Låg täckningsgrad på entitetsnivå i förhållande till behovet för integration med </a:t>
            </a:r>
            <a:r>
              <a:rPr lang="sv-SE" dirty="0" err="1"/>
              <a:t>Ladok</a:t>
            </a:r>
            <a:endParaRPr lang="sv-SE" dirty="0"/>
          </a:p>
          <a:p>
            <a:pPr>
              <a:buFontTx/>
              <a:buChar char="-"/>
            </a:pPr>
            <a:r>
              <a:rPr lang="sv-SE" dirty="0"/>
              <a:t>Tveksam </a:t>
            </a:r>
            <a:r>
              <a:rPr lang="sv-SE" dirty="0" err="1"/>
              <a:t>interoperabilitet</a:t>
            </a:r>
            <a:r>
              <a:rPr lang="sv-SE" dirty="0"/>
              <a:t> med standardsystem på </a:t>
            </a:r>
            <a:r>
              <a:rPr lang="sv-SE" dirty="0" err="1"/>
              <a:t>marknanden</a:t>
            </a:r>
            <a:endParaRPr lang="sv-SE" dirty="0"/>
          </a:p>
          <a:p>
            <a:pPr>
              <a:buFontTx/>
              <a:buChar char="-"/>
            </a:pPr>
            <a:endParaRPr lang="sv-SE" dirty="0"/>
          </a:p>
          <a:p>
            <a:pPr marL="0" indent="0">
              <a:buNone/>
            </a:pPr>
            <a:r>
              <a:rPr lang="sv-SE" dirty="0">
                <a:hlinkClick r:id="rId3"/>
              </a:rPr>
              <a:t>https://wiki.sunet.se/display/Inkubator/EMIL</a:t>
            </a:r>
            <a:endParaRPr lang="sv-SE" dirty="0"/>
          </a:p>
          <a:p>
            <a:pPr>
              <a:buFontTx/>
              <a:buChar char="-"/>
            </a:pPr>
            <a:endParaRPr lang="sv-SE" dirty="0"/>
          </a:p>
          <a:p>
            <a:pPr>
              <a:buFontTx/>
              <a:buChar char="-"/>
            </a:pPr>
            <a:endParaRPr lang="sv-SE" dirty="0"/>
          </a:p>
          <a:p>
            <a:pPr>
              <a:buFontTx/>
              <a:buChar char="-"/>
            </a:pPr>
            <a:endParaRPr lang="sv-SE" dirty="0"/>
          </a:p>
          <a:p>
            <a:pPr marL="0" indent="0">
              <a:buNone/>
            </a:pPr>
            <a:endParaRPr lang="sv-SE" dirty="0"/>
          </a:p>
        </p:txBody>
      </p:sp>
    </p:spTree>
    <p:extLst>
      <p:ext uri="{BB962C8B-B14F-4D97-AF65-F5344CB8AC3E}">
        <p14:creationId xmlns:p14="http://schemas.microsoft.com/office/powerpoint/2010/main" val="4198764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unet">
      <a:dk1>
        <a:srgbClr val="252425"/>
      </a:dk1>
      <a:lt1>
        <a:sysClr val="window" lastClr="FFFFFF"/>
      </a:lt1>
      <a:dk2>
        <a:srgbClr val="707070"/>
      </a:dk2>
      <a:lt2>
        <a:srgbClr val="E9E8E8"/>
      </a:lt2>
      <a:accent1>
        <a:srgbClr val="E37425"/>
      </a:accent1>
      <a:accent2>
        <a:srgbClr val="F7F7F7"/>
      </a:accent2>
      <a:accent3>
        <a:srgbClr val="B3B3B3"/>
      </a:accent3>
      <a:accent4>
        <a:srgbClr val="FFC000"/>
      </a:accent4>
      <a:accent5>
        <a:srgbClr val="1BAAD7"/>
      </a:accent5>
      <a:accent6>
        <a:srgbClr val="70AD47"/>
      </a:accent6>
      <a:hlink>
        <a:srgbClr val="1BAAD7"/>
      </a:hlink>
      <a:folHlink>
        <a:srgbClr val="E37425"/>
      </a:folHlink>
    </a:clrScheme>
    <a:fontScheme name="Sunet">
      <a:majorFont>
        <a:latin typeface="Akkurat-Mono"/>
        <a:ea typeface=""/>
        <a:cs typeface=""/>
      </a:majorFont>
      <a:minorFont>
        <a:latin typeface="Proxima Nova Rg"/>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unet-mall_mastermode.pptx" id="{4C3197CE-D077-4EA6-A0CD-2CE3CC7C1695}" vid="{52A2DF31-EA52-47FB-A338-94B9E7B47B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4349</TotalTime>
  <Words>1526</Words>
  <Application>Microsoft Office PowerPoint</Application>
  <PresentationFormat>Bildspel på skärmen (4:3)</PresentationFormat>
  <Paragraphs>268</Paragraphs>
  <Slides>25</Slides>
  <Notes>24</Notes>
  <HiddenSlides>8</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25</vt:i4>
      </vt:variant>
    </vt:vector>
  </HeadingPairs>
  <TitlesOfParts>
    <vt:vector size="32" baseType="lpstr">
      <vt:lpstr>Akkurat-Mono</vt:lpstr>
      <vt:lpstr>Arial</vt:lpstr>
      <vt:lpstr>Arial Narrow</vt:lpstr>
      <vt:lpstr>Calibri</vt:lpstr>
      <vt:lpstr>Proxima Nova Rg</vt:lpstr>
      <vt:lpstr>Wingdings</vt:lpstr>
      <vt:lpstr>Office Theme</vt:lpstr>
      <vt:lpstr>Informationsmodeller och API</vt:lpstr>
      <vt:lpstr>Bakgrund</vt:lpstr>
      <vt:lpstr>Uppdrag</vt:lpstr>
      <vt:lpstr>Syfte med gemensam standard</vt:lpstr>
      <vt:lpstr>Exempel på användande av gemensam standard</vt:lpstr>
      <vt:lpstr>Analyskriterier</vt:lpstr>
      <vt:lpstr>Analyserade standarder</vt:lpstr>
      <vt:lpstr>LIS - Learning Information Services</vt:lpstr>
      <vt:lpstr>EMIL</vt:lpstr>
      <vt:lpstr>Open Education API</vt:lpstr>
      <vt:lpstr>OneRoster</vt:lpstr>
      <vt:lpstr>Egenutvecklat</vt:lpstr>
      <vt:lpstr>Deltagande i IMS Globals projekt EDU-API</vt:lpstr>
      <vt:lpstr>Deltagande i IMS EU Tech TaskForce</vt:lpstr>
      <vt:lpstr>Rekommendation</vt:lpstr>
      <vt:lpstr>Nästa steg</vt:lpstr>
      <vt:lpstr>Länk till projektwiki</vt:lpstr>
      <vt:lpstr>LIS - Learning Information Services</vt:lpstr>
      <vt:lpstr>LIS - Learning Information Services</vt:lpstr>
      <vt:lpstr>EMIL</vt:lpstr>
      <vt:lpstr>EMIL</vt:lpstr>
      <vt:lpstr>Open Education API</vt:lpstr>
      <vt:lpstr>Open Education API</vt:lpstr>
      <vt:lpstr>OneRoaster</vt:lpstr>
      <vt:lpstr>OneRoaster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Sunet</dc:title>
  <dc:creator>Gunnar</dc:creator>
  <cp:lastModifiedBy>Johan Planmo</cp:lastModifiedBy>
  <cp:revision>38</cp:revision>
  <dcterms:created xsi:type="dcterms:W3CDTF">2017-12-28T10:12:56Z</dcterms:created>
  <dcterms:modified xsi:type="dcterms:W3CDTF">2019-02-12T07:07:34Z</dcterms:modified>
</cp:coreProperties>
</file>