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9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666666"/>
    <a:srgbClr val="FFFFFF"/>
    <a:srgbClr val="990000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55" autoAdjust="0"/>
    <p:restoredTop sz="94654" autoAdjust="0"/>
  </p:normalViewPr>
  <p:slideViewPr>
    <p:cSldViewPr>
      <p:cViewPr>
        <p:scale>
          <a:sx n="100" d="100"/>
          <a:sy n="100" d="100"/>
        </p:scale>
        <p:origin x="-1008" y="-280"/>
      </p:cViewPr>
      <p:guideLst>
        <p:guide orient="horz" pos="144"/>
        <p:guide pos="6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7F3CC-C480-4458-A18E-644199A2B8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37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B7FFC-129D-4D59-9782-6BB7019603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63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189AD-E879-4874-81F4-C327F16935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23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A91E2-33ED-4E1C-9B78-7514617014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21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281FA-CEA8-4E41-AA5D-65CACC24B9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75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838DB-9A73-4F2C-9BEB-70E2BB8657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2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73DD0-69A2-4451-9B3E-7BD431E9F4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41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E6B89-C15F-46D5-8ADD-58102FF833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1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F2EC6-2133-49EE-B079-F2207111F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4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0AF82-E9C0-4749-B833-F02A07C8B0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9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8B214-D1BE-4615-AACC-01A7B2CEDC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74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517CBF-3087-4EEF-88DC-F1BA246470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9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ebauth.service.ohio-state.edu/~shibboleth/" TargetMode="Externa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3200" dirty="0">
              <a:solidFill>
                <a:schemeClr val="bg1"/>
              </a:solidFill>
              <a:latin typeface="Arial Black" charset="0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Arial Black" charset="0"/>
            </a:endParaRPr>
          </a:p>
          <a:p>
            <a:pPr algn="ctr"/>
            <a:r>
              <a:rPr lang="en-US" sz="3600" dirty="0" smtClean="0">
                <a:solidFill>
                  <a:srgbClr val="666666"/>
                </a:solidFill>
                <a:latin typeface="Georgia" charset="0"/>
              </a:rPr>
              <a:t>Shibboleth and IIS Integration</a:t>
            </a:r>
          </a:p>
          <a:p>
            <a:pPr algn="ctr"/>
            <a:r>
              <a:rPr lang="en-US" sz="3600" dirty="0" smtClean="0">
                <a:solidFill>
                  <a:srgbClr val="666666"/>
                </a:solidFill>
                <a:latin typeface="Georgia" charset="0"/>
              </a:rPr>
              <a:t>Tips, Tricks, Alternatives</a:t>
            </a:r>
          </a:p>
          <a:p>
            <a:pPr algn="ctr"/>
            <a:endParaRPr lang="en-US" sz="3600" dirty="0" smtClean="0">
              <a:solidFill>
                <a:srgbClr val="666666"/>
              </a:solidFill>
              <a:latin typeface="Georgia" charset="0"/>
            </a:endParaRPr>
          </a:p>
          <a:p>
            <a:pPr algn="r"/>
            <a:r>
              <a:rPr lang="en-US" sz="2800" dirty="0" smtClean="0">
                <a:solidFill>
                  <a:srgbClr val="666666"/>
                </a:solidFill>
                <a:latin typeface="Georgia" charset="0"/>
              </a:rPr>
              <a:t>Scott Cantor</a:t>
            </a:r>
          </a:p>
          <a:p>
            <a:pPr algn="r"/>
            <a:r>
              <a:rPr lang="en-US" sz="2800" dirty="0" smtClean="0">
                <a:solidFill>
                  <a:srgbClr val="666666"/>
                </a:solidFill>
                <a:latin typeface="Georgia" charset="0"/>
              </a:rPr>
              <a:t>OSU / Shibboleth Consortium</a:t>
            </a:r>
          </a:p>
        </p:txBody>
      </p:sp>
      <p:pic>
        <p:nvPicPr>
          <p:cNvPr id="2059" name="Picture 11" descr="OSU_99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2" y="381000"/>
            <a:ext cx="2084388" cy="208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685800"/>
            <a:ext cx="4406900" cy="1536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Gotchas: Virtualization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481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Client view of scheme, hostname, port not the same as server view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Example: https termination from client to load balancer, http from LB to server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IIS DOES NOT SUPPORT THIS NATIVELY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SP compensates with settings in </a:t>
            </a:r>
            <a:r>
              <a:rPr lang="en-US" sz="32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&lt;Site&gt;</a:t>
            </a: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 elements to override scheme, name, ports; analogous to Apache </a:t>
            </a:r>
            <a:r>
              <a:rPr lang="en-US" sz="3200" kern="0" dirty="0" err="1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ServerName</a:t>
            </a:r>
            <a:r>
              <a:rPr lang="en-US" sz="3200" kern="0" dirty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 </a:t>
            </a: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and related commands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14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A bit on ADFS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510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ADFSv2 integration with IIS principally relies on embedded WS-Federation token support inside .NET application layer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No end to end SAML 2 protocol options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Application uses .NET “claims” API to access user data from token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Windows account impersonation via REMOTE_USER I think possible using sample code for older ADFSv1 style of integration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257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Local Background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4376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Local deployment of ~ 200 SPs, ~ 300 servers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IIS usage ~ 60-70%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No special software distribution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Tailored documentation and configuration: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ＭＳ Ｐゴシック"/>
                <a:hlinkClick r:id="rId2"/>
              </a:rPr>
              <a:t>https://webauth.service.ohio-state.edu/~shibboleth/</a:t>
            </a:r>
            <a:endParaRPr lang="en-US" kern="0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Little use of Windows AD features/security on campus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SP Technical Design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442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“</a:t>
            </a:r>
            <a:r>
              <a:rPr lang="en-US" sz="3200" kern="0" dirty="0" err="1" smtClean="0">
                <a:solidFill>
                  <a:srgbClr val="000000"/>
                </a:solidFill>
                <a:latin typeface="Arial"/>
                <a:ea typeface="ＭＳ Ｐゴシック"/>
              </a:rPr>
              <a:t>shibd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” agent run as Windows service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DLL installed as IIS ISAPI filter and extension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Configuration external to IIS, not within GUI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Not aware of .NET application boundaries/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configuration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2.5 highly recommended due to improved installer for upgrades/patches</a:t>
            </a:r>
            <a:endParaRPr lang="en-US" sz="3200" kern="0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316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IIS Integration Specifics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373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Native ISAPI modules cannot set server variables, so data is provided via custom headers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>
                <a:solidFill>
                  <a:srgbClr val="000000"/>
                </a:solidFill>
                <a:latin typeface="Arial"/>
                <a:ea typeface="ＭＳ Ｐゴシック"/>
              </a:rPr>
              <a:t>Requests to IIS sites are mapped to hostnames using </a:t>
            </a:r>
            <a:r>
              <a:rPr lang="en-US" sz="32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&lt;Site&gt;</a:t>
            </a:r>
            <a:r>
              <a:rPr lang="en-US" sz="3200" kern="0" dirty="0">
                <a:solidFill>
                  <a:srgbClr val="000000"/>
                </a:solidFill>
                <a:latin typeface="Arial"/>
                <a:ea typeface="ＭＳ Ｐゴシック"/>
              </a:rPr>
              <a:t> </a:t>
            </a: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elements</a:t>
            </a:r>
            <a:endParaRPr lang="en-US" sz="3200" kern="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Applying rules/settings for content requires </a:t>
            </a:r>
            <a:r>
              <a:rPr lang="en-US" sz="32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</a:t>
            </a:r>
            <a:r>
              <a:rPr lang="en-US" sz="32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RequestMap</a:t>
            </a:r>
            <a:r>
              <a:rPr lang="en-US" sz="32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337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Mapping Examples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521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&lt;ISAPI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normalizeRequest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="true"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safeHeaderNames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="true"&gt;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&lt;Site id=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1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name=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www.example.com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&lt;Alias&gt;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example.com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&lt;/Alias&gt;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&lt;/Site&gt;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&lt;Site id=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135234524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name=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alt.example.com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/&gt;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&lt;/ISAPI&gt;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…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RequestMapper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type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Native"&gt;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&lt;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RequestMap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&lt;Host name="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www.example.com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  &lt;Path name=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secure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authType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="shibboleth" </a:t>
            </a:r>
            <a:r>
              <a:rPr lang="en-US" sz="1400" kern="0" dirty="0" err="1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requireSession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"true"/&gt;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&lt;/Host&gt;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&lt;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Host name=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example.com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  &lt;Path name="secure" </a:t>
            </a:r>
            <a:r>
              <a:rPr lang="en-US" sz="1400" kern="0" dirty="0" err="1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authType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="shibboleth" </a:t>
            </a:r>
            <a:r>
              <a:rPr lang="en-US" sz="1400" kern="0" dirty="0" err="1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requireSession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="true"/&gt;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&lt;/Host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&lt;Host name=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alt.example.com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"&gt;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  &lt;Path name="secure" </a:t>
            </a:r>
            <a:r>
              <a:rPr lang="en-US" sz="1400" kern="0" dirty="0" err="1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authType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="shibboleth" </a:t>
            </a:r>
            <a:r>
              <a:rPr lang="en-US" sz="1400" kern="0" dirty="0" err="1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requireSession</a:t>
            </a: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="true"/&gt;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  &lt;/Host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  &lt;/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RequestMap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  <a:p>
            <a:pPr eaLnBrk="1" hangingPunct="1">
              <a:spcBef>
                <a:spcPct val="20000"/>
              </a:spcBef>
              <a:buClr>
                <a:srgbClr val="9A0301"/>
              </a:buClr>
            </a:pP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&lt;/</a:t>
            </a:r>
            <a:r>
              <a:rPr lang="en-US" sz="1400" kern="0" dirty="0" err="1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RequestMapper</a:t>
            </a:r>
            <a:r>
              <a:rPr lang="en-US" sz="1400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&gt;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093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Gotchas: File Permissions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326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All accounts used by IIS processes need read access to most files in the Shibboleth installation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Varies widely across IIS versions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No access to private key(s) required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Write access to log directory only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97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Gotchas: IIS Inheritance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49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IIS filters globally or per-site, extension script mappings globally, site-level, directory/file-level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Installer tries to install filter globally, script/handler mapping at root of each site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Systems vary in overriding these settings at lower layers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GUI is buggy and does not accurately reflect when settings are overridden or missing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914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Gotchas: WOW64 </a:t>
            </a:r>
            <a:r>
              <a:rPr lang="en-US" sz="3600" dirty="0" err="1" smtClean="0">
                <a:solidFill>
                  <a:schemeClr val="bg1"/>
                </a:solidFill>
                <a:latin typeface="Georgia" charset="0"/>
              </a:rPr>
              <a:t>AppPools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2.5 releases install 32-bit and 64-bit binaries, but only one can be active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IIS </a:t>
            </a:r>
            <a:r>
              <a:rPr lang="en-US" sz="3200" kern="0" dirty="0" err="1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AppPools</a:t>
            </a: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 on 64-bit OS can be configured as 32-bit: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Choose “Run as 32-bit” during install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Run SetService32.bat after install and manually edit IIS filter/handler mappings</a:t>
            </a: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Cannot run both types of </a:t>
            </a:r>
            <a:r>
              <a:rPr lang="en-US" sz="3200" kern="0" dirty="0" err="1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AppPool</a:t>
            </a: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 at once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023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/>
            <a:endParaRPr lang="en-US" sz="1800">
              <a:solidFill>
                <a:schemeClr val="bg1"/>
              </a:solidFill>
              <a:latin typeface="Arial Black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133600" y="228600"/>
            <a:ext cx="6705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solidFill>
                  <a:schemeClr val="bg1"/>
                </a:solidFill>
                <a:latin typeface="Georgia" charset="0"/>
              </a:rPr>
              <a:t>Gotchas: Headers</a:t>
            </a:r>
            <a:endParaRPr lang="en-US" sz="3600" dirty="0">
              <a:latin typeface="Georgia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228600" y="1524000"/>
            <a:ext cx="8686800" cy="49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The “</a:t>
            </a:r>
            <a:r>
              <a:rPr lang="en-US" sz="3200" kern="0" dirty="0" err="1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safeHeaderNames</a:t>
            </a: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” option removes punctuation from attribute names to avoid a .NET API vulnerability, but still advisable to avoid: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dirty="0" err="1" smtClean="0">
                <a:latin typeface="Courier New"/>
                <a:cs typeface="Courier New"/>
              </a:rPr>
              <a:t>System.Web.HttpRequest.ServerVariables</a:t>
            </a:r>
            <a:endParaRPr lang="en-US" dirty="0">
              <a:latin typeface="Courier New"/>
              <a:cs typeface="Courier New"/>
            </a:endParaRP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latin typeface="Courier New"/>
                <a:ea typeface="ＭＳ Ｐゴシック"/>
                <a:cs typeface="Courier New"/>
              </a:rPr>
              <a:t>Request("</a:t>
            </a:r>
            <a:r>
              <a:rPr lang="en-US" dirty="0" smtClean="0">
                <a:latin typeface="Courier New"/>
                <a:cs typeface="Courier New"/>
              </a:rPr>
              <a:t>HTTP_VARIABLE_NAME")</a:t>
            </a:r>
            <a:endParaRPr lang="en-US" kern="0" dirty="0" smtClean="0">
              <a:solidFill>
                <a:srgbClr val="000000"/>
              </a:solidFill>
              <a:latin typeface="Courier New"/>
              <a:ea typeface="ＭＳ Ｐゴシック"/>
              <a:cs typeface="Courier New"/>
            </a:endParaRPr>
          </a:p>
          <a:p>
            <a:pPr marL="457200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3200" kern="0" dirty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Setting REMOTE_USER not </a:t>
            </a: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supported, sets HTTP_REMOTEUSER header</a:t>
            </a:r>
          </a:p>
          <a:p>
            <a:pPr marL="914400" lvl="1" indent="-457200" eaLnBrk="1" hangingPunct="1">
              <a:spcBef>
                <a:spcPct val="20000"/>
              </a:spcBef>
              <a:buClr>
                <a:srgbClr val="9A0301"/>
              </a:buClr>
              <a:buFont typeface="Arial" pitchFamily="34" charset="0"/>
              <a:buChar char="•"/>
            </a:pPr>
            <a:r>
              <a:rPr lang="en-US" sz="2800" kern="0" dirty="0" smtClean="0">
                <a:solidFill>
                  <a:srgbClr val="000000"/>
                </a:solidFill>
                <a:latin typeface="+mn-lt"/>
                <a:ea typeface="ＭＳ Ｐゴシック"/>
                <a:cs typeface="Courier New"/>
              </a:rPr>
              <a:t>Avoid unless you need feature that picks first value from a set of possible attributes</a:t>
            </a:r>
          </a:p>
        </p:txBody>
      </p:sp>
      <p:pic>
        <p:nvPicPr>
          <p:cNvPr id="3088" name="Picture 16" descr="OSU_99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08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nCommon - SAML2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9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9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InCommon - SAML2</Template>
  <TotalTime>2652</TotalTime>
  <Words>692</Words>
  <Application>Microsoft Macintosh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InCommon - SAML2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The Ohio State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Scott Cantor</dc:creator>
  <cp:keywords>SAML, Shibboleth, IIS, ADFS</cp:keywords>
  <dc:description/>
  <cp:lastModifiedBy>Scott Cantor</cp:lastModifiedBy>
  <cp:revision>65</cp:revision>
  <dcterms:created xsi:type="dcterms:W3CDTF">2010-07-06T17:01:56Z</dcterms:created>
  <dcterms:modified xsi:type="dcterms:W3CDTF">2012-12-09T23:07:09Z</dcterms:modified>
  <cp:category/>
</cp:coreProperties>
</file>