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"/>
  </p:notesMasterIdLst>
  <p:sldIdLst>
    <p:sldId id="282" r:id="rId2"/>
    <p:sldId id="283" r:id="rId3"/>
    <p:sldId id="284" r:id="rId4"/>
    <p:sldId id="285" r:id="rId5"/>
    <p:sldId id="286" r:id="rId6"/>
  </p:sldIdLst>
  <p:sldSz cx="9144000" cy="6858000" type="screen4x3"/>
  <p:notesSz cx="6858000" cy="9144000"/>
  <p:defaultTextStyle>
    <a:defPPr>
      <a:defRPr lang="sv-S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87" autoAdjust="0"/>
  </p:normalViewPr>
  <p:slideViewPr>
    <p:cSldViewPr>
      <p:cViewPr varScale="1">
        <p:scale>
          <a:sx n="108" d="100"/>
          <a:sy n="108" d="100"/>
        </p:scale>
        <p:origin x="-912" y="-112"/>
      </p:cViewPr>
      <p:guideLst>
        <p:guide orient="horz" pos="2444"/>
        <p:guide orient="horz" pos="985"/>
        <p:guide orient="horz" pos="3884"/>
        <p:guide pos="2880"/>
        <p:guide pos="262"/>
        <p:guide pos="54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v-S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C4F06C3-9523-4B81-B693-EA44712EADBD}" type="slidenum">
              <a:rPr lang="sv-SE"/>
              <a:pPr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384804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1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6400" y="2286000"/>
            <a:ext cx="8313738" cy="2895600"/>
          </a:xfrm>
        </p:spPr>
        <p:txBody>
          <a:bodyPr/>
          <a:lstStyle>
            <a:lvl1pPr marL="0" indent="0" algn="l">
              <a:buFontTx/>
              <a:buNone/>
              <a:defRPr smtClean="0"/>
            </a:lvl1pPr>
          </a:lstStyle>
          <a:p>
            <a:r>
              <a:rPr lang="sv-SE" smtClean="0"/>
              <a:t>Klicka här för att ändra format på underrubrik i bakgrunden</a:t>
            </a:r>
            <a:endParaRPr lang="sv-SE" dirty="0" smtClean="0"/>
          </a:p>
        </p:txBody>
      </p:sp>
      <p:sp>
        <p:nvSpPr>
          <p:cNvPr id="16" name="Rubrik 15"/>
          <p:cNvSpPr>
            <a:spLocks noGrp="1"/>
          </p:cNvSpPr>
          <p:nvPr>
            <p:ph type="title"/>
          </p:nvPr>
        </p:nvSpPr>
        <p:spPr>
          <a:xfrm>
            <a:off x="1371600" y="128588"/>
            <a:ext cx="7348538" cy="1090612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7" name="Platshållare för datum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8" name="Platshållare för bildnumm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295F8B-ACDE-47BE-BC3A-9FC2B744CE46}" type="slidenum">
              <a:rPr lang="sv-SE"/>
              <a:pPr/>
              <a:t>‹Nr.›</a:t>
            </a:fld>
            <a:endParaRPr lang="sv-SE"/>
          </a:p>
        </p:txBody>
      </p:sp>
      <p:sp>
        <p:nvSpPr>
          <p:cNvPr id="9" name="Platshållare för sidfot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89207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31EE7A-A8B6-4B19-8A12-56674D84F98E}" type="slidenum">
              <a:rPr lang="sv-SE"/>
              <a:pPr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29452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25450" y="1573743"/>
            <a:ext cx="3937000" cy="45921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760138" y="1573743"/>
            <a:ext cx="3960000" cy="45921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5518F-1A5E-41EF-B09C-BAECE19970B7}" type="slidenum">
              <a:rPr lang="sv-SE"/>
              <a:pPr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5509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19100" y="1565275"/>
            <a:ext cx="39560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19100" y="2214562"/>
            <a:ext cx="396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760138" y="1565275"/>
            <a:ext cx="3960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760138" y="2214562"/>
            <a:ext cx="396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10" name="Rubrik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8EC27-DA49-4E84-8641-92391AB1343A}" type="slidenum">
              <a:rPr lang="sv-SE"/>
              <a:pPr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08136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6620E1-3524-4B03-931C-FC86D5852023}" type="slidenum">
              <a:rPr lang="sv-SE"/>
              <a:pPr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7088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FF7418-8559-4F40-B0A3-C0D435257BDF}" type="slidenum">
              <a:rPr lang="sv-SE"/>
              <a:pPr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87834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371600" y="1447799"/>
            <a:ext cx="7196138" cy="38862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v-SE" noProof="0" smtClean="0"/>
              <a:t>Klicka på ikonen för att lägga till en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371600" y="5410200"/>
            <a:ext cx="719613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8" name="Rubrik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C9CEF9-1DB5-4436-ADDB-46FD02485003}" type="slidenum">
              <a:rPr lang="sv-SE"/>
              <a:pPr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76203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0"/>
            <a:ext cx="912495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128588"/>
            <a:ext cx="7348538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566863"/>
            <a:ext cx="8301038" cy="459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14338" y="6324600"/>
            <a:ext cx="137318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24063" y="6324600"/>
            <a:ext cx="5105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sv-S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8600" y="6324600"/>
            <a:ext cx="87153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40ABF4B-B17F-4045-AE97-12505D9E1DC7}" type="slidenum">
              <a:rPr lang="sv-SE"/>
              <a:pPr/>
              <a:t>‹Nr.›</a:t>
            </a:fld>
            <a:endParaRPr lang="sv-SE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35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2400" dirty="0"/>
              <a:t>AL1 - med fokus på Tjänstedefinition (Service Definition) för </a:t>
            </a:r>
            <a:r>
              <a:rPr lang="sv-SE" sz="2400" dirty="0" err="1" smtClean="0"/>
              <a:t>IdP:er</a:t>
            </a:r>
            <a:endParaRPr lang="sv-SE" sz="2400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sz="2400" dirty="0" smtClean="0"/>
              <a:t>Punkt 4.2 i SWAMID AL1:</a:t>
            </a:r>
          </a:p>
          <a:p>
            <a:pPr marL="0" indent="0">
              <a:buNone/>
            </a:pPr>
            <a:r>
              <a:rPr lang="sv-SE" sz="2000" dirty="0" smtClean="0"/>
              <a:t>4.2 </a:t>
            </a:r>
            <a:r>
              <a:rPr lang="sv-SE" sz="2000" dirty="0" err="1"/>
              <a:t>Notices</a:t>
            </a:r>
            <a:r>
              <a:rPr lang="sv-SE" sz="2000" dirty="0"/>
              <a:t> and </a:t>
            </a:r>
            <a:r>
              <a:rPr lang="sv-SE" sz="2000" dirty="0" err="1"/>
              <a:t>User</a:t>
            </a:r>
            <a:r>
              <a:rPr lang="sv-SE" sz="2000" dirty="0"/>
              <a:t> Information</a:t>
            </a:r>
            <a:r>
              <a:rPr lang="sv-SE" dirty="0"/>
              <a:t> </a:t>
            </a:r>
          </a:p>
          <a:p>
            <a:pPr marL="0" indent="0">
              <a:buNone/>
            </a:pPr>
            <a:r>
              <a:rPr lang="sv-SE" sz="1600" i="1" dirty="0"/>
              <a:t>The </a:t>
            </a:r>
            <a:r>
              <a:rPr lang="sv-SE" sz="1600" i="1" dirty="0" err="1"/>
              <a:t>member</a:t>
            </a:r>
            <a:r>
              <a:rPr lang="sv-SE" sz="1600" i="1" dirty="0"/>
              <a:t> organisation </a:t>
            </a:r>
            <a:r>
              <a:rPr lang="sv-SE" sz="1600" i="1" dirty="0" err="1"/>
              <a:t>provides</a:t>
            </a:r>
            <a:r>
              <a:rPr lang="sv-SE" sz="1600" i="1" dirty="0"/>
              <a:t> an Acceptable </a:t>
            </a:r>
            <a:r>
              <a:rPr lang="sv-SE" sz="1600" i="1" dirty="0" err="1"/>
              <a:t>Use</a:t>
            </a:r>
            <a:r>
              <a:rPr lang="sv-SE" sz="1600" i="1" dirty="0"/>
              <a:t> Policy (AUP) and a Service </a:t>
            </a:r>
            <a:r>
              <a:rPr lang="sv-SE" sz="1600" i="1" dirty="0" smtClean="0"/>
              <a:t>Definition </a:t>
            </a:r>
            <a:r>
              <a:rPr lang="sv-SE" sz="1600" i="1" dirty="0" err="1" smtClean="0"/>
              <a:t>including</a:t>
            </a:r>
            <a:r>
              <a:rPr lang="sv-SE" sz="1600" i="1" dirty="0"/>
              <a:t> </a:t>
            </a:r>
            <a:r>
              <a:rPr lang="sv-SE" sz="1600" i="1" dirty="0" smtClean="0"/>
              <a:t>a </a:t>
            </a:r>
            <a:r>
              <a:rPr lang="sv-SE" sz="1600" i="1" dirty="0" err="1"/>
              <a:t>Privacy</a:t>
            </a:r>
            <a:r>
              <a:rPr lang="sv-SE" sz="1600" i="1" dirty="0"/>
              <a:t> Policy (PP) for the organisation </a:t>
            </a:r>
            <a:r>
              <a:rPr lang="sv-SE" sz="1600" i="1" dirty="0" err="1"/>
              <a:t>Subjects</a:t>
            </a:r>
            <a:r>
              <a:rPr lang="sv-SE" sz="1600" i="1" dirty="0"/>
              <a:t>. </a:t>
            </a:r>
            <a:r>
              <a:rPr lang="sv-SE" sz="1600" i="1" dirty="0" err="1"/>
              <a:t>These</a:t>
            </a:r>
            <a:r>
              <a:rPr lang="sv-SE" sz="1600" i="1" dirty="0"/>
              <a:t> </a:t>
            </a:r>
            <a:r>
              <a:rPr lang="sv-SE" sz="1600" i="1" dirty="0" err="1" smtClean="0"/>
              <a:t>policies</a:t>
            </a:r>
            <a:r>
              <a:rPr lang="sv-SE" sz="1600" i="1" dirty="0" smtClean="0"/>
              <a:t> </a:t>
            </a:r>
            <a:r>
              <a:rPr lang="sv-SE" sz="1600" i="1" dirty="0" err="1"/>
              <a:t>are</a:t>
            </a:r>
            <a:r>
              <a:rPr lang="sv-SE" sz="1600" i="1" dirty="0"/>
              <a:t> </a:t>
            </a:r>
            <a:r>
              <a:rPr lang="sv-SE" sz="1600" i="1" dirty="0" err="1"/>
              <a:t>needed</a:t>
            </a:r>
            <a:r>
              <a:rPr lang="sv-SE" sz="1600" i="1" dirty="0"/>
              <a:t> </a:t>
            </a:r>
            <a:r>
              <a:rPr lang="sv-SE" sz="1600" i="1" dirty="0" err="1"/>
              <a:t>to</a:t>
            </a:r>
            <a:r>
              <a:rPr lang="sv-SE" sz="1600" i="1" dirty="0"/>
              <a:t> </a:t>
            </a:r>
            <a:r>
              <a:rPr lang="sv-SE" sz="1600" i="1" dirty="0" err="1"/>
              <a:t>fulfil</a:t>
            </a:r>
            <a:r>
              <a:rPr lang="sv-SE" sz="1600" i="1" dirty="0"/>
              <a:t> the </a:t>
            </a:r>
            <a:r>
              <a:rPr lang="sv-SE" sz="1600" i="1" dirty="0" smtClean="0"/>
              <a:t>SWAMID Policy </a:t>
            </a:r>
            <a:r>
              <a:rPr lang="sv-SE" sz="1600" i="1" dirty="0"/>
              <a:t>and the Swedish </a:t>
            </a:r>
            <a:r>
              <a:rPr lang="sv-SE" sz="1600" i="1" dirty="0" err="1"/>
              <a:t>legislation</a:t>
            </a:r>
            <a:r>
              <a:rPr lang="sv-SE" sz="1600" i="1" dirty="0"/>
              <a:t> </a:t>
            </a:r>
            <a:r>
              <a:rPr lang="sv-SE" sz="1600" i="1" dirty="0" err="1"/>
              <a:t>including</a:t>
            </a:r>
            <a:r>
              <a:rPr lang="sv-SE" sz="1600" i="1" dirty="0"/>
              <a:t> </a:t>
            </a:r>
            <a:r>
              <a:rPr lang="sv-SE" sz="1600" i="1" dirty="0" smtClean="0"/>
              <a:t>the </a:t>
            </a:r>
            <a:r>
              <a:rPr lang="sv-SE" sz="1600" i="1" dirty="0"/>
              <a:t>Swedish Personal Data </a:t>
            </a:r>
            <a:r>
              <a:rPr lang="sv-SE" sz="1600" i="1" dirty="0" err="1"/>
              <a:t>Act</a:t>
            </a:r>
            <a:r>
              <a:rPr lang="sv-SE" sz="1600" i="1" dirty="0"/>
              <a:t> (sv. Personuppgiftslagen, SFS 1998:204)</a:t>
            </a:r>
            <a:r>
              <a:rPr lang="sv-SE" sz="1600" i="1" dirty="0" smtClean="0"/>
              <a:t>.</a:t>
            </a:r>
          </a:p>
          <a:p>
            <a:pPr marL="0" indent="0">
              <a:buNone/>
            </a:pPr>
            <a:r>
              <a:rPr lang="sv-SE" sz="1600" dirty="0" smtClean="0"/>
              <a:t>….</a:t>
            </a:r>
          </a:p>
          <a:p>
            <a:pPr marL="0" indent="0">
              <a:buNone/>
            </a:pPr>
            <a:r>
              <a:rPr lang="sv-SE" sz="1400" dirty="0"/>
              <a:t>4.2.5 </a:t>
            </a:r>
            <a:r>
              <a:rPr lang="sv-SE" sz="1400" dirty="0" err="1"/>
              <a:t>Each</a:t>
            </a:r>
            <a:r>
              <a:rPr lang="sv-SE" sz="1400" dirty="0"/>
              <a:t> </a:t>
            </a:r>
            <a:r>
              <a:rPr lang="sv-SE" sz="1400" dirty="0" err="1"/>
              <a:t>member</a:t>
            </a:r>
            <a:r>
              <a:rPr lang="sv-SE" sz="1400" dirty="0"/>
              <a:t> organisation MUST </a:t>
            </a:r>
            <a:r>
              <a:rPr lang="sv-SE" sz="1400" dirty="0" err="1"/>
              <a:t>publish</a:t>
            </a:r>
            <a:r>
              <a:rPr lang="sv-SE" sz="1400" dirty="0"/>
              <a:t> the </a:t>
            </a:r>
            <a:r>
              <a:rPr lang="sv-SE" sz="1400" dirty="0" err="1"/>
              <a:t>identity</a:t>
            </a:r>
            <a:r>
              <a:rPr lang="sv-SE" sz="1400" dirty="0"/>
              <a:t> </a:t>
            </a:r>
            <a:r>
              <a:rPr lang="sv-SE" sz="1400" dirty="0" err="1"/>
              <a:t>provider</a:t>
            </a:r>
            <a:r>
              <a:rPr lang="sv-SE" sz="1400" dirty="0"/>
              <a:t> Service </a:t>
            </a:r>
            <a:r>
              <a:rPr lang="sv-SE" sz="1400" dirty="0" smtClean="0"/>
              <a:t>Definition</a:t>
            </a:r>
            <a:r>
              <a:rPr lang="sv-SE" sz="1400" dirty="0"/>
              <a:t>. The Service Definition MUST at </a:t>
            </a:r>
            <a:r>
              <a:rPr lang="sv-SE" sz="1400" dirty="0" err="1"/>
              <a:t>least</a:t>
            </a:r>
            <a:r>
              <a:rPr lang="sv-SE" sz="1400" dirty="0"/>
              <a:t> </a:t>
            </a:r>
            <a:r>
              <a:rPr lang="sv-SE" sz="1400" dirty="0" err="1"/>
              <a:t>include</a:t>
            </a:r>
            <a:r>
              <a:rPr lang="sv-SE" sz="1400" dirty="0"/>
              <a:t>: </a:t>
            </a:r>
          </a:p>
          <a:p>
            <a:pPr marL="0" indent="0">
              <a:buNone/>
            </a:pPr>
            <a:r>
              <a:rPr lang="sv-SE" sz="1400" dirty="0"/>
              <a:t>• a general </a:t>
            </a:r>
            <a:r>
              <a:rPr lang="sv-SE" sz="1400" dirty="0" err="1"/>
              <a:t>description</a:t>
            </a:r>
            <a:r>
              <a:rPr lang="sv-SE" sz="1400" dirty="0"/>
              <a:t> </a:t>
            </a:r>
            <a:r>
              <a:rPr lang="sv-SE" sz="1400" dirty="0" err="1"/>
              <a:t>of</a:t>
            </a:r>
            <a:r>
              <a:rPr lang="sv-SE" sz="1400" dirty="0"/>
              <a:t> the service; </a:t>
            </a:r>
          </a:p>
          <a:p>
            <a:pPr marL="0" indent="0">
              <a:buNone/>
            </a:pPr>
            <a:r>
              <a:rPr lang="sv-SE" sz="1400" dirty="0"/>
              <a:t>• a </a:t>
            </a:r>
            <a:r>
              <a:rPr lang="sv-SE" sz="1400" dirty="0" err="1"/>
              <a:t>Privacy</a:t>
            </a:r>
            <a:r>
              <a:rPr lang="sv-SE" sz="1400" dirty="0"/>
              <a:t> Policy </a:t>
            </a:r>
            <a:r>
              <a:rPr lang="sv-SE" sz="1400" dirty="0" err="1"/>
              <a:t>with</a:t>
            </a:r>
            <a:r>
              <a:rPr lang="sv-SE" sz="1400" dirty="0"/>
              <a:t> </a:t>
            </a:r>
            <a:r>
              <a:rPr lang="sv-SE" sz="1400" dirty="0" err="1"/>
              <a:t>reference</a:t>
            </a:r>
            <a:r>
              <a:rPr lang="sv-SE" sz="1400" dirty="0"/>
              <a:t> </a:t>
            </a:r>
            <a:r>
              <a:rPr lang="sv-SE" sz="1400" dirty="0" err="1"/>
              <a:t>to</a:t>
            </a:r>
            <a:r>
              <a:rPr lang="sv-SE" sz="1400" dirty="0"/>
              <a:t> </a:t>
            </a:r>
            <a:r>
              <a:rPr lang="sv-SE" sz="1400" dirty="0" err="1"/>
              <a:t>applicable</a:t>
            </a:r>
            <a:r>
              <a:rPr lang="sv-SE" sz="1400" dirty="0"/>
              <a:t> Swedish </a:t>
            </a:r>
            <a:r>
              <a:rPr lang="sv-SE" sz="1400" dirty="0" err="1"/>
              <a:t>law</a:t>
            </a:r>
            <a:r>
              <a:rPr lang="sv-SE" sz="1400" dirty="0"/>
              <a:t>; </a:t>
            </a:r>
          </a:p>
          <a:p>
            <a:pPr marL="0" indent="0">
              <a:buNone/>
            </a:pPr>
            <a:r>
              <a:rPr lang="sv-SE" sz="1400" dirty="0"/>
              <a:t>• </a:t>
            </a:r>
            <a:r>
              <a:rPr lang="sv-SE" sz="1400" dirty="0" err="1"/>
              <a:t>any</a:t>
            </a:r>
            <a:r>
              <a:rPr lang="sv-SE" sz="1400" dirty="0"/>
              <a:t> limitations </a:t>
            </a:r>
            <a:r>
              <a:rPr lang="sv-SE" sz="1400" dirty="0" err="1"/>
              <a:t>of</a:t>
            </a:r>
            <a:r>
              <a:rPr lang="sv-SE" sz="1400" dirty="0"/>
              <a:t> the service </a:t>
            </a:r>
            <a:r>
              <a:rPr lang="sv-SE" sz="1400" dirty="0" err="1"/>
              <a:t>usage</a:t>
            </a:r>
            <a:r>
              <a:rPr lang="sv-SE" sz="1400" dirty="0"/>
              <a:t> and </a:t>
            </a:r>
          </a:p>
          <a:p>
            <a:pPr marL="0" indent="0">
              <a:buNone/>
            </a:pPr>
            <a:r>
              <a:rPr lang="sv-SE" sz="1400" dirty="0"/>
              <a:t>• service desk, or </a:t>
            </a:r>
            <a:r>
              <a:rPr lang="sv-SE" sz="1400" dirty="0" err="1"/>
              <a:t>equivalent</a:t>
            </a:r>
            <a:r>
              <a:rPr lang="sv-SE" sz="1400" dirty="0"/>
              <a:t>, </a:t>
            </a:r>
            <a:r>
              <a:rPr lang="sv-SE" sz="1400" dirty="0" err="1"/>
              <a:t>contact</a:t>
            </a:r>
            <a:r>
              <a:rPr lang="sv-SE" sz="1400" dirty="0"/>
              <a:t> </a:t>
            </a:r>
            <a:r>
              <a:rPr lang="sv-SE" sz="1400" dirty="0" err="1"/>
              <a:t>details</a:t>
            </a:r>
            <a:r>
              <a:rPr lang="sv-SE" sz="1400" dirty="0"/>
              <a:t>. </a:t>
            </a:r>
          </a:p>
          <a:p>
            <a:pPr marL="0" indent="0">
              <a:buNone/>
            </a:pPr>
            <a:r>
              <a:rPr lang="sv-SE" sz="1400" i="1" dirty="0" err="1"/>
              <a:t>Guidance</a:t>
            </a:r>
            <a:r>
              <a:rPr lang="sv-SE" sz="1400" i="1" dirty="0"/>
              <a:t>: </a:t>
            </a:r>
            <a:r>
              <a:rPr lang="sv-SE" sz="1400" i="1" dirty="0" err="1"/>
              <a:t>SWAMIDs</a:t>
            </a:r>
            <a:r>
              <a:rPr lang="sv-SE" sz="1400" i="1" dirty="0"/>
              <a:t> </a:t>
            </a:r>
            <a:r>
              <a:rPr lang="sv-SE" sz="1400" i="1" dirty="0" err="1"/>
              <a:t>recommendation</a:t>
            </a:r>
            <a:r>
              <a:rPr lang="sv-SE" sz="1400" i="1" dirty="0"/>
              <a:t> is </a:t>
            </a:r>
            <a:r>
              <a:rPr lang="sv-SE" sz="1400" i="1" dirty="0" err="1"/>
              <a:t>to</a:t>
            </a:r>
            <a:r>
              <a:rPr lang="sv-SE" sz="1400" i="1" dirty="0"/>
              <a:t> </a:t>
            </a:r>
            <a:r>
              <a:rPr lang="sv-SE" sz="1400" i="1" dirty="0" err="1"/>
              <a:t>use</a:t>
            </a:r>
            <a:r>
              <a:rPr lang="sv-SE" sz="1400" i="1" dirty="0"/>
              <a:t> </a:t>
            </a:r>
            <a:r>
              <a:rPr lang="sv-SE" sz="1400" i="1" dirty="0" err="1"/>
              <a:t>SWAMIDs</a:t>
            </a:r>
            <a:r>
              <a:rPr lang="sv-SE" sz="1400" i="1" dirty="0"/>
              <a:t> best </a:t>
            </a:r>
            <a:r>
              <a:rPr lang="sv-SE" sz="1400" i="1" dirty="0" err="1"/>
              <a:t>practice</a:t>
            </a:r>
            <a:r>
              <a:rPr lang="sv-SE" sz="1400" i="1" dirty="0"/>
              <a:t> policy </a:t>
            </a:r>
          </a:p>
          <a:p>
            <a:pPr marL="0" indent="0">
              <a:buNone/>
            </a:pPr>
            <a:r>
              <a:rPr lang="sv-SE" sz="1400" i="1" dirty="0"/>
              <a:t>template </a:t>
            </a:r>
            <a:r>
              <a:rPr lang="sv-SE" sz="1400" i="1" dirty="0" err="1"/>
              <a:t>if</a:t>
            </a:r>
            <a:r>
              <a:rPr lang="sv-SE" sz="1400" i="1" dirty="0"/>
              <a:t> </a:t>
            </a:r>
            <a:r>
              <a:rPr lang="sv-SE" sz="1400" i="1" dirty="0" err="1"/>
              <a:t>none</a:t>
            </a:r>
            <a:r>
              <a:rPr lang="sv-SE" sz="1400" i="1" dirty="0"/>
              <a:t> </a:t>
            </a:r>
            <a:r>
              <a:rPr lang="sv-SE" sz="1400" i="1" dirty="0" err="1"/>
              <a:t>other</a:t>
            </a:r>
            <a:r>
              <a:rPr lang="sv-SE" sz="1400" i="1" dirty="0"/>
              <a:t> </a:t>
            </a:r>
            <a:r>
              <a:rPr lang="sv-SE" sz="1400" i="1" dirty="0" err="1"/>
              <a:t>exists</a:t>
            </a:r>
            <a:r>
              <a:rPr lang="sv-SE" sz="1400" i="1" dirty="0"/>
              <a:t>.</a:t>
            </a:r>
            <a:endParaRPr lang="sv-SE" sz="1400" i="1" dirty="0" smtClean="0"/>
          </a:p>
        </p:txBody>
      </p:sp>
    </p:spTree>
    <p:extLst>
      <p:ext uri="{BB962C8B-B14F-4D97-AF65-F5344CB8AC3E}">
        <p14:creationId xmlns:p14="http://schemas.microsoft.com/office/powerpoint/2010/main" val="828468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SWAMIDs</a:t>
            </a:r>
            <a:r>
              <a:rPr lang="sv-SE" dirty="0" smtClean="0"/>
              <a:t> Mall för tjänstedefinition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19100" y="1566863"/>
            <a:ext cx="7897316" cy="4597400"/>
          </a:xfrm>
        </p:spPr>
        <p:txBody>
          <a:bodyPr/>
          <a:lstStyle/>
          <a:p>
            <a:r>
              <a:rPr lang="sv-SE" dirty="0"/>
              <a:t>Generell beskrivning av SAML2 </a:t>
            </a:r>
            <a:r>
              <a:rPr lang="sv-SE" dirty="0" err="1"/>
              <a:t>WebSSO</a:t>
            </a:r>
            <a:endParaRPr lang="sv-SE" dirty="0"/>
          </a:p>
          <a:p>
            <a:pPr marL="0" indent="0">
              <a:buNone/>
            </a:pPr>
            <a:r>
              <a:rPr lang="sv-SE" sz="1800" dirty="0"/>
              <a:t>Tjänsten innefattar </a:t>
            </a:r>
            <a:r>
              <a:rPr lang="sv-SE" sz="1800" dirty="0" err="1"/>
              <a:t>autentisiering</a:t>
            </a:r>
            <a:r>
              <a:rPr lang="sv-SE" sz="1800" dirty="0"/>
              <a:t> av användare som har en elektronisk identitet på [ORGANISATION], samt attributöverföring gällande den autentiserade användaren. Tjänsteutgivaren/högskolan är medlem i SWAMID, den svenska identitetsfederationen för forskning och högre utbildning. Tjänsten är uppsatt i enlighet med </a:t>
            </a:r>
            <a:r>
              <a:rPr lang="sv-SE" sz="1800" dirty="0" err="1"/>
              <a:t>SWAMIDs</a:t>
            </a:r>
            <a:r>
              <a:rPr lang="sv-SE" sz="1800" dirty="0"/>
              <a:t> policy och övriga regler och riktlinjer som fastställts av SWAMID</a:t>
            </a:r>
            <a:r>
              <a:rPr lang="sv-SE" sz="1800" dirty="0" smtClean="0"/>
              <a:t>.</a:t>
            </a:r>
          </a:p>
          <a:p>
            <a:pPr marL="0" indent="0">
              <a:buNone/>
            </a:pPr>
            <a:endParaRPr lang="sv-SE" sz="1800" dirty="0"/>
          </a:p>
          <a:p>
            <a:pPr marL="0" indent="0">
              <a:buNone/>
            </a:pPr>
            <a:r>
              <a:rPr lang="sv-SE" sz="1800" dirty="0" smtClean="0"/>
              <a:t>(a general </a:t>
            </a:r>
            <a:r>
              <a:rPr lang="sv-SE" sz="1800" dirty="0" err="1" smtClean="0"/>
              <a:t>description</a:t>
            </a:r>
            <a:r>
              <a:rPr lang="sv-SE" sz="1800" dirty="0" smtClean="0"/>
              <a:t> </a:t>
            </a:r>
            <a:r>
              <a:rPr lang="sv-SE" sz="1800" dirty="0" err="1" smtClean="0"/>
              <a:t>of</a:t>
            </a:r>
            <a:r>
              <a:rPr lang="sv-SE" sz="1800" dirty="0" smtClean="0"/>
              <a:t> the service)</a:t>
            </a:r>
            <a:endParaRPr lang="sv-SE" sz="1800" dirty="0"/>
          </a:p>
        </p:txBody>
      </p:sp>
    </p:spTree>
    <p:extLst>
      <p:ext uri="{BB962C8B-B14F-4D97-AF65-F5344CB8AC3E}">
        <p14:creationId xmlns:p14="http://schemas.microsoft.com/office/powerpoint/2010/main" val="2703201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 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/>
              <a:t>Policy för personlig integritet</a:t>
            </a:r>
          </a:p>
          <a:p>
            <a:pPr marL="0" indent="0">
              <a:buNone/>
            </a:pPr>
            <a:r>
              <a:rPr lang="sv-SE" sz="1800" dirty="0"/>
              <a:t>Tjänsten följer den policy för hantering av personuppgifter  (länk till policy) som fastställts av [ORGANISATION], i enlighet med svensk lagstiftning</a:t>
            </a:r>
            <a:r>
              <a:rPr lang="sv-SE" sz="1800" dirty="0" smtClean="0"/>
              <a:t>.</a:t>
            </a:r>
          </a:p>
          <a:p>
            <a:pPr marL="0" indent="0">
              <a:buNone/>
            </a:pPr>
            <a:endParaRPr lang="sv-SE" sz="1800" dirty="0" smtClean="0"/>
          </a:p>
          <a:p>
            <a:pPr marL="0" indent="0">
              <a:buNone/>
            </a:pPr>
            <a:r>
              <a:rPr lang="sv-SE" sz="1800" dirty="0" smtClean="0"/>
              <a:t>(</a:t>
            </a:r>
            <a:r>
              <a:rPr lang="sv-SE" sz="1800" dirty="0"/>
              <a:t>a </a:t>
            </a:r>
            <a:r>
              <a:rPr lang="sv-SE" sz="1800" dirty="0" err="1"/>
              <a:t>Privacy</a:t>
            </a:r>
            <a:r>
              <a:rPr lang="sv-SE" sz="1800" dirty="0"/>
              <a:t> Policy </a:t>
            </a:r>
            <a:r>
              <a:rPr lang="sv-SE" sz="1800" dirty="0" err="1"/>
              <a:t>with</a:t>
            </a:r>
            <a:r>
              <a:rPr lang="sv-SE" sz="1800" dirty="0"/>
              <a:t> </a:t>
            </a:r>
            <a:r>
              <a:rPr lang="sv-SE" sz="1800" dirty="0" err="1"/>
              <a:t>reference</a:t>
            </a:r>
            <a:r>
              <a:rPr lang="sv-SE" sz="1800" dirty="0"/>
              <a:t> </a:t>
            </a:r>
            <a:r>
              <a:rPr lang="sv-SE" sz="1800" dirty="0" err="1"/>
              <a:t>to</a:t>
            </a:r>
            <a:r>
              <a:rPr lang="sv-SE" sz="1800" dirty="0"/>
              <a:t> </a:t>
            </a:r>
            <a:r>
              <a:rPr lang="sv-SE" sz="1800" dirty="0" err="1"/>
              <a:t>applicable</a:t>
            </a:r>
            <a:r>
              <a:rPr lang="sv-SE" sz="1800" dirty="0"/>
              <a:t> Swedish </a:t>
            </a:r>
            <a:r>
              <a:rPr lang="sv-SE" sz="1800" dirty="0" err="1" smtClean="0"/>
              <a:t>law</a:t>
            </a:r>
            <a:r>
              <a:rPr lang="sv-SE" sz="1800" dirty="0" smtClean="0"/>
              <a:t>)</a:t>
            </a:r>
          </a:p>
          <a:p>
            <a:pPr marL="0" indent="0">
              <a:buNone/>
            </a:pPr>
            <a:endParaRPr lang="sv-SE" sz="1800" dirty="0" smtClean="0"/>
          </a:p>
          <a:p>
            <a:r>
              <a:rPr lang="sv-SE" sz="2000" dirty="0" smtClean="0"/>
              <a:t>Flera lärosäten har åtskilliga sidor där man på olika sätt beskriver sin personuppgiftspolicy i ljuset av den myndighetsutövning som är en del av uppdraget. Skall vi göra en mall utifrån de överväganden som görs i SWAMID? </a:t>
            </a:r>
          </a:p>
          <a:p>
            <a:r>
              <a:rPr lang="sv-SE" sz="2000" dirty="0" smtClean="0"/>
              <a:t>Vi återkommer i frågan…</a:t>
            </a:r>
            <a:endParaRPr lang="sv-SE" sz="2000" dirty="0"/>
          </a:p>
        </p:txBody>
      </p:sp>
    </p:spTree>
    <p:extLst>
      <p:ext uri="{BB962C8B-B14F-4D97-AF65-F5344CB8AC3E}">
        <p14:creationId xmlns:p14="http://schemas.microsoft.com/office/powerpoint/2010/main" val="1653106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 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/>
              <a:t>Tjänsten och dess begränsningar</a:t>
            </a:r>
          </a:p>
          <a:p>
            <a:pPr marL="0" indent="0">
              <a:buNone/>
            </a:pPr>
            <a:r>
              <a:rPr lang="sv-SE" sz="1800" dirty="0"/>
              <a:t> [ORGANISATION] garanterar minst 95% tillgänglighet till tjänsten på årsbasis. Processen för utdelande, avslutande och underhåll av elektroniska identiteter vid  [ORGANISATION] finns här (länk till beskrivning av identitetshanteringsprocessen.  [ORGANISATION] följer </a:t>
            </a:r>
            <a:r>
              <a:rPr lang="sv-SE" sz="1800" dirty="0" err="1"/>
              <a:t>SWAMIDs</a:t>
            </a:r>
            <a:r>
              <a:rPr lang="sv-SE" sz="1800" dirty="0"/>
              <a:t> rekommendationer för utlämning av attribut, baserad på entitetskategorier.  [ORGANISATION] förbehåller sig att i kommunikation med en tjänsteutgivare förändra faktiskt utgivna attribut, oavsett vad som rekommenderas av SWAMID gällande den entitetskategori som tjänsteutgivaren har placerats i</a:t>
            </a:r>
            <a:r>
              <a:rPr lang="sv-SE" sz="1800" dirty="0" smtClean="0"/>
              <a:t>.</a:t>
            </a:r>
          </a:p>
          <a:p>
            <a:pPr marL="0" indent="0">
              <a:buNone/>
            </a:pPr>
            <a:endParaRPr lang="sv-SE" sz="1800" dirty="0"/>
          </a:p>
          <a:p>
            <a:pPr marL="0" indent="0">
              <a:buNone/>
            </a:pPr>
            <a:r>
              <a:rPr lang="sv-SE" sz="1800" dirty="0"/>
              <a:t>(</a:t>
            </a:r>
            <a:r>
              <a:rPr lang="sv-SE" sz="1800" dirty="0" err="1"/>
              <a:t>any</a:t>
            </a:r>
            <a:r>
              <a:rPr lang="sv-SE" sz="1800" dirty="0"/>
              <a:t> limitations </a:t>
            </a:r>
            <a:r>
              <a:rPr lang="sv-SE" sz="1800" dirty="0" err="1"/>
              <a:t>of</a:t>
            </a:r>
            <a:r>
              <a:rPr lang="sv-SE" sz="1800" dirty="0"/>
              <a:t> the service </a:t>
            </a:r>
            <a:r>
              <a:rPr lang="sv-SE" sz="1800" dirty="0" err="1"/>
              <a:t>usage</a:t>
            </a:r>
            <a:r>
              <a:rPr lang="sv-SE" sz="1800" dirty="0"/>
              <a:t> and </a:t>
            </a:r>
          </a:p>
          <a:p>
            <a:pPr marL="0" indent="0">
              <a:buNone/>
            </a:pPr>
            <a:r>
              <a:rPr lang="sv-SE" sz="1800" dirty="0" smtClean="0"/>
              <a:t>service </a:t>
            </a:r>
            <a:r>
              <a:rPr lang="sv-SE" sz="1800" dirty="0"/>
              <a:t>desk, or </a:t>
            </a:r>
            <a:r>
              <a:rPr lang="sv-SE" sz="1800" dirty="0" err="1"/>
              <a:t>equivalent</a:t>
            </a:r>
            <a:r>
              <a:rPr lang="sv-SE" sz="1800" dirty="0"/>
              <a:t>, </a:t>
            </a:r>
            <a:r>
              <a:rPr lang="sv-SE" sz="1800" dirty="0" err="1"/>
              <a:t>contact</a:t>
            </a:r>
            <a:r>
              <a:rPr lang="sv-SE" sz="1800" dirty="0"/>
              <a:t> </a:t>
            </a:r>
            <a:r>
              <a:rPr lang="sv-SE" sz="1800" dirty="0" err="1"/>
              <a:t>details</a:t>
            </a:r>
            <a:r>
              <a:rPr lang="sv-SE" sz="1800" dirty="0" smtClean="0"/>
              <a:t>.)</a:t>
            </a:r>
            <a:endParaRPr lang="sv-SE" sz="1800" dirty="0"/>
          </a:p>
          <a:p>
            <a:pPr marL="0" indent="0">
              <a:buNone/>
            </a:pPr>
            <a:endParaRPr lang="sv-SE" sz="1800" dirty="0"/>
          </a:p>
        </p:txBody>
      </p:sp>
    </p:spTree>
    <p:extLst>
      <p:ext uri="{BB962C8B-B14F-4D97-AF65-F5344CB8AC3E}">
        <p14:creationId xmlns:p14="http://schemas.microsoft.com/office/powerpoint/2010/main" val="3289349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Tillbaka till </a:t>
            </a:r>
            <a:r>
              <a:rPr lang="sv-SE" dirty="0" err="1" smtClean="0"/>
              <a:t>Privacy</a:t>
            </a:r>
            <a:r>
              <a:rPr lang="sv-SE" dirty="0" smtClean="0"/>
              <a:t> Policy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SWAMID förbehåller sig rätten att </a:t>
            </a:r>
            <a:r>
              <a:rPr lang="sv-SE" dirty="0" err="1" smtClean="0"/>
              <a:t>klassifiera</a:t>
            </a:r>
            <a:r>
              <a:rPr lang="sv-SE" dirty="0" smtClean="0"/>
              <a:t> tjänsteleverantörer i entitetskategorier. SWAMID rekommenderar också att man gör attributöverföring baserat på dessa kategorier. </a:t>
            </a:r>
          </a:p>
          <a:p>
            <a:r>
              <a:rPr lang="sv-SE" dirty="0" smtClean="0"/>
              <a:t>Kommer detta att krocka med lokala integritetsregler?</a:t>
            </a:r>
          </a:p>
          <a:p>
            <a:r>
              <a:rPr lang="sv-SE" dirty="0" smtClean="0"/>
              <a:t>Hur ser det ut på era lärosäten?</a:t>
            </a:r>
          </a:p>
          <a:p>
            <a:r>
              <a:rPr lang="sv-SE" dirty="0" smtClean="0"/>
              <a:t>Skall SWAMID göra en mall för ”</a:t>
            </a:r>
            <a:r>
              <a:rPr lang="sv-SE" dirty="0" err="1" smtClean="0"/>
              <a:t>Privacy</a:t>
            </a:r>
            <a:r>
              <a:rPr lang="sv-SE" dirty="0" smtClean="0"/>
              <a:t> Policy” eller är det upp till det </a:t>
            </a:r>
            <a:r>
              <a:rPr lang="sv-SE" smtClean="0"/>
              <a:t>enskilda lärosätet?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87346676"/>
      </p:ext>
    </p:extLst>
  </p:cSld>
  <p:clrMapOvr>
    <a:masterClrMapping/>
  </p:clrMapOvr>
</p:sld>
</file>

<file path=ppt/theme/theme1.xml><?xml version="1.0" encoding="utf-8"?>
<a:theme xmlns:a="http://schemas.openxmlformats.org/drawingml/2006/main" name="swamid">
  <a:themeElements>
    <a:clrScheme name="">
      <a:dk1>
        <a:srgbClr val="000000"/>
      </a:dk1>
      <a:lt1>
        <a:srgbClr val="FFFFFF"/>
      </a:lt1>
      <a:dk2>
        <a:srgbClr val="666666"/>
      </a:dk2>
      <a:lt2>
        <a:srgbClr val="B3B3B3"/>
      </a:lt2>
      <a:accent1>
        <a:srgbClr val="C7D6EA"/>
      </a:accent1>
      <a:accent2>
        <a:srgbClr val="F9E7C9"/>
      </a:accent2>
      <a:accent3>
        <a:srgbClr val="FFFFFF"/>
      </a:accent3>
      <a:accent4>
        <a:srgbClr val="000000"/>
      </a:accent4>
      <a:accent5>
        <a:srgbClr val="E0E8F3"/>
      </a:accent5>
      <a:accent6>
        <a:srgbClr val="E2D1B6"/>
      </a:accent6>
      <a:hlink>
        <a:srgbClr val="B9D3C6"/>
      </a:hlink>
      <a:folHlink>
        <a:srgbClr val="990000"/>
      </a:folHlink>
    </a:clrScheme>
    <a:fontScheme name="Tom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Tom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swamid</Template>
  <TotalTime>1575</TotalTime>
  <Words>122</Words>
  <Application>Microsoft Macintosh PowerPoint</Application>
  <PresentationFormat>Bildspel på skärmen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5</vt:i4>
      </vt:variant>
    </vt:vector>
  </HeadingPairs>
  <TitlesOfParts>
    <vt:vector size="6" baseType="lpstr">
      <vt:lpstr>swamid</vt:lpstr>
      <vt:lpstr>AL1 - med fokus på Tjänstedefinition (Service Definition) för IdP:er</vt:lpstr>
      <vt:lpstr>SWAMIDs Mall för tjänstedefinition</vt:lpstr>
      <vt:lpstr> </vt:lpstr>
      <vt:lpstr> </vt:lpstr>
      <vt:lpstr>Tillbaka till Privacy Policy</vt:lpstr>
    </vt:vector>
  </TitlesOfParts>
  <Company>HP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Pål Axelsson</dc:creator>
  <cp:lastModifiedBy>Hans Nordlöf</cp:lastModifiedBy>
  <cp:revision>73</cp:revision>
  <cp:lastPrinted>2008-11-17T14:19:44Z</cp:lastPrinted>
  <dcterms:created xsi:type="dcterms:W3CDTF">2012-10-08T07:18:15Z</dcterms:created>
  <dcterms:modified xsi:type="dcterms:W3CDTF">2014-03-16T18:39:43Z</dcterms:modified>
</cp:coreProperties>
</file>