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5"/>
  </p:notesMasterIdLst>
  <p:sldIdLst>
    <p:sldId id="256" r:id="rId2"/>
    <p:sldId id="266" r:id="rId3"/>
    <p:sldId id="279" r:id="rId4"/>
    <p:sldId id="270" r:id="rId5"/>
    <p:sldId id="277" r:id="rId6"/>
    <p:sldId id="285" r:id="rId7"/>
    <p:sldId id="286" r:id="rId8"/>
    <p:sldId id="287" r:id="rId9"/>
    <p:sldId id="294" r:id="rId10"/>
    <p:sldId id="296" r:id="rId11"/>
    <p:sldId id="295" r:id="rId12"/>
    <p:sldId id="297" r:id="rId13"/>
    <p:sldId id="28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767" autoAdjust="0"/>
    <p:restoredTop sz="82890" autoAdjust="0"/>
  </p:normalViewPr>
  <p:slideViewPr>
    <p:cSldViewPr snapToGrid="0" snapToObjects="1">
      <p:cViewPr>
        <p:scale>
          <a:sx n="71" d="100"/>
          <a:sy n="71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7CAF1-5D12-154B-B722-B9DA8F980F4A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F893D-E9B8-F745-9DB6-DB51BE9D2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69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Jämför</a:t>
            </a:r>
            <a:r>
              <a:rPr lang="en-US" dirty="0" smtClean="0"/>
              <a:t> AL3 </a:t>
            </a:r>
            <a:r>
              <a:rPr lang="en-US" dirty="0" err="1" smtClean="0"/>
              <a:t>som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anses</a:t>
            </a:r>
            <a:r>
              <a:rPr lang="en-US" dirty="0" smtClean="0"/>
              <a:t> </a:t>
            </a:r>
            <a:r>
              <a:rPr lang="en-US" dirty="0" err="1" smtClean="0"/>
              <a:t>vara</a:t>
            </a:r>
            <a:r>
              <a:rPr lang="en-US" dirty="0" smtClean="0"/>
              <a:t> </a:t>
            </a:r>
            <a:r>
              <a:rPr lang="en-US" dirty="0" err="1" smtClean="0"/>
              <a:t>bankID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893D-E9B8-F745-9DB6-DB51BE9D2D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31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Ambitionen är att alla konton finns kvar</a:t>
            </a:r>
            <a:r>
              <a:rPr lang="sv-SE" baseline="0" dirty="0" smtClean="0"/>
              <a:t> – </a:t>
            </a:r>
            <a:r>
              <a:rPr lang="sv-SE" baseline="0" dirty="0" err="1" smtClean="0"/>
              <a:t>reset</a:t>
            </a:r>
            <a:r>
              <a:rPr lang="sv-SE" baseline="0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 smtClean="0"/>
          </a:p>
          <a:p>
            <a:r>
              <a:rPr lang="en-US" dirty="0" smtClean="0"/>
              <a:t>https://wiki.swamid.se/display/SWAMID/eduID+-+AL2+processer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893D-E9B8-F745-9DB6-DB51BE9D2D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7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Ambitionen är att alla konton finns kvar</a:t>
            </a:r>
            <a:r>
              <a:rPr lang="sv-SE" baseline="0" dirty="0" smtClean="0"/>
              <a:t> – </a:t>
            </a:r>
            <a:r>
              <a:rPr lang="sv-SE" baseline="0" dirty="0" err="1" smtClean="0"/>
              <a:t>reset</a:t>
            </a:r>
            <a:r>
              <a:rPr lang="sv-SE" baseline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 smtClean="0"/>
          </a:p>
          <a:p>
            <a:r>
              <a:rPr lang="en-US" dirty="0" smtClean="0"/>
              <a:t>https://wiki.swamid.se/display/SWAMID/eduID+-+AL2+processer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893D-E9B8-F745-9DB6-DB51BE9D2D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7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893D-E9B8-F745-9DB6-DB51BE9D2D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7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K:\VR\Mallar\Office\Under utveckling\Sunet\sunet www\www.tmd.ee\sunet\img\head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K:\VR\Mallar\Office\Under utveckling\Sunet\Lågupplöst_Färg_Or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2852738"/>
            <a:ext cx="24257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3348000" y="2967087"/>
            <a:ext cx="5493600" cy="1470025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sv-SE" smtClean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3348000" y="4682777"/>
            <a:ext cx="5493600" cy="906463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3348000" y="5877272"/>
            <a:ext cx="5493600" cy="365125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290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67312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>
          <a:xfrm>
            <a:off x="3348038" y="5084763"/>
            <a:ext cx="5545137" cy="647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1"/>
          </p:nvPr>
        </p:nvSpPr>
        <p:spPr>
          <a:xfrm>
            <a:off x="3348038" y="5876925"/>
            <a:ext cx="5545137" cy="4318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3794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915816" y="620688"/>
            <a:ext cx="5770984" cy="288032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small" baseline="0">
                <a:solidFill>
                  <a:srgbClr val="1D263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2915816" y="3076"/>
            <a:ext cx="5770984" cy="617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13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 marL="1143000" indent="-228600">
              <a:buFont typeface="Calibri" pitchFamily="34" charset="0"/>
              <a:buChar char="▫"/>
              <a:defRPr/>
            </a:lvl3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54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065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1079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2252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6654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Drag picture to placeholder or click icon to add</a:t>
            </a:r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9864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VR\Mallar\Office\Under utveckling\Sunet\sunet www\www.tmd.ee\sunet\img\act_bg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288"/>
            <a:ext cx="9144000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1800225" y="274638"/>
            <a:ext cx="6886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</a:t>
            </a:r>
          </a:p>
        </p:txBody>
      </p:sp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5086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fld id="{4DD7DB1C-D1CB-3E43-9F25-FD3F76235525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52438" y="6361113"/>
            <a:ext cx="2895600" cy="373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027988" y="6356350"/>
            <a:ext cx="658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fld id="{D62C043D-597A-DC4B-8508-D8F79BC53B10}" type="slidenum">
              <a:rPr lang="en-US" smtClean="0"/>
              <a:t>‹#›</a:t>
            </a:fld>
            <a:endParaRPr lang="en-US"/>
          </a:p>
        </p:txBody>
      </p:sp>
      <p:pic>
        <p:nvPicPr>
          <p:cNvPr id="2056" name="Picture 2" descr="K:\VR\Mallar\Office\Under utveckling\Sunet\Lågupplöst_Färg_Orginal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62083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p-test.swamid.s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valter@sunet.se" TargetMode="External"/><Relationship Id="rId2" Type="http://schemas.openxmlformats.org/officeDocument/2006/relationships/hyperlink" Target="mailto:pilot@eduid.s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teli@sunet.s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eduID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2014-03-17</a:t>
            </a:r>
          </a:p>
          <a:p>
            <a:r>
              <a:rPr lang="en-US" dirty="0" smtClean="0"/>
              <a:t>valter@sunet.se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41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au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08094"/>
              </p:ext>
            </p:extLst>
          </p:nvPr>
        </p:nvGraphicFramePr>
        <p:xfrm>
          <a:off x="250724" y="1859273"/>
          <a:ext cx="8760544" cy="412176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812439"/>
                <a:gridCol w="28093"/>
                <a:gridCol w="547582"/>
                <a:gridCol w="637243"/>
                <a:gridCol w="637243"/>
                <a:gridCol w="637243"/>
                <a:gridCol w="637243"/>
                <a:gridCol w="637243"/>
                <a:gridCol w="637243"/>
                <a:gridCol w="707030"/>
                <a:gridCol w="567456"/>
                <a:gridCol w="637243"/>
                <a:gridCol w="637243"/>
              </a:tblGrid>
              <a:tr h="8071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1000" b="1" i="0" u="none" strike="noStrike" noProof="0" dirty="0"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err="1" smtClean="0"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Okt</a:t>
                      </a:r>
                      <a:endParaRPr lang="en-US" sz="1400" b="1" i="0" u="none" strike="noStrike" noProof="0" dirty="0" smtClean="0"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Nov</a:t>
                      </a:r>
                      <a:endParaRPr lang="en-US" sz="1400" b="1" i="0" u="none" strike="noStrike" noProof="0" dirty="0"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Dec</a:t>
                      </a:r>
                      <a:endParaRPr lang="en-US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Jan</a:t>
                      </a:r>
                      <a:endParaRPr lang="en-US" sz="1400" b="1" i="0" u="none" strike="noStrike" noProof="0" dirty="0"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Fed</a:t>
                      </a:r>
                      <a:endParaRPr lang="en-US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Mar</a:t>
                      </a:r>
                      <a:endParaRPr lang="en-US" sz="1400" b="1" i="0" u="none" strike="noStrike" noProof="0" dirty="0"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April</a:t>
                      </a:r>
                      <a:endParaRPr lang="en-US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Maj</a:t>
                      </a:r>
                      <a:endParaRPr lang="en-US" sz="1400" b="1" i="0" u="none" strike="noStrike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Jun</a:t>
                      </a:r>
                      <a:endParaRPr lang="en-US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Juli</a:t>
                      </a:r>
                      <a:endParaRPr lang="en-US" sz="1400" b="1" i="0" u="none" strike="noStrike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Aug</a:t>
                      </a:r>
                      <a:endParaRPr lang="en-US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Sep</a:t>
                      </a:r>
                      <a:endParaRPr lang="en-US" sz="1400" b="1" i="0" u="none" strike="noStrike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828660">
                <a:tc>
                  <a:txBody>
                    <a:bodyPr/>
                    <a:lstStyle/>
                    <a:p>
                      <a:pPr marL="0" indent="0" algn="l" fontAlgn="t">
                        <a:buNone/>
                      </a:pPr>
                      <a:r>
                        <a:rPr lang="en-US" sz="2200" b="1" i="0" u="none" strike="noStrike" noProof="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eduID</a:t>
                      </a:r>
                      <a:r>
                        <a:rPr lang="en-US" sz="2200" b="1" i="0" u="none" strike="noStrike" noProof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Pilot</a:t>
                      </a:r>
                    </a:p>
                  </a:txBody>
                  <a:tcPr marL="72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2866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u="none" strike="noStrike" noProof="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eduID</a:t>
                      </a:r>
                      <a:r>
                        <a:rPr lang="en-US" sz="2200" b="1" i="0" u="none" strike="noStrike" noProof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drift</a:t>
                      </a:r>
                      <a:endParaRPr lang="en-US" sz="2200" b="1" i="0" u="none" strike="noStrike" baseline="0" noProof="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i="0" u="none" strike="noStrike" noProof="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2866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u="none" strike="noStrike" noProof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Extern</a:t>
                      </a:r>
                      <a:r>
                        <a:rPr lang="en-US" sz="2200" b="1" i="0" u="none" strike="noStrike" baseline="0" noProof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2200" b="1" i="0" u="none" strike="noStrike" baseline="0" noProof="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utvärdering</a:t>
                      </a:r>
                      <a:endParaRPr lang="en-US" sz="2200" b="1" i="0" u="none" strike="noStrike" noProof="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28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accent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2866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u="none" strike="noStrike" noProof="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Nya</a:t>
                      </a:r>
                      <a:r>
                        <a:rPr lang="en-US" sz="2200" b="1" i="0" u="none" strike="noStrike" noProof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2200" b="1" i="0" u="none" strike="noStrike" noProof="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funktioner</a:t>
                      </a:r>
                      <a:r>
                        <a:rPr lang="en-US" sz="2200" b="1" i="0" u="none" strike="noStrike" noProof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?</a:t>
                      </a:r>
                    </a:p>
                  </a:txBody>
                  <a:tcPr marL="72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noProof="0" dirty="0">
                        <a:solidFill>
                          <a:schemeClr val="tx2">
                            <a:lumMod val="25000"/>
                            <a:lumOff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900" b="0" i="0" u="none" strike="noStrike" kern="1200" noProof="0" dirty="0">
                        <a:solidFill>
                          <a:schemeClr val="accent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1" name="Rectangle 40"/>
          <p:cNvSpPr/>
          <p:nvPr/>
        </p:nvSpPr>
        <p:spPr>
          <a:xfrm>
            <a:off x="2436483" y="2827796"/>
            <a:ext cx="1471840" cy="47694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5020844" y="3645134"/>
            <a:ext cx="3990422" cy="47694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881918" y="4477263"/>
            <a:ext cx="1793672" cy="47694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54588" y="5313428"/>
            <a:ext cx="2556678" cy="47694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08323" y="2827795"/>
            <a:ext cx="1112521" cy="47694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0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Lansering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Inkoppling antagning.se som en </a:t>
            </a:r>
            <a:r>
              <a:rPr lang="sv-SE" dirty="0" err="1" smtClean="0"/>
              <a:t>IdP</a:t>
            </a:r>
            <a:endParaRPr lang="sv-SE" dirty="0" smtClean="0"/>
          </a:p>
          <a:p>
            <a:endParaRPr lang="sv-SE" dirty="0"/>
          </a:p>
          <a:p>
            <a:r>
              <a:rPr lang="sv-SE" dirty="0" smtClean="0"/>
              <a:t>17:e mars tas pilot miljön ner</a:t>
            </a:r>
          </a:p>
          <a:p>
            <a:endParaRPr lang="sv-SE" dirty="0"/>
          </a:p>
          <a:p>
            <a:r>
              <a:rPr lang="sv-SE" dirty="0" smtClean="0"/>
              <a:t>24:e mars produktion upp</a:t>
            </a:r>
          </a:p>
        </p:txBody>
      </p:sp>
    </p:spTree>
    <p:extLst>
      <p:ext uri="{BB962C8B-B14F-4D97-AF65-F5344CB8AC3E}">
        <p14:creationId xmlns:p14="http://schemas.microsoft.com/office/powerpoint/2010/main" val="207910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Lansering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av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 </a:t>
            </a:r>
            <a:r>
              <a:rPr lang="sv-SE" dirty="0">
                <a:hlinkClick r:id="rId3"/>
              </a:rPr>
              <a:t>https://sp-test.swamid.se</a:t>
            </a:r>
            <a:r>
              <a:rPr lang="sv-SE" dirty="0" smtClean="0">
                <a:hlinkClick r:id="rId3"/>
              </a:rPr>
              <a:t>/</a:t>
            </a:r>
            <a:endParaRPr lang="sv-SE" dirty="0" smtClean="0"/>
          </a:p>
          <a:p>
            <a:pPr lvl="1"/>
            <a:r>
              <a:rPr lang="sv-SE" dirty="0" smtClean="0"/>
              <a:t>Leder till </a:t>
            </a:r>
            <a:r>
              <a:rPr lang="sv-SE" dirty="0" err="1" smtClean="0"/>
              <a:t>dev</a:t>
            </a:r>
            <a:r>
              <a:rPr lang="sv-SE" dirty="0" smtClean="0"/>
              <a:t>-miljön av </a:t>
            </a:r>
            <a:r>
              <a:rPr lang="sv-SE" dirty="0" err="1" smtClean="0"/>
              <a:t>eduID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43988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v-SE" sz="3800" b="1" dirty="0" smtClean="0"/>
              <a:t>Frågor, tankar, övrigt?</a:t>
            </a:r>
            <a:endParaRPr lang="sv-SE" sz="3800" b="1" dirty="0"/>
          </a:p>
          <a:p>
            <a:pPr marL="0" indent="0" algn="ctr">
              <a:buNone/>
            </a:pPr>
            <a:endParaRPr lang="sv-SE" sz="3800" b="1" dirty="0" smtClean="0"/>
          </a:p>
          <a:p>
            <a:pPr marL="0" indent="0" algn="ctr">
              <a:buNone/>
            </a:pPr>
            <a:r>
              <a:rPr lang="sv-SE" sz="3800" b="1" dirty="0" smtClean="0"/>
              <a:t>Genom e-post på </a:t>
            </a:r>
            <a:r>
              <a:rPr lang="sv-SE" sz="3800" b="1" dirty="0" smtClean="0">
                <a:hlinkClick r:id="rId2"/>
              </a:rPr>
              <a:t>pilot@eduid.se</a:t>
            </a:r>
            <a:endParaRPr lang="sv-SE" sz="3800" b="1" dirty="0" smtClean="0"/>
          </a:p>
          <a:p>
            <a:pPr marL="0" indent="0" algn="ctr">
              <a:buNone/>
            </a:pPr>
            <a:endParaRPr lang="sv-SE" sz="3800" b="1" dirty="0"/>
          </a:p>
          <a:p>
            <a:pPr marL="0" indent="0" algn="ctr">
              <a:buNone/>
            </a:pPr>
            <a:r>
              <a:rPr lang="sv-SE" sz="3800" b="1" dirty="0" smtClean="0"/>
              <a:t>Valter Nordh, </a:t>
            </a:r>
            <a:r>
              <a:rPr lang="sv-SE" sz="3800" b="1" dirty="0" smtClean="0">
                <a:hlinkClick r:id="rId3"/>
              </a:rPr>
              <a:t>valter@sunet.se</a:t>
            </a:r>
            <a:endParaRPr lang="sv-SE" sz="3800" b="1" dirty="0" smtClean="0"/>
          </a:p>
          <a:p>
            <a:pPr marL="0" indent="0" algn="ctr">
              <a:buNone/>
            </a:pPr>
            <a:r>
              <a:rPr lang="sv-SE" sz="3800" b="1" dirty="0" smtClean="0"/>
              <a:t>Stefan Liströ</a:t>
            </a:r>
            <a:r>
              <a:rPr lang="sv-SE" sz="3800" b="1" dirty="0"/>
              <a:t>m, </a:t>
            </a:r>
            <a:r>
              <a:rPr lang="sv-SE" sz="3800" b="1" dirty="0" smtClean="0">
                <a:hlinkClick r:id="rId4"/>
              </a:rPr>
              <a:t>steli@sunet.se</a:t>
            </a:r>
            <a:endParaRPr lang="sv-SE" sz="3800" b="1" dirty="0" smtClean="0"/>
          </a:p>
        </p:txBody>
      </p:sp>
    </p:spTree>
    <p:extLst>
      <p:ext uri="{BB962C8B-B14F-4D97-AF65-F5344CB8AC3E}">
        <p14:creationId xmlns:p14="http://schemas.microsoft.com/office/powerpoint/2010/main" val="75893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Agenda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err="1" smtClean="0"/>
              <a:t>eduID</a:t>
            </a:r>
            <a:r>
              <a:rPr lang="sv-SE" dirty="0" smtClean="0"/>
              <a:t> bakgrund</a:t>
            </a:r>
          </a:p>
          <a:p>
            <a:r>
              <a:rPr lang="sv-SE" dirty="0" err="1" smtClean="0"/>
              <a:t>eduID</a:t>
            </a:r>
            <a:r>
              <a:rPr lang="sv-SE" dirty="0" smtClean="0"/>
              <a:t> </a:t>
            </a:r>
            <a:r>
              <a:rPr lang="sv-SE" dirty="0" err="1" smtClean="0"/>
              <a:t>inkl</a:t>
            </a:r>
            <a:r>
              <a:rPr lang="sv-SE" dirty="0" smtClean="0"/>
              <a:t> </a:t>
            </a:r>
            <a:r>
              <a:rPr lang="sv-SE" dirty="0" smtClean="0"/>
              <a:t>ID-</a:t>
            </a:r>
            <a:r>
              <a:rPr lang="sv-SE" dirty="0" err="1" smtClean="0"/>
              <a:t>proofing</a:t>
            </a:r>
            <a:r>
              <a:rPr lang="sv-SE" dirty="0" smtClean="0"/>
              <a:t> </a:t>
            </a:r>
            <a:r>
              <a:rPr lang="sv-SE" dirty="0" smtClean="0"/>
              <a:t>rutiner</a:t>
            </a:r>
            <a:endParaRPr lang="sv-SE" dirty="0"/>
          </a:p>
          <a:p>
            <a:r>
              <a:rPr lang="sv-SE" dirty="0" smtClean="0"/>
              <a:t>Demo </a:t>
            </a:r>
            <a:r>
              <a:rPr lang="sv-SE" smtClean="0"/>
              <a:t>av </a:t>
            </a:r>
            <a:r>
              <a:rPr lang="sv-SE" smtClean="0"/>
              <a:t>pilotuppsättningen</a:t>
            </a:r>
          </a:p>
          <a:p>
            <a:pPr marL="457200" lvl="1" indent="0">
              <a:buNone/>
            </a:pPr>
            <a:endParaRPr lang="sv-SE" smtClean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28784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Varför bygger vi </a:t>
            </a:r>
            <a:r>
              <a:rPr lang="sv-SE" dirty="0" err="1" smtClean="0"/>
              <a:t>eduID</a:t>
            </a:r>
            <a:r>
              <a:rPr lang="sv-SE" dirty="0" smtClean="0"/>
              <a:t>?</a:t>
            </a:r>
          </a:p>
          <a:p>
            <a:endParaRPr lang="sv-SE" dirty="0"/>
          </a:p>
          <a:p>
            <a:r>
              <a:rPr lang="sv-SE" dirty="0" smtClean="0"/>
              <a:t>En students livscykel</a:t>
            </a:r>
          </a:p>
          <a:p>
            <a:pPr lvl="1"/>
            <a:r>
              <a:rPr lang="sv-SE" dirty="0" smtClean="0"/>
              <a:t>Startar vid ansökan och slutar (?) vid examen.</a:t>
            </a:r>
            <a:endParaRPr lang="sv-SE" dirty="0"/>
          </a:p>
          <a:p>
            <a:r>
              <a:rPr lang="sv-SE" dirty="0" smtClean="0"/>
              <a:t>Identitetshanteringen är komplex och ”dyr”</a:t>
            </a:r>
          </a:p>
          <a:p>
            <a:r>
              <a:rPr lang="sv-SE" dirty="0" err="1" smtClean="0"/>
              <a:t>eduID</a:t>
            </a:r>
            <a:r>
              <a:rPr lang="sv-SE" dirty="0" smtClean="0"/>
              <a:t> ger säkra och gemensamma id-rutiner</a:t>
            </a:r>
          </a:p>
          <a:p>
            <a:r>
              <a:rPr lang="sv-SE" dirty="0" smtClean="0"/>
              <a:t>SUNET som systemförvaltare och ägare</a:t>
            </a:r>
          </a:p>
        </p:txBody>
      </p:sp>
    </p:spTree>
    <p:extLst>
      <p:ext uri="{BB962C8B-B14F-4D97-AF65-F5344CB8AC3E}">
        <p14:creationId xmlns:p14="http://schemas.microsoft.com/office/powerpoint/2010/main" val="95322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Vad gör </a:t>
            </a:r>
            <a:r>
              <a:rPr lang="sv-SE" dirty="0" err="1" smtClean="0"/>
              <a:t>eduID</a:t>
            </a:r>
            <a:r>
              <a:rPr lang="sv-SE" dirty="0" smtClean="0"/>
              <a:t>?</a:t>
            </a:r>
          </a:p>
          <a:p>
            <a:pPr lvl="1"/>
            <a:r>
              <a:rPr lang="sv-SE" dirty="0" smtClean="0"/>
              <a:t>Ger säkert verifierade identiteter på AL2-nivå</a:t>
            </a:r>
          </a:p>
          <a:p>
            <a:pPr lvl="1"/>
            <a:r>
              <a:rPr lang="sv-SE" dirty="0" smtClean="0"/>
              <a:t>Integrerat med SWAMID</a:t>
            </a:r>
          </a:p>
          <a:p>
            <a:pPr lvl="1"/>
            <a:r>
              <a:rPr lang="sv-SE" dirty="0" smtClean="0"/>
              <a:t>Skapa lokala konton på lärosätet</a:t>
            </a:r>
          </a:p>
          <a:p>
            <a:pPr lvl="1"/>
            <a:r>
              <a:rPr lang="sv-SE" dirty="0" smtClean="0"/>
              <a:t>Återställa lösenord på lärosätet</a:t>
            </a:r>
          </a:p>
          <a:p>
            <a:pPr lvl="1"/>
            <a:r>
              <a:rPr lang="sv-SE" dirty="0" smtClean="0"/>
              <a:t>Komplement till </a:t>
            </a:r>
            <a:r>
              <a:rPr lang="sv-SE" dirty="0" err="1" smtClean="0"/>
              <a:t>NyA</a:t>
            </a:r>
            <a:r>
              <a:rPr lang="sv-SE" dirty="0" smtClean="0"/>
              <a:t> </a:t>
            </a:r>
            <a:r>
              <a:rPr lang="sv-SE" dirty="0" err="1" smtClean="0"/>
              <a:t>IdP</a:t>
            </a:r>
            <a:r>
              <a:rPr lang="sv-SE" dirty="0" smtClean="0"/>
              <a:t> på lärosäten</a:t>
            </a:r>
          </a:p>
          <a:p>
            <a:pPr lvl="1"/>
            <a:r>
              <a:rPr lang="sv-SE" dirty="0" smtClean="0"/>
              <a:t>Målgrupp och fokus på studenter</a:t>
            </a:r>
          </a:p>
          <a:p>
            <a:pPr lvl="1"/>
            <a:r>
              <a:rPr lang="sv-SE" dirty="0" smtClean="0"/>
              <a:t>Behåller </a:t>
            </a:r>
            <a:r>
              <a:rPr lang="sv-SE" dirty="0" err="1" smtClean="0"/>
              <a:t>eduID</a:t>
            </a:r>
            <a:r>
              <a:rPr lang="sv-SE" dirty="0" smtClean="0"/>
              <a:t> konto ”för evigt”</a:t>
            </a:r>
            <a:endParaRPr lang="sv-SE" dirty="0"/>
          </a:p>
          <a:p>
            <a:pPr lvl="1"/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69048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Vad gör </a:t>
            </a:r>
            <a:r>
              <a:rPr lang="sv-SE" dirty="0" err="1" smtClean="0"/>
              <a:t>eduID</a:t>
            </a:r>
            <a:r>
              <a:rPr lang="sv-SE" dirty="0" smtClean="0"/>
              <a:t> INTE i första versionen?</a:t>
            </a:r>
          </a:p>
          <a:p>
            <a:pPr lvl="1"/>
            <a:r>
              <a:rPr lang="sv-SE" dirty="0" smtClean="0"/>
              <a:t>Grupptillhörigheter</a:t>
            </a:r>
          </a:p>
          <a:p>
            <a:pPr lvl="1"/>
            <a:r>
              <a:rPr lang="sv-SE" dirty="0" smtClean="0"/>
              <a:t>Integration med AD</a:t>
            </a:r>
          </a:p>
          <a:p>
            <a:pPr lvl="1"/>
            <a:r>
              <a:rPr lang="sv-SE" dirty="0" smtClean="0"/>
              <a:t>eduroam access</a:t>
            </a:r>
          </a:p>
          <a:p>
            <a:pPr lvl="1"/>
            <a:r>
              <a:rPr lang="sv-SE" dirty="0" smtClean="0"/>
              <a:t>Tvåfaktor</a:t>
            </a:r>
          </a:p>
          <a:p>
            <a:pPr lvl="1"/>
            <a:endParaRPr lang="sv-SE" dirty="0" smtClean="0"/>
          </a:p>
          <a:p>
            <a:pPr lvl="1"/>
            <a:endParaRPr lang="sv-SE" dirty="0" smtClean="0"/>
          </a:p>
          <a:p>
            <a:pPr lvl="1"/>
            <a:endParaRPr lang="sv-SE" dirty="0" smtClean="0"/>
          </a:p>
          <a:p>
            <a:pPr lvl="1"/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06804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ID-proofing </a:t>
            </a:r>
            <a:r>
              <a:rPr lang="en-US" dirty="0" err="1" smtClean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b="1" dirty="0" smtClean="0"/>
              <a:t>AL1</a:t>
            </a:r>
          </a:p>
          <a:p>
            <a:endParaRPr lang="sv-SE" dirty="0" smtClean="0"/>
          </a:p>
          <a:p>
            <a:endParaRPr lang="sv-SE" dirty="0" smtClean="0"/>
          </a:p>
          <a:p>
            <a:r>
              <a:rPr lang="sv-SE" dirty="0" smtClean="0"/>
              <a:t>För AL1 gäller e-post eller sociala medier.</a:t>
            </a:r>
          </a:p>
          <a:p>
            <a:endParaRPr lang="sv-SE" dirty="0" smtClean="0"/>
          </a:p>
          <a:p>
            <a:r>
              <a:rPr lang="sv-SE" dirty="0" smtClean="0"/>
              <a:t>E-postadress är bekräftad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1628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ID-proofing </a:t>
            </a:r>
            <a:r>
              <a:rPr lang="en-US" dirty="0" err="1" smtClean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För AL2 gäller att det ALLTID finns ett AL1-konto i botten med BEKRÄFTAD e-postadress</a:t>
            </a:r>
          </a:p>
          <a:p>
            <a:endParaRPr lang="sv-SE" dirty="0"/>
          </a:p>
          <a:p>
            <a:r>
              <a:rPr lang="sv-SE" dirty="0" err="1" smtClean="0"/>
              <a:t>eduID</a:t>
            </a:r>
            <a:r>
              <a:rPr lang="sv-SE" dirty="0" smtClean="0"/>
              <a:t> har två spår:</a:t>
            </a:r>
          </a:p>
          <a:p>
            <a:pPr lvl="1"/>
            <a:r>
              <a:rPr lang="sv-SE" dirty="0" smtClean="0"/>
              <a:t>Med personnummer</a:t>
            </a:r>
          </a:p>
          <a:p>
            <a:pPr lvl="1"/>
            <a:r>
              <a:rPr lang="sv-SE" dirty="0" smtClean="0"/>
              <a:t>Utan personnummer</a:t>
            </a:r>
          </a:p>
        </p:txBody>
      </p:sp>
    </p:spTree>
    <p:extLst>
      <p:ext uri="{BB962C8B-B14F-4D97-AF65-F5344CB8AC3E}">
        <p14:creationId xmlns:p14="http://schemas.microsoft.com/office/powerpoint/2010/main" val="365915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ID-proofing </a:t>
            </a:r>
            <a:r>
              <a:rPr lang="en-US" dirty="0" err="1" smtClean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SE" b="1" dirty="0"/>
              <a:t>För personer med svenskt personnummer</a:t>
            </a:r>
            <a:r>
              <a:rPr lang="sv-SE" b="1" dirty="0" smtClean="0"/>
              <a:t>:</a:t>
            </a:r>
          </a:p>
          <a:p>
            <a:endParaRPr lang="sv-SE" dirty="0"/>
          </a:p>
          <a:p>
            <a:r>
              <a:rPr lang="sv-SE" b="1" dirty="0"/>
              <a:t>Via tjänsten Mina Meddelanden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1. Logga in på </a:t>
            </a:r>
            <a:r>
              <a:rPr lang="sv-SE" dirty="0" err="1"/>
              <a:t>eduID</a:t>
            </a:r>
            <a:r>
              <a:rPr lang="sv-SE" dirty="0"/>
              <a:t> som en obekräftad person (AL1) </a:t>
            </a:r>
            <a:br>
              <a:rPr lang="sv-SE" dirty="0"/>
            </a:br>
            <a:r>
              <a:rPr lang="sv-SE" dirty="0"/>
              <a:t>2. Ange person- eller samordningsnummer </a:t>
            </a:r>
            <a:br>
              <a:rPr lang="sv-SE" dirty="0"/>
            </a:br>
            <a:r>
              <a:rPr lang="sv-SE" dirty="0"/>
              <a:t>3. </a:t>
            </a:r>
            <a:r>
              <a:rPr lang="sv-SE" dirty="0" err="1"/>
              <a:t>eduID</a:t>
            </a:r>
            <a:r>
              <a:rPr lang="sv-SE" dirty="0"/>
              <a:t> verifierar att personen har Mina Meddelanden och har en elektronisk brevlåda</a:t>
            </a:r>
            <a:br>
              <a:rPr lang="sv-SE" dirty="0"/>
            </a:br>
            <a:r>
              <a:rPr lang="sv-SE" dirty="0"/>
              <a:t>4. Engångskod skickas till Mina Meddelanden</a:t>
            </a:r>
            <a:br>
              <a:rPr lang="sv-SE" dirty="0"/>
            </a:br>
            <a:r>
              <a:rPr lang="sv-SE" dirty="0"/>
              <a:t>5. Personen loggar in på </a:t>
            </a:r>
            <a:r>
              <a:rPr lang="sv-SE" dirty="0" err="1"/>
              <a:t>eduID</a:t>
            </a:r>
            <a:r>
              <a:rPr lang="sv-SE" dirty="0"/>
              <a:t>-tjänsten, anger sin engångskod för att bekräfta sina personuppgifter.</a:t>
            </a:r>
            <a:br>
              <a:rPr lang="sv-SE" dirty="0"/>
            </a:br>
            <a:r>
              <a:rPr lang="sv-SE" dirty="0"/>
              <a:t>6. </a:t>
            </a:r>
            <a:r>
              <a:rPr lang="sv-SE" dirty="0" err="1"/>
              <a:t>eduID</a:t>
            </a:r>
            <a:r>
              <a:rPr lang="sv-SE" dirty="0"/>
              <a:t> hämtar från Navet Namn och </a:t>
            </a:r>
            <a:r>
              <a:rPr lang="sv-SE" dirty="0" err="1"/>
              <a:t>folkbokföringadress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55241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eduID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AL1 aktiverat.</a:t>
            </a:r>
          </a:p>
          <a:p>
            <a:endParaRPr lang="sv-SE" dirty="0" smtClean="0"/>
          </a:p>
          <a:p>
            <a:r>
              <a:rPr lang="sv-SE" dirty="0" smtClean="0"/>
              <a:t>För AL2 gäller Mina Meddelanden.</a:t>
            </a:r>
          </a:p>
          <a:p>
            <a:endParaRPr lang="sv-SE" dirty="0" smtClean="0"/>
          </a:p>
          <a:p>
            <a:r>
              <a:rPr lang="sv-SE" dirty="0" err="1" smtClean="0"/>
              <a:t>eduID</a:t>
            </a:r>
            <a:r>
              <a:rPr lang="sv-SE" dirty="0" smtClean="0"/>
              <a:t> </a:t>
            </a:r>
            <a:r>
              <a:rPr lang="sv-SE" dirty="0" smtClean="0"/>
              <a:t>Support/Helpdesk</a:t>
            </a:r>
            <a:r>
              <a:rPr lang="sv-SE" dirty="0" smtClean="0"/>
              <a:t>.</a:t>
            </a:r>
          </a:p>
          <a:p>
            <a:endParaRPr lang="sv-SE" dirty="0"/>
          </a:p>
          <a:p>
            <a:r>
              <a:rPr lang="sv-SE" dirty="0" smtClean="0"/>
              <a:t>Ombud/Helpdesk</a:t>
            </a:r>
            <a:r>
              <a:rPr lang="sv-SE" dirty="0"/>
              <a:t> </a:t>
            </a:r>
            <a:r>
              <a:rPr lang="sv-SE" dirty="0" smtClean="0"/>
              <a:t>på </a:t>
            </a:r>
            <a:r>
              <a:rPr lang="sv-SE" dirty="0" smtClean="0"/>
              <a:t>lärosäte..</a:t>
            </a:r>
            <a:endParaRPr lang="sv-SE" dirty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78512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NET">
  <a:themeElements>
    <a:clrScheme name="Su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46C0A"/>
      </a:accent1>
      <a:accent2>
        <a:srgbClr val="EAF654"/>
      </a:accent2>
      <a:accent3>
        <a:srgbClr val="7D9E50"/>
      </a:accent3>
      <a:accent4>
        <a:srgbClr val="A97631"/>
      </a:accent4>
      <a:accent5>
        <a:srgbClr val="E9A111"/>
      </a:accent5>
      <a:accent6>
        <a:srgbClr val="46624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SUNET.thmx</Template>
  <TotalTime>34341</TotalTime>
  <Words>288</Words>
  <Application>Microsoft Office PowerPoint</Application>
  <PresentationFormat>On-screen Show (4:3)</PresentationFormat>
  <Paragraphs>102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SUNET</vt:lpstr>
      <vt:lpstr>eduID </vt:lpstr>
      <vt:lpstr>Agenda</vt:lpstr>
      <vt:lpstr>eduID</vt:lpstr>
      <vt:lpstr>eduID</vt:lpstr>
      <vt:lpstr>eduID</vt:lpstr>
      <vt:lpstr>ID-proofing i eduID</vt:lpstr>
      <vt:lpstr>ID-proofing i eduID</vt:lpstr>
      <vt:lpstr>ID-proofing i eduID</vt:lpstr>
      <vt:lpstr>eduID</vt:lpstr>
      <vt:lpstr>eduID</vt:lpstr>
      <vt:lpstr>Lansering</vt:lpstr>
      <vt:lpstr>Lansering av eduID</vt:lpstr>
      <vt:lpstr>eduID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IAAS &amp; PAAS</dc:title>
  <dc:creator>Stefan Liström</dc:creator>
  <cp:lastModifiedBy>Valter Nordh</cp:lastModifiedBy>
  <cp:revision>90</cp:revision>
  <dcterms:created xsi:type="dcterms:W3CDTF">2013-04-10T08:36:43Z</dcterms:created>
  <dcterms:modified xsi:type="dcterms:W3CDTF">2014-03-17T09:08:14Z</dcterms:modified>
</cp:coreProperties>
</file>