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7" r:id="rId2"/>
    <p:sldId id="264" r:id="rId3"/>
    <p:sldId id="277" r:id="rId4"/>
    <p:sldId id="265" r:id="rId5"/>
    <p:sldId id="267" r:id="rId6"/>
    <p:sldId id="268" r:id="rId7"/>
    <p:sldId id="269" r:id="rId8"/>
    <p:sldId id="270" r:id="rId9"/>
    <p:sldId id="272" r:id="rId10"/>
    <p:sldId id="271" r:id="rId11"/>
    <p:sldId id="273" r:id="rId12"/>
    <p:sldId id="274" r:id="rId13"/>
    <p:sldId id="276" r:id="rId14"/>
    <p:sldId id="278" r:id="rId15"/>
    <p:sldId id="275" r:id="rId16"/>
    <p:sldId id="262" r:id="rId17"/>
  </p:sldIdLst>
  <p:sldSz cx="9144000" cy="6858000" type="screen4x3"/>
  <p:notesSz cx="6858000" cy="9144000"/>
  <p:defaultTextStyle>
    <a:defPPr>
      <a:defRPr lang="sv-SE"/>
    </a:defPPr>
    <a:lvl1pPr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11" charset="-128"/>
        <a:cs typeface="+mn-cs"/>
      </a:defRPr>
    </a:lvl5pPr>
    <a:lvl6pPr marL="2286000" algn="l" defTabSz="914400" rtl="0" eaLnBrk="1" latinLnBrk="0" hangingPunct="1">
      <a:defRPr sz="2400" kern="1200">
        <a:solidFill>
          <a:schemeClr val="tx1"/>
        </a:solidFill>
        <a:latin typeface="Arial" charset="0"/>
        <a:ea typeface="ＭＳ Ｐゴシック" pitchFamily="-111" charset="-128"/>
        <a:cs typeface="+mn-cs"/>
      </a:defRPr>
    </a:lvl6pPr>
    <a:lvl7pPr marL="2743200" algn="l" defTabSz="914400" rtl="0" eaLnBrk="1" latinLnBrk="0" hangingPunct="1">
      <a:defRPr sz="2400" kern="1200">
        <a:solidFill>
          <a:schemeClr val="tx1"/>
        </a:solidFill>
        <a:latin typeface="Arial" charset="0"/>
        <a:ea typeface="ＭＳ Ｐゴシック" pitchFamily="-111" charset="-128"/>
        <a:cs typeface="+mn-cs"/>
      </a:defRPr>
    </a:lvl7pPr>
    <a:lvl8pPr marL="3200400" algn="l" defTabSz="914400" rtl="0" eaLnBrk="1" latinLnBrk="0" hangingPunct="1">
      <a:defRPr sz="2400" kern="1200">
        <a:solidFill>
          <a:schemeClr val="tx1"/>
        </a:solidFill>
        <a:latin typeface="Arial" charset="0"/>
        <a:ea typeface="ＭＳ Ｐゴシック" pitchFamily="-111" charset="-128"/>
        <a:cs typeface="+mn-cs"/>
      </a:defRPr>
    </a:lvl8pPr>
    <a:lvl9pPr marL="3657600" algn="l" defTabSz="914400" rtl="0" eaLnBrk="1" latinLnBrk="0" hangingPunct="1">
      <a:defRPr sz="2400" kern="1200">
        <a:solidFill>
          <a:schemeClr val="tx1"/>
        </a:solidFill>
        <a:latin typeface="Arial" charset="0"/>
        <a:ea typeface="ＭＳ Ｐゴシック" pitchFamily="-11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1739" autoAdjust="0"/>
    <p:restoredTop sz="79594" autoAdjust="0"/>
  </p:normalViewPr>
  <p:slideViewPr>
    <p:cSldViewPr>
      <p:cViewPr varScale="1">
        <p:scale>
          <a:sx n="62" d="100"/>
          <a:sy n="62" d="100"/>
        </p:scale>
        <p:origin x="-1080" y="-84"/>
      </p:cViewPr>
      <p:guideLst>
        <p:guide orient="horz" pos="2444"/>
        <p:guide orient="horz" pos="985"/>
        <p:guide orient="horz" pos="3884"/>
        <p:guide pos="2880"/>
        <p:guide pos="262"/>
        <p:guide pos="5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sv-SE"/>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sv-SE"/>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sv-SE"/>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C4F06C3-9523-4B81-B693-EA44712EADBD}" type="slidenum">
              <a:rPr lang="sv-SE"/>
              <a:pPr/>
              <a:t>‹#›</a:t>
            </a:fld>
            <a:endParaRPr lang="sv-SE"/>
          </a:p>
        </p:txBody>
      </p:sp>
    </p:spTree>
    <p:extLst>
      <p:ext uri="{BB962C8B-B14F-4D97-AF65-F5344CB8AC3E}">
        <p14:creationId xmlns:p14="http://schemas.microsoft.com/office/powerpoint/2010/main" val="28384804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www.terena.org/activities/tf-emc2/" TargetMode="External"/><Relationship Id="rId3" Type="http://schemas.openxmlformats.org/officeDocument/2006/relationships/hyperlink" Target="http://www.swamid.se/" TargetMode="External"/><Relationship Id="rId7" Type="http://schemas.openxmlformats.org/officeDocument/2006/relationships/hyperlink" Target="http://www.terena.org/mailinglists.php?list=refeds@terena.org"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refeds.org/" TargetMode="Externa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www.terena.org/activities/tf-emc2/" TargetMode="External"/><Relationship Id="rId3" Type="http://schemas.openxmlformats.org/officeDocument/2006/relationships/hyperlink" Target="http://www.swamid.se/" TargetMode="External"/><Relationship Id="rId7" Type="http://schemas.openxmlformats.org/officeDocument/2006/relationships/hyperlink" Target="http://www.terena.org/mailinglists.php?list=refeds@terena.org"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refeds.org/" TargetMode="Externa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terena.org/activities/tf-emc2/" TargetMode="External"/><Relationship Id="rId3" Type="http://schemas.openxmlformats.org/officeDocument/2006/relationships/hyperlink" Target="http://www.swamid.se/" TargetMode="External"/><Relationship Id="rId7" Type="http://schemas.openxmlformats.org/officeDocument/2006/relationships/hyperlink" Target="http://www.terena.org/mailinglists.php?list=refeds@terena.org"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refeds.org/" TargetMode="Externa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erena.org/activities/tf-mobility/"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educause.edu/discuss/discussion-groups-related-educause-programs/identity-and-access-management-discussion-group"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terena.org/activities/tf-mobility/"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www.educause.edu/discuss/discussion-groups-related-educause-programs/identity-and-access-management-discussion-group"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nordu.net/"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www.terena.org/" TargetMode="External"/><Relationship Id="rId4" Type="http://schemas.openxmlformats.org/officeDocument/2006/relationships/hyperlink" Target="http://www.geant.ne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2</a:t>
            </a:fld>
            <a:endParaRPr lang="sv-SE"/>
          </a:p>
        </p:txBody>
      </p:sp>
    </p:spTree>
    <p:extLst>
      <p:ext uri="{BB962C8B-B14F-4D97-AF65-F5344CB8AC3E}">
        <p14:creationId xmlns:p14="http://schemas.microsoft.com/office/powerpoint/2010/main" val="1679413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SUNET styrelsemöte</a:t>
            </a:r>
          </a:p>
          <a:p>
            <a:r>
              <a:rPr lang="sv-SE" dirty="0" smtClean="0"/>
              <a:t>Systrarna möten</a:t>
            </a:r>
          </a:p>
          <a:p>
            <a:r>
              <a:rPr lang="sv-SE" dirty="0" smtClean="0"/>
              <a:t>Inkubator</a:t>
            </a:r>
          </a:p>
          <a:p>
            <a:r>
              <a:rPr lang="sv-SE" dirty="0" smtClean="0"/>
              <a:t>SUNET-dagarna</a:t>
            </a:r>
            <a:r>
              <a:rPr lang="sv-SE" baseline="0" dirty="0" smtClean="0"/>
              <a:t> </a:t>
            </a:r>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11</a:t>
            </a:fld>
            <a:endParaRPr lang="sv-SE"/>
          </a:p>
        </p:txBody>
      </p:sp>
    </p:spTree>
    <p:extLst>
      <p:ext uri="{BB962C8B-B14F-4D97-AF65-F5344CB8AC3E}">
        <p14:creationId xmlns:p14="http://schemas.microsoft.com/office/powerpoint/2010/main" val="3661146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12</a:t>
            </a:fld>
            <a:endParaRPr lang="sv-SE"/>
          </a:p>
        </p:txBody>
      </p:sp>
    </p:spTree>
    <p:extLst>
      <p:ext uri="{BB962C8B-B14F-4D97-AF65-F5344CB8AC3E}">
        <p14:creationId xmlns:p14="http://schemas.microsoft.com/office/powerpoint/2010/main" val="3661146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13</a:t>
            </a:fld>
            <a:endParaRPr lang="sv-SE"/>
          </a:p>
        </p:txBody>
      </p:sp>
    </p:spTree>
    <p:extLst>
      <p:ext uri="{BB962C8B-B14F-4D97-AF65-F5344CB8AC3E}">
        <p14:creationId xmlns:p14="http://schemas.microsoft.com/office/powerpoint/2010/main" val="3661146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14</a:t>
            </a:fld>
            <a:endParaRPr lang="sv-SE"/>
          </a:p>
        </p:txBody>
      </p:sp>
    </p:spTree>
    <p:extLst>
      <p:ext uri="{BB962C8B-B14F-4D97-AF65-F5344CB8AC3E}">
        <p14:creationId xmlns:p14="http://schemas.microsoft.com/office/powerpoint/2010/main" val="3661146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Slå</a:t>
            </a:r>
            <a:r>
              <a:rPr lang="sv-SE" baseline="0" dirty="0" smtClean="0"/>
              <a:t> ihop.</a:t>
            </a:r>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15</a:t>
            </a:fld>
            <a:endParaRPr lang="sv-SE"/>
          </a:p>
        </p:txBody>
      </p:sp>
    </p:spTree>
    <p:extLst>
      <p:ext uri="{BB962C8B-B14F-4D97-AF65-F5344CB8AC3E}">
        <p14:creationId xmlns:p14="http://schemas.microsoft.com/office/powerpoint/2010/main" val="3661146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sv-SE" noProof="0"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16</a:t>
            </a:fld>
            <a:endParaRPr lang="sv-SE"/>
          </a:p>
        </p:txBody>
      </p:sp>
    </p:spTree>
    <p:extLst>
      <p:ext uri="{BB962C8B-B14F-4D97-AF65-F5344CB8AC3E}">
        <p14:creationId xmlns:p14="http://schemas.microsoft.com/office/powerpoint/2010/main" val="2405484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Tre workshops per </a:t>
            </a:r>
            <a:r>
              <a:rPr lang="en-US" dirty="0" err="1" smtClean="0"/>
              <a:t>år</a:t>
            </a:r>
            <a:r>
              <a:rPr lang="en-US" dirty="0" smtClean="0"/>
              <a:t> + </a:t>
            </a:r>
            <a:r>
              <a:rPr lang="en-US" dirty="0" err="1" smtClean="0"/>
              <a:t>webinarer</a:t>
            </a:r>
            <a:r>
              <a:rPr lang="en-US" dirty="0" smtClean="0"/>
              <a:t>.</a:t>
            </a:r>
          </a:p>
          <a:p>
            <a:r>
              <a:rPr lang="en-US" dirty="0" smtClean="0"/>
              <a:t>Feedback </a:t>
            </a:r>
            <a:r>
              <a:rPr lang="en-US" dirty="0" err="1" smtClean="0"/>
              <a:t>på</a:t>
            </a:r>
            <a:r>
              <a:rPr lang="en-US" dirty="0" smtClean="0"/>
              <a:t> </a:t>
            </a:r>
            <a:r>
              <a:rPr lang="en-US" dirty="0" err="1" smtClean="0"/>
              <a:t>webinarer</a:t>
            </a:r>
            <a:r>
              <a:rPr lang="en-US" dirty="0" smtClean="0"/>
              <a:t>?</a:t>
            </a:r>
            <a:endParaRPr lang="en-US"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3</a:t>
            </a:fld>
            <a:endParaRPr lang="sv-SE"/>
          </a:p>
        </p:txBody>
      </p:sp>
    </p:spTree>
    <p:extLst>
      <p:ext uri="{BB962C8B-B14F-4D97-AF65-F5344CB8AC3E}">
        <p14:creationId xmlns:p14="http://schemas.microsoft.com/office/powerpoint/2010/main" val="2985173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4</a:t>
            </a:fld>
            <a:endParaRPr lang="sv-SE"/>
          </a:p>
        </p:txBody>
      </p:sp>
    </p:spTree>
    <p:extLst>
      <p:ext uri="{BB962C8B-B14F-4D97-AF65-F5344CB8AC3E}">
        <p14:creationId xmlns:p14="http://schemas.microsoft.com/office/powerpoint/2010/main" val="167941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Måste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www.swamid.se</a:t>
            </a:r>
            <a:r>
              <a:rPr lang="sv-SE" sz="1200" kern="1200" dirty="0" smtClean="0">
                <a:solidFill>
                  <a:schemeClr val="tx1"/>
                </a:solidFill>
                <a:effectLst/>
                <a:latin typeface="Arial" charset="0"/>
                <a:ea typeface="ＭＳ Ｐゴシック" charset="-128"/>
                <a:cs typeface="ＭＳ Ｐゴシック" charset="-128"/>
              </a:rPr>
              <a:t> och </a:t>
            </a:r>
            <a:r>
              <a:rPr lang="sv-SE" sz="1200" u="sng" kern="1200" dirty="0" smtClean="0">
                <a:solidFill>
                  <a:schemeClr val="tx1"/>
                </a:solidFill>
                <a:effectLst/>
                <a:latin typeface="Arial" charset="0"/>
                <a:ea typeface="ＭＳ Ｐゴシック" charset="-128"/>
                <a:cs typeface="ＭＳ Ｐゴシック" charset="-128"/>
                <a:hlinkClick r:id="rId4"/>
              </a:rPr>
              <a:t>https://wiki.swamid.se</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SWAMID primära webnärvaro.</a:t>
            </a:r>
          </a:p>
          <a:p>
            <a:r>
              <a:rPr lang="sv-SE" sz="1200" kern="1200" dirty="0" smtClean="0">
                <a:solidFill>
                  <a:schemeClr val="tx1"/>
                </a:solidFill>
                <a:effectLst/>
                <a:latin typeface="Arial" charset="0"/>
                <a:ea typeface="ＭＳ Ｐゴシック" charset="-128"/>
                <a:cs typeface="ＭＳ Ｐゴシック" charset="-128"/>
              </a:rPr>
              <a:t>All ”driftinfo” och motsvarande information går ut via e-post på mail listan: </a:t>
            </a:r>
            <a:r>
              <a:rPr lang="sv-SE" sz="1200" u="sng" kern="1200" dirty="0" smtClean="0">
                <a:solidFill>
                  <a:schemeClr val="tx1"/>
                </a:solidFill>
                <a:effectLst/>
                <a:latin typeface="Arial" charset="0"/>
                <a:ea typeface="ＭＳ Ｐゴシック" charset="-128"/>
                <a:cs typeface="ＭＳ Ｐゴシック" charset="-128"/>
                <a:hlinkClick r:id="rId5"/>
              </a:rPr>
              <a:t>http://segate.sunet.se/cgi-bin/wa?A0=saml-admins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6"/>
              </a:rPr>
              <a:t>https://refeds.org/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1200" kern="1200" dirty="0" err="1" smtClean="0">
                <a:solidFill>
                  <a:schemeClr val="tx1"/>
                </a:solidFill>
                <a:effectLst/>
                <a:latin typeface="Arial" charset="0"/>
                <a:ea typeface="ＭＳ Ｐゴシック" charset="-128"/>
                <a:cs typeface="ＭＳ Ｐゴシック" charset="-128"/>
              </a:rPr>
              <a:t>Kantara</a:t>
            </a:r>
            <a:r>
              <a:rPr lang="en-GB" sz="1200" kern="1200" dirty="0" smtClean="0">
                <a:solidFill>
                  <a:schemeClr val="tx1"/>
                </a:solidFill>
                <a:effectLst/>
                <a:latin typeface="Arial" charset="0"/>
                <a:ea typeface="ＭＳ Ｐゴシック" charset="-128"/>
                <a:cs typeface="ＭＳ Ｐゴシック" charset="-128"/>
              </a:rPr>
              <a:t>, OIX and Identity Commons on behalf of our participants.”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är ett väldigt bra ställa att testa idéer, få nya idéer from kunniga personer etc.</a:t>
            </a:r>
          </a:p>
          <a:p>
            <a:r>
              <a:rPr lang="sv-SE" sz="1200" kern="1200" dirty="0" smtClean="0">
                <a:solidFill>
                  <a:schemeClr val="tx1"/>
                </a:solidFill>
                <a:effectLst/>
                <a:latin typeface="Arial" charset="0"/>
                <a:ea typeface="ＭＳ Ｐゴシック" charset="-128"/>
                <a:cs typeface="ＭＳ Ｐゴシック" charset="-128"/>
              </a:rPr>
              <a:t>SWMAID rekommenderar alla som är intresserade av federative frågor att gå med i </a:t>
            </a:r>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mailinglista: </a:t>
            </a:r>
            <a:r>
              <a:rPr lang="sv-SE" sz="1200" u="sng" kern="1200" dirty="0" smtClean="0">
                <a:solidFill>
                  <a:schemeClr val="tx1"/>
                </a:solidFill>
                <a:effectLst/>
                <a:latin typeface="Arial" charset="0"/>
                <a:ea typeface="ＭＳ Ｐゴシック" charset="-128"/>
                <a:cs typeface="ＭＳ Ｐゴシック" charset="-128"/>
                <a:hlinkClick r:id="rId7"/>
              </a:rPr>
              <a:t>http://www.terena.org/mailinglists.php?list=refeds@terena.org</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kern="1200" dirty="0" smtClean="0">
                <a:solidFill>
                  <a:schemeClr val="tx1"/>
                </a:solidFill>
                <a:effectLst/>
                <a:latin typeface="Arial" charset="0"/>
                <a:ea typeface="ＭＳ Ｐゴシック" charset="-128"/>
                <a:cs typeface="ＭＳ Ｐゴシック" charset="-128"/>
              </a:rPr>
              <a:t>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8"/>
              </a:rPr>
              <a:t>http://www.terena.org/activities/tf-emc2/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I TF-EMC2 har vi nu Roland Hedberg som ordförande!</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5</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Måste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www.swamid.se</a:t>
            </a:r>
            <a:r>
              <a:rPr lang="sv-SE" sz="1200" kern="1200" dirty="0" smtClean="0">
                <a:solidFill>
                  <a:schemeClr val="tx1"/>
                </a:solidFill>
                <a:effectLst/>
                <a:latin typeface="Arial" charset="0"/>
                <a:ea typeface="ＭＳ Ｐゴシック" charset="-128"/>
                <a:cs typeface="ＭＳ Ｐゴシック" charset="-128"/>
              </a:rPr>
              <a:t> och </a:t>
            </a:r>
            <a:r>
              <a:rPr lang="sv-SE" sz="1200" u="sng" kern="1200" dirty="0" smtClean="0">
                <a:solidFill>
                  <a:schemeClr val="tx1"/>
                </a:solidFill>
                <a:effectLst/>
                <a:latin typeface="Arial" charset="0"/>
                <a:ea typeface="ＭＳ Ｐゴシック" charset="-128"/>
                <a:cs typeface="ＭＳ Ｐゴシック" charset="-128"/>
                <a:hlinkClick r:id="rId4"/>
              </a:rPr>
              <a:t>https://wiki.swamid.se</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SWAMID primära webnärvaro.</a:t>
            </a:r>
          </a:p>
          <a:p>
            <a:r>
              <a:rPr lang="sv-SE" sz="1200" kern="1200" dirty="0" smtClean="0">
                <a:solidFill>
                  <a:schemeClr val="tx1"/>
                </a:solidFill>
                <a:effectLst/>
                <a:latin typeface="Arial" charset="0"/>
                <a:ea typeface="ＭＳ Ｐゴシック" charset="-128"/>
                <a:cs typeface="ＭＳ Ｐゴシック" charset="-128"/>
              </a:rPr>
              <a:t>All ”driftinfo” och motsvarande information går ut via e-post på mail listan: </a:t>
            </a:r>
            <a:r>
              <a:rPr lang="sv-SE" sz="1200" u="sng" kern="1200" dirty="0" smtClean="0">
                <a:solidFill>
                  <a:schemeClr val="tx1"/>
                </a:solidFill>
                <a:effectLst/>
                <a:latin typeface="Arial" charset="0"/>
                <a:ea typeface="ＭＳ Ｐゴシック" charset="-128"/>
                <a:cs typeface="ＭＳ Ｐゴシック" charset="-128"/>
                <a:hlinkClick r:id="rId5"/>
              </a:rPr>
              <a:t>http://segate.sunet.se/cgi-bin/wa?A0=saml-admins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6"/>
              </a:rPr>
              <a:t>https://refeds.org/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1200" kern="1200" dirty="0" err="1" smtClean="0">
                <a:solidFill>
                  <a:schemeClr val="tx1"/>
                </a:solidFill>
                <a:effectLst/>
                <a:latin typeface="Arial" charset="0"/>
                <a:ea typeface="ＭＳ Ｐゴシック" charset="-128"/>
                <a:cs typeface="ＭＳ Ｐゴシック" charset="-128"/>
              </a:rPr>
              <a:t>Kantara</a:t>
            </a:r>
            <a:r>
              <a:rPr lang="en-GB" sz="1200" kern="1200" dirty="0" smtClean="0">
                <a:solidFill>
                  <a:schemeClr val="tx1"/>
                </a:solidFill>
                <a:effectLst/>
                <a:latin typeface="Arial" charset="0"/>
                <a:ea typeface="ＭＳ Ｐゴシック" charset="-128"/>
                <a:cs typeface="ＭＳ Ｐゴシック" charset="-128"/>
              </a:rPr>
              <a:t>, OIX and Identity Commons on behalf of our participants.”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är ett väldigt bra ställa att testa idéer, få nya idéer from kunniga personer etc.</a:t>
            </a:r>
          </a:p>
          <a:p>
            <a:r>
              <a:rPr lang="sv-SE" sz="1200" kern="1200" dirty="0" smtClean="0">
                <a:solidFill>
                  <a:schemeClr val="tx1"/>
                </a:solidFill>
                <a:effectLst/>
                <a:latin typeface="Arial" charset="0"/>
                <a:ea typeface="ＭＳ Ｐゴシック" charset="-128"/>
                <a:cs typeface="ＭＳ Ｐゴシック" charset="-128"/>
              </a:rPr>
              <a:t>SWMAID rekommenderar alla som är intresserade av federative frågor att gå med i </a:t>
            </a:r>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mailinglista: </a:t>
            </a:r>
            <a:r>
              <a:rPr lang="sv-SE" sz="1200" u="sng" kern="1200" dirty="0" smtClean="0">
                <a:solidFill>
                  <a:schemeClr val="tx1"/>
                </a:solidFill>
                <a:effectLst/>
                <a:latin typeface="Arial" charset="0"/>
                <a:ea typeface="ＭＳ Ｐゴシック" charset="-128"/>
                <a:cs typeface="ＭＳ Ｐゴシック" charset="-128"/>
                <a:hlinkClick r:id="rId7"/>
              </a:rPr>
              <a:t>http://www.terena.org/mailinglists.php?list=refeds@terena.org</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kern="1200" dirty="0" smtClean="0">
                <a:solidFill>
                  <a:schemeClr val="tx1"/>
                </a:solidFill>
                <a:effectLst/>
                <a:latin typeface="Arial" charset="0"/>
                <a:ea typeface="ＭＳ Ｐゴシック" charset="-128"/>
                <a:cs typeface="ＭＳ Ｐゴシック" charset="-128"/>
              </a:rPr>
              <a:t>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8"/>
              </a:rPr>
              <a:t>http://www.terena.org/activities/tf-emc2/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I TF-EMC2 har vi nu Roland Hedberg som ordförande!</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6</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Måste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www.swamid.se</a:t>
            </a:r>
            <a:r>
              <a:rPr lang="sv-SE" sz="1200" kern="1200" dirty="0" smtClean="0">
                <a:solidFill>
                  <a:schemeClr val="tx1"/>
                </a:solidFill>
                <a:effectLst/>
                <a:latin typeface="Arial" charset="0"/>
                <a:ea typeface="ＭＳ Ｐゴシック" charset="-128"/>
                <a:cs typeface="ＭＳ Ｐゴシック" charset="-128"/>
              </a:rPr>
              <a:t> och </a:t>
            </a:r>
            <a:r>
              <a:rPr lang="sv-SE" sz="1200" u="sng" kern="1200" dirty="0" smtClean="0">
                <a:solidFill>
                  <a:schemeClr val="tx1"/>
                </a:solidFill>
                <a:effectLst/>
                <a:latin typeface="Arial" charset="0"/>
                <a:ea typeface="ＭＳ Ｐゴシック" charset="-128"/>
                <a:cs typeface="ＭＳ Ｐゴシック" charset="-128"/>
                <a:hlinkClick r:id="rId4"/>
              </a:rPr>
              <a:t>https://wiki.swamid.se</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SWAMID primära webnärvaro.</a:t>
            </a:r>
          </a:p>
          <a:p>
            <a:r>
              <a:rPr lang="sv-SE" sz="1200" kern="1200" dirty="0" smtClean="0">
                <a:solidFill>
                  <a:schemeClr val="tx1"/>
                </a:solidFill>
                <a:effectLst/>
                <a:latin typeface="Arial" charset="0"/>
                <a:ea typeface="ＭＳ Ｐゴシック" charset="-128"/>
                <a:cs typeface="ＭＳ Ｐゴシック" charset="-128"/>
              </a:rPr>
              <a:t>All ”driftinfo” och motsvarande information går ut via e-post på mail listan: </a:t>
            </a:r>
            <a:r>
              <a:rPr lang="sv-SE" sz="1200" u="sng" kern="1200" dirty="0" smtClean="0">
                <a:solidFill>
                  <a:schemeClr val="tx1"/>
                </a:solidFill>
                <a:effectLst/>
                <a:latin typeface="Arial" charset="0"/>
                <a:ea typeface="ＭＳ Ｐゴシック" charset="-128"/>
                <a:cs typeface="ＭＳ Ｐゴシック" charset="-128"/>
                <a:hlinkClick r:id="rId5"/>
              </a:rPr>
              <a:t>http://segate.sunet.se/cgi-bin/wa?A0=saml-admins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6"/>
              </a:rPr>
              <a:t>https://refeds.org/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1200" kern="1200" dirty="0" err="1" smtClean="0">
                <a:solidFill>
                  <a:schemeClr val="tx1"/>
                </a:solidFill>
                <a:effectLst/>
                <a:latin typeface="Arial" charset="0"/>
                <a:ea typeface="ＭＳ Ｐゴシック" charset="-128"/>
                <a:cs typeface="ＭＳ Ｐゴシック" charset="-128"/>
              </a:rPr>
              <a:t>Kantara</a:t>
            </a:r>
            <a:r>
              <a:rPr lang="en-GB" sz="1200" kern="1200" dirty="0" smtClean="0">
                <a:solidFill>
                  <a:schemeClr val="tx1"/>
                </a:solidFill>
                <a:effectLst/>
                <a:latin typeface="Arial" charset="0"/>
                <a:ea typeface="ＭＳ Ｐゴシック" charset="-128"/>
                <a:cs typeface="ＭＳ Ｐゴシック" charset="-128"/>
              </a:rPr>
              <a:t>, OIX and Identity Commons on behalf of our participants.”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är ett väldigt bra ställa att testa idéer, få nya idéer from kunniga personer etc.</a:t>
            </a:r>
          </a:p>
          <a:p>
            <a:r>
              <a:rPr lang="sv-SE" sz="1200" kern="1200" dirty="0" smtClean="0">
                <a:solidFill>
                  <a:schemeClr val="tx1"/>
                </a:solidFill>
                <a:effectLst/>
                <a:latin typeface="Arial" charset="0"/>
                <a:ea typeface="ＭＳ Ｐゴシック" charset="-128"/>
                <a:cs typeface="ＭＳ Ｐゴシック" charset="-128"/>
              </a:rPr>
              <a:t>SWMAID rekommenderar alla som är intresserade av federative frågor att gå med i </a:t>
            </a:r>
            <a:r>
              <a:rPr lang="sv-SE" sz="1200" kern="1200" dirty="0" err="1" smtClean="0">
                <a:solidFill>
                  <a:schemeClr val="tx1"/>
                </a:solidFill>
                <a:effectLst/>
                <a:latin typeface="Arial" charset="0"/>
                <a:ea typeface="ＭＳ Ｐゴシック" charset="-128"/>
                <a:cs typeface="ＭＳ Ｐゴシック" charset="-128"/>
              </a:rPr>
              <a:t>refeds</a:t>
            </a:r>
            <a:r>
              <a:rPr lang="sv-SE" sz="1200" kern="1200" dirty="0" smtClean="0">
                <a:solidFill>
                  <a:schemeClr val="tx1"/>
                </a:solidFill>
                <a:effectLst/>
                <a:latin typeface="Arial" charset="0"/>
                <a:ea typeface="ＭＳ Ｐゴシック" charset="-128"/>
                <a:cs typeface="ＭＳ Ｐゴシック" charset="-128"/>
              </a:rPr>
              <a:t> mailinglista: </a:t>
            </a:r>
            <a:r>
              <a:rPr lang="sv-SE" sz="1200" u="sng" kern="1200" dirty="0" smtClean="0">
                <a:solidFill>
                  <a:schemeClr val="tx1"/>
                </a:solidFill>
                <a:effectLst/>
                <a:latin typeface="Arial" charset="0"/>
                <a:ea typeface="ＭＳ Ｐゴシック" charset="-128"/>
                <a:cs typeface="ＭＳ Ｐゴシック" charset="-128"/>
                <a:hlinkClick r:id="rId7"/>
              </a:rPr>
              <a:t>http://www.terena.org/mailinglists.php?list=refeds@terena.org</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kern="1200" dirty="0" smtClean="0">
                <a:solidFill>
                  <a:schemeClr val="tx1"/>
                </a:solidFill>
                <a:effectLst/>
                <a:latin typeface="Arial" charset="0"/>
                <a:ea typeface="ＭＳ Ｐゴシック" charset="-128"/>
                <a:cs typeface="ＭＳ Ｐゴシック" charset="-128"/>
              </a:rPr>
              <a:t>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8"/>
              </a:rPr>
              <a:t>http://www.terena.org/activities/tf-emc2/</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I TF-EMC2 har vi nu Roland Hedberg som ordförande!</a:t>
            </a: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7</a:t>
            </a:fld>
            <a:endParaRPr lang="sv-SE"/>
          </a:p>
        </p:txBody>
      </p:sp>
    </p:spTree>
    <p:extLst>
      <p:ext uri="{BB962C8B-B14F-4D97-AF65-F5344CB8AC3E}">
        <p14:creationId xmlns:p14="http://schemas.microsoft.com/office/powerpoint/2010/main" val="958321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Bör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kern="1200" dirty="0" smtClean="0">
                <a:solidFill>
                  <a:schemeClr val="tx1"/>
                </a:solidFill>
                <a:effectLst/>
                <a:latin typeface="Arial" charset="0"/>
                <a:ea typeface="ＭＳ Ｐゴシック" charset="-128"/>
                <a:cs typeface="ＭＳ Ｐゴシック" charset="-128"/>
              </a:rPr>
              <a:t>SWAMID har en </a:t>
            </a:r>
            <a:r>
              <a:rPr lang="sv-SE" sz="1200" kern="1200" dirty="0" err="1" smtClean="0">
                <a:solidFill>
                  <a:schemeClr val="tx1"/>
                </a:solidFill>
                <a:effectLst/>
                <a:latin typeface="Arial" charset="0"/>
                <a:ea typeface="ＭＳ Ｐゴシック" charset="-128"/>
                <a:cs typeface="ＭＳ Ｐゴシック" charset="-128"/>
              </a:rPr>
              <a:t>facebook</a:t>
            </a:r>
            <a:r>
              <a:rPr lang="sv-SE" sz="1200" kern="1200" dirty="0" smtClean="0">
                <a:solidFill>
                  <a:schemeClr val="tx1"/>
                </a:solidFill>
                <a:effectLst/>
                <a:latin typeface="Arial" charset="0"/>
                <a:ea typeface="ＭＳ Ｐゴシック" charset="-128"/>
                <a:cs typeface="ＭＳ Ｐゴシック" charset="-128"/>
              </a:rPr>
              <a:t> grupp J Sluten, där pratar vi om mindre allvarliga saker.. Sök på SWAMID.</a:t>
            </a:r>
          </a:p>
          <a:p>
            <a:r>
              <a:rPr lang="sv-SE" sz="1200" kern="1200" dirty="0" smtClean="0">
                <a:solidFill>
                  <a:schemeClr val="tx1"/>
                </a:solidFill>
                <a:effectLst/>
                <a:latin typeface="Arial" charset="0"/>
                <a:ea typeface="ＭＳ Ｐゴシック" charset="-128"/>
                <a:cs typeface="ＭＳ Ｐゴシック" charset="-128"/>
              </a:rPr>
              <a:t> </a:t>
            </a:r>
          </a:p>
          <a:p>
            <a:r>
              <a:rPr lang="sv-SE" sz="1200" kern="1200" dirty="0" err="1" smtClean="0">
                <a:solidFill>
                  <a:schemeClr val="tx1"/>
                </a:solidFill>
                <a:effectLst/>
                <a:latin typeface="Arial" charset="0"/>
                <a:ea typeface="ＭＳ Ｐゴシック" charset="-128"/>
                <a:cs typeface="ＭＳ Ｐゴシック" charset="-128"/>
              </a:rPr>
              <a:t>Twitter</a:t>
            </a:r>
            <a:r>
              <a:rPr lang="sv-SE" sz="1200" kern="1200" dirty="0" smtClean="0">
                <a:solidFill>
                  <a:schemeClr val="tx1"/>
                </a:solidFill>
                <a:effectLst/>
                <a:latin typeface="Arial" charset="0"/>
                <a:ea typeface="ＭＳ Ｐゴシック" charset="-128"/>
                <a:cs typeface="ＭＳ Ｐゴシック" charset="-128"/>
              </a:rPr>
              <a:t>:</a:t>
            </a:r>
          </a:p>
          <a:p>
            <a:r>
              <a:rPr lang="sv-SE" sz="1200" kern="1200" dirty="0" smtClean="0">
                <a:solidFill>
                  <a:schemeClr val="tx1"/>
                </a:solidFill>
                <a:effectLst/>
                <a:latin typeface="Arial" charset="0"/>
                <a:ea typeface="ＭＳ Ｐゴシック" charset="-128"/>
                <a:cs typeface="ＭＳ Ｐゴシック" charset="-128"/>
              </a:rPr>
              <a:t>SWAMID har ett </a:t>
            </a:r>
            <a:r>
              <a:rPr lang="sv-SE" sz="1200" kern="1200" dirty="0" err="1" smtClean="0">
                <a:solidFill>
                  <a:schemeClr val="tx1"/>
                </a:solidFill>
                <a:effectLst/>
                <a:latin typeface="Arial" charset="0"/>
                <a:ea typeface="ＭＳ Ｐゴシック" charset="-128"/>
                <a:cs typeface="ＭＳ Ｐゴシック" charset="-128"/>
              </a:rPr>
              <a:t>Twitter</a:t>
            </a:r>
            <a:r>
              <a:rPr lang="sv-SE" sz="1200" kern="1200" dirty="0" smtClean="0">
                <a:solidFill>
                  <a:schemeClr val="tx1"/>
                </a:solidFill>
                <a:effectLst/>
                <a:latin typeface="Arial" charset="0"/>
                <a:ea typeface="ＭＳ Ｐゴシック" charset="-128"/>
                <a:cs typeface="ＭＳ Ｐゴシック" charset="-128"/>
              </a:rPr>
              <a:t>-konto, sporadiskt använt (mer info?)</a:t>
            </a: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http://www.terena.org/activities/tf-mobility/</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“The development and deployment of mobile technologies and the usage of network middleware to support interoperable roaming services, are becoming key activities among NRENs and academic research institutions.”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IdM</a:t>
            </a:r>
            <a:r>
              <a:rPr lang="sv-SE" sz="1200" kern="1200" dirty="0" smtClean="0">
                <a:solidFill>
                  <a:schemeClr val="tx1"/>
                </a:solidFill>
                <a:effectLst/>
                <a:latin typeface="Arial" charset="0"/>
                <a:ea typeface="ＭＳ Ｐゴシック" charset="-128"/>
                <a:cs typeface="ＭＳ Ｐゴシック" charset="-128"/>
              </a:rPr>
              <a:t>-listan I USA:</a:t>
            </a:r>
          </a:p>
          <a:p>
            <a:r>
              <a:rPr lang="sv-SE" sz="1200" u="sng" kern="1200" dirty="0" smtClean="0">
                <a:solidFill>
                  <a:schemeClr val="tx1"/>
                </a:solidFill>
                <a:effectLst/>
                <a:latin typeface="Arial" charset="0"/>
                <a:ea typeface="ＭＳ Ｐゴシック" charset="-128"/>
                <a:cs typeface="ＭＳ Ｐゴシック" charset="-128"/>
                <a:hlinkClick r:id="rId4"/>
              </a:rPr>
              <a:t>http://www.educause.edu/discuss/discussion-groups-related-educause-programs/identity-and-access-management-discussion-group</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”This EDUCAUSE discussion group is sponsored by the EDUCAUSE Identity and Access Management Working Group. The purpose of this discussion group is to provide a forum for all topics related to identity and access management, including procedures, technologies, products, administration, prototypes, projects, business models, and many other areas. Participants are encouraged to share experiences about what has and has not worked on their campuses and to suggest ways that the Working Group can organize activities and distribute information that will facilitate deployment of effective identity and access management solutions.”</a:t>
            </a:r>
            <a:endParaRPr lang="sv-SE"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AC4F06C3-9523-4B81-B693-EA44712EADBD}" type="slidenum">
              <a:rPr lang="sv-SE" smtClean="0"/>
              <a:pPr/>
              <a:t>8</a:t>
            </a:fld>
            <a:endParaRPr lang="sv-SE"/>
          </a:p>
        </p:txBody>
      </p:sp>
    </p:spTree>
    <p:extLst>
      <p:ext uri="{BB962C8B-B14F-4D97-AF65-F5344CB8AC3E}">
        <p14:creationId xmlns:p14="http://schemas.microsoft.com/office/powerpoint/2010/main" val="3865084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kern="1200" dirty="0" smtClean="0">
                <a:solidFill>
                  <a:schemeClr val="tx1"/>
                </a:solidFill>
                <a:effectLst/>
                <a:latin typeface="Arial" charset="0"/>
                <a:ea typeface="ＭＳ Ｐゴシック" charset="-128"/>
                <a:cs typeface="ＭＳ Ｐゴシック" charset="-128"/>
              </a:rPr>
              <a:t>Bör känna till:</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sv-SE" sz="1200" kern="1200" dirty="0" smtClean="0">
                <a:solidFill>
                  <a:schemeClr val="tx1"/>
                </a:solidFill>
                <a:effectLst/>
                <a:latin typeface="Arial" charset="0"/>
                <a:ea typeface="ＭＳ Ｐゴシック" charset="-128"/>
                <a:cs typeface="ＭＳ Ｐゴシック" charset="-128"/>
              </a:rPr>
              <a:t>SWAMID har en </a:t>
            </a:r>
            <a:r>
              <a:rPr lang="sv-SE" sz="1200" kern="1200" dirty="0" err="1" smtClean="0">
                <a:solidFill>
                  <a:schemeClr val="tx1"/>
                </a:solidFill>
                <a:effectLst/>
                <a:latin typeface="Arial" charset="0"/>
                <a:ea typeface="ＭＳ Ｐゴシック" charset="-128"/>
                <a:cs typeface="ＭＳ Ｐゴシック" charset="-128"/>
              </a:rPr>
              <a:t>facebook</a:t>
            </a:r>
            <a:r>
              <a:rPr lang="sv-SE" sz="1200" kern="1200" dirty="0" smtClean="0">
                <a:solidFill>
                  <a:schemeClr val="tx1"/>
                </a:solidFill>
                <a:effectLst/>
                <a:latin typeface="Arial" charset="0"/>
                <a:ea typeface="ＭＳ Ｐゴシック" charset="-128"/>
                <a:cs typeface="ＭＳ Ｐゴシック" charset="-128"/>
              </a:rPr>
              <a:t> grupp J Sluten, där pratar vi om mindre allvarliga saker.. Sök på SWAMID.</a:t>
            </a:r>
          </a:p>
          <a:p>
            <a:r>
              <a:rPr lang="sv-SE" sz="1200" kern="1200" dirty="0" smtClean="0">
                <a:solidFill>
                  <a:schemeClr val="tx1"/>
                </a:solidFill>
                <a:effectLst/>
                <a:latin typeface="Arial" charset="0"/>
                <a:ea typeface="ＭＳ Ｐゴシック" charset="-128"/>
                <a:cs typeface="ＭＳ Ｐゴシック" charset="-128"/>
              </a:rPr>
              <a:t> </a:t>
            </a:r>
          </a:p>
          <a:p>
            <a:r>
              <a:rPr lang="sv-SE" sz="1200" kern="1200" dirty="0" err="1" smtClean="0">
                <a:solidFill>
                  <a:schemeClr val="tx1"/>
                </a:solidFill>
                <a:effectLst/>
                <a:latin typeface="Arial" charset="0"/>
                <a:ea typeface="ＭＳ Ｐゴシック" charset="-128"/>
                <a:cs typeface="ＭＳ Ｐゴシック" charset="-128"/>
              </a:rPr>
              <a:t>Twitter</a:t>
            </a:r>
            <a:r>
              <a:rPr lang="sv-SE" sz="1200" kern="1200" dirty="0" smtClean="0">
                <a:solidFill>
                  <a:schemeClr val="tx1"/>
                </a:solidFill>
                <a:effectLst/>
                <a:latin typeface="Arial" charset="0"/>
                <a:ea typeface="ＭＳ Ｐゴシック" charset="-128"/>
                <a:cs typeface="ＭＳ Ｐゴシック" charset="-128"/>
              </a:rPr>
              <a:t>:</a:t>
            </a:r>
          </a:p>
          <a:p>
            <a:r>
              <a:rPr lang="sv-SE" sz="1200" kern="1200" dirty="0" smtClean="0">
                <a:solidFill>
                  <a:schemeClr val="tx1"/>
                </a:solidFill>
                <a:effectLst/>
                <a:latin typeface="Arial" charset="0"/>
                <a:ea typeface="ＭＳ Ｐゴシック" charset="-128"/>
                <a:cs typeface="ＭＳ Ｐゴシック" charset="-128"/>
              </a:rPr>
              <a:t>SWAMID har ett </a:t>
            </a:r>
            <a:r>
              <a:rPr lang="sv-SE" sz="1200" kern="1200" dirty="0" err="1" smtClean="0">
                <a:solidFill>
                  <a:schemeClr val="tx1"/>
                </a:solidFill>
                <a:effectLst/>
                <a:latin typeface="Arial" charset="0"/>
                <a:ea typeface="ＭＳ Ｐゴシック" charset="-128"/>
                <a:cs typeface="ＭＳ Ｐゴシック" charset="-128"/>
              </a:rPr>
              <a:t>Twitter</a:t>
            </a:r>
            <a:r>
              <a:rPr lang="sv-SE" sz="1200" kern="1200" dirty="0" smtClean="0">
                <a:solidFill>
                  <a:schemeClr val="tx1"/>
                </a:solidFill>
                <a:effectLst/>
                <a:latin typeface="Arial" charset="0"/>
                <a:ea typeface="ＭＳ Ｐゴシック" charset="-128"/>
                <a:cs typeface="ＭＳ Ｐゴシック" charset="-128"/>
              </a:rPr>
              <a:t>-konto, sporadiskt använt (mer info?)</a:t>
            </a:r>
          </a:p>
          <a:p>
            <a:r>
              <a:rPr lang="sv-SE" sz="1200" kern="1200" dirty="0" smtClean="0">
                <a:solidFill>
                  <a:schemeClr val="tx1"/>
                </a:solidFill>
                <a:effectLst/>
                <a:latin typeface="Arial" charset="0"/>
                <a:ea typeface="ＭＳ Ｐゴシック" charset="-128"/>
                <a:cs typeface="ＭＳ Ｐゴシック" charset="-128"/>
              </a:rPr>
              <a:t> </a:t>
            </a:r>
          </a:p>
          <a:p>
            <a:r>
              <a:rPr lang="sv-SE" sz="1200" u="sng" kern="1200" dirty="0" smtClean="0">
                <a:solidFill>
                  <a:schemeClr val="tx1"/>
                </a:solidFill>
                <a:effectLst/>
                <a:latin typeface="Arial" charset="0"/>
                <a:ea typeface="ＭＳ Ｐゴシック" charset="-128"/>
                <a:cs typeface="ＭＳ Ｐゴシック" charset="-128"/>
                <a:hlinkClick r:id="rId3"/>
              </a:rPr>
              <a:t>http://www.terena.org/activities/tf-mobility/</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“The development and deployment of mobile technologies and the usage of network middleware to support interoperable roaming services, are becoming key activities among NRENs and academic research institutions.”</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err="1" smtClean="0">
                <a:solidFill>
                  <a:schemeClr val="tx1"/>
                </a:solidFill>
                <a:effectLst/>
                <a:latin typeface="Arial" charset="0"/>
                <a:ea typeface="ＭＳ Ｐゴシック" charset="-128"/>
                <a:cs typeface="ＭＳ Ｐゴシック" charset="-128"/>
              </a:rPr>
              <a:t>IdM</a:t>
            </a:r>
            <a:r>
              <a:rPr lang="sv-SE" sz="1200" kern="1200" dirty="0" smtClean="0">
                <a:solidFill>
                  <a:schemeClr val="tx1"/>
                </a:solidFill>
                <a:effectLst/>
                <a:latin typeface="Arial" charset="0"/>
                <a:ea typeface="ＭＳ Ｐゴシック" charset="-128"/>
                <a:cs typeface="ＭＳ Ｐゴシック" charset="-128"/>
              </a:rPr>
              <a:t>-listan I USA:</a:t>
            </a:r>
          </a:p>
          <a:p>
            <a:r>
              <a:rPr lang="sv-SE" sz="1200" u="sng" kern="1200" dirty="0" smtClean="0">
                <a:solidFill>
                  <a:schemeClr val="tx1"/>
                </a:solidFill>
                <a:effectLst/>
                <a:latin typeface="Arial" charset="0"/>
                <a:ea typeface="ＭＳ Ｐゴシック" charset="-128"/>
                <a:cs typeface="ＭＳ Ｐゴシック" charset="-128"/>
                <a:hlinkClick r:id="rId4"/>
              </a:rPr>
              <a:t>http://www.educause.edu/discuss/discussion-groups-related-educause-programs/identity-and-access-management-discussion-group</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”This EDUCAUSE discussion group is sponsored by the EDUCAUSE Identity and Access Management Working Group. The purpose of this discussion group is to provide a forum for all topics related to identity and access management, including procedures, technologies, products, administration, prototypes, projects, business models, and many other areas. Participants are encouraged to share experiences about what has and has not worked on their campuses and to suggest ways that the Working Group can organize activities and distribute information that will facilitate deployment of effective identity and access management solutions.”</a:t>
            </a:r>
            <a:endParaRPr lang="sv-SE" sz="1200" kern="120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fld id="{AC4F06C3-9523-4B81-B693-EA44712EADBD}" type="slidenum">
              <a:rPr lang="sv-SE" smtClean="0"/>
              <a:pPr/>
              <a:t>9</a:t>
            </a:fld>
            <a:endParaRPr lang="sv-SE"/>
          </a:p>
        </p:txBody>
      </p:sp>
    </p:spTree>
    <p:extLst>
      <p:ext uri="{BB962C8B-B14F-4D97-AF65-F5344CB8AC3E}">
        <p14:creationId xmlns:p14="http://schemas.microsoft.com/office/powerpoint/2010/main" val="3865084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u="sng" kern="1200" dirty="0" smtClean="0">
                <a:solidFill>
                  <a:schemeClr val="tx1"/>
                </a:solidFill>
                <a:effectLst/>
                <a:latin typeface="Arial" charset="0"/>
                <a:ea typeface="ＭＳ Ｐゴシック" charset="-128"/>
                <a:cs typeface="ＭＳ Ｐゴシック" charset="-128"/>
                <a:hlinkClick r:id="rId3"/>
              </a:rPr>
              <a:t>http://www.nordu.net</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“NORDUnet is a joint collaboration by the 5 Nordic National Research and Education Networks in Denmark (</a:t>
            </a:r>
            <a:r>
              <a:rPr lang="en-GB" sz="1200" kern="1200" dirty="0" err="1" smtClean="0">
                <a:solidFill>
                  <a:schemeClr val="tx1"/>
                </a:solidFill>
                <a:effectLst/>
                <a:latin typeface="Arial" charset="0"/>
                <a:ea typeface="ＭＳ Ｐゴシック" charset="-128"/>
                <a:cs typeface="ＭＳ Ｐゴシック" charset="-128"/>
              </a:rPr>
              <a:t>Forskningsnettet</a:t>
            </a:r>
            <a:r>
              <a:rPr lang="en-GB" sz="1200" kern="1200" dirty="0" smtClean="0">
                <a:solidFill>
                  <a:schemeClr val="tx1"/>
                </a:solidFill>
                <a:effectLst/>
                <a:latin typeface="Arial" charset="0"/>
                <a:ea typeface="ＭＳ Ｐゴシック" charset="-128"/>
                <a:cs typeface="ＭＳ Ｐゴシック" charset="-128"/>
              </a:rPr>
              <a:t>), Finland (</a:t>
            </a:r>
            <a:r>
              <a:rPr lang="en-GB" sz="1200" kern="1200" dirty="0" err="1" smtClean="0">
                <a:solidFill>
                  <a:schemeClr val="tx1"/>
                </a:solidFill>
                <a:effectLst/>
                <a:latin typeface="Arial" charset="0"/>
                <a:ea typeface="ＭＳ Ｐゴシック" charset="-128"/>
                <a:cs typeface="ＭＳ Ｐゴシック" charset="-128"/>
              </a:rPr>
              <a:t>Funet</a:t>
            </a:r>
            <a:r>
              <a:rPr lang="en-GB" sz="1200" kern="1200" dirty="0" smtClean="0">
                <a:solidFill>
                  <a:schemeClr val="tx1"/>
                </a:solidFill>
                <a:effectLst/>
                <a:latin typeface="Arial" charset="0"/>
                <a:ea typeface="ＭＳ Ｐゴシック" charset="-128"/>
                <a:cs typeface="ＭＳ Ｐゴシック" charset="-128"/>
              </a:rPr>
              <a:t>), Iceland (</a:t>
            </a:r>
            <a:r>
              <a:rPr lang="en-GB" sz="1200" kern="1200" dirty="0" err="1" smtClean="0">
                <a:solidFill>
                  <a:schemeClr val="tx1"/>
                </a:solidFill>
                <a:effectLst/>
                <a:latin typeface="Arial" charset="0"/>
                <a:ea typeface="ＭＳ Ｐゴシック" charset="-128"/>
                <a:cs typeface="ＭＳ Ｐゴシック" charset="-128"/>
              </a:rPr>
              <a:t>RHnet</a:t>
            </a:r>
            <a:r>
              <a:rPr lang="en-GB" sz="1200" kern="1200" dirty="0" smtClean="0">
                <a:solidFill>
                  <a:schemeClr val="tx1"/>
                </a:solidFill>
                <a:effectLst/>
                <a:latin typeface="Arial" charset="0"/>
                <a:ea typeface="ＭＳ Ｐゴシック" charset="-128"/>
                <a:cs typeface="ＭＳ Ｐゴシック" charset="-128"/>
              </a:rPr>
              <a:t>), Norway (</a:t>
            </a:r>
            <a:r>
              <a:rPr lang="en-GB" sz="1200" kern="1200" dirty="0" err="1" smtClean="0">
                <a:solidFill>
                  <a:schemeClr val="tx1"/>
                </a:solidFill>
                <a:effectLst/>
                <a:latin typeface="Arial" charset="0"/>
                <a:ea typeface="ＭＳ Ｐゴシック" charset="-128"/>
                <a:cs typeface="ＭＳ Ｐゴシック" charset="-128"/>
              </a:rPr>
              <a:t>Uninett</a:t>
            </a:r>
            <a:r>
              <a:rPr lang="en-GB" sz="1200" kern="1200" dirty="0" smtClean="0">
                <a:solidFill>
                  <a:schemeClr val="tx1"/>
                </a:solidFill>
                <a:effectLst/>
                <a:latin typeface="Arial" charset="0"/>
                <a:ea typeface="ＭＳ Ｐゴシック" charset="-128"/>
                <a:cs typeface="ＭＳ Ｐゴシック" charset="-128"/>
              </a:rPr>
              <a:t>) and Sweden (SUNET) and operates a world-class Nordic and International network and </a:t>
            </a:r>
            <a:r>
              <a:rPr lang="en-GB" sz="1200" kern="1200" dirty="0" err="1" smtClean="0">
                <a:solidFill>
                  <a:schemeClr val="tx1"/>
                </a:solidFill>
                <a:effectLst/>
                <a:latin typeface="Arial" charset="0"/>
                <a:ea typeface="ＭＳ Ｐゴシック" charset="-128"/>
                <a:cs typeface="ＭＳ Ｐゴシック" charset="-128"/>
              </a:rPr>
              <a:t>eInfrastructure</a:t>
            </a:r>
            <a:r>
              <a:rPr lang="en-GB" sz="1200" kern="1200" dirty="0" smtClean="0">
                <a:solidFill>
                  <a:schemeClr val="tx1"/>
                </a:solidFill>
                <a:effectLst/>
                <a:latin typeface="Arial" charset="0"/>
                <a:ea typeface="ＭＳ Ｐゴシック" charset="-128"/>
                <a:cs typeface="ＭＳ Ｐゴシック" charset="-128"/>
              </a:rPr>
              <a:t> service for the Nordic research and educational community.”</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 </a:t>
            </a:r>
            <a:endParaRPr lang="sv-SE" sz="1200" kern="1200" dirty="0" smtClean="0">
              <a:solidFill>
                <a:schemeClr val="tx1"/>
              </a:solidFill>
              <a:effectLst/>
              <a:latin typeface="Arial" charset="0"/>
              <a:ea typeface="ＭＳ Ｐゴシック" charset="-128"/>
              <a:cs typeface="ＭＳ Ｐゴシック" charset="-128"/>
            </a:endParaRPr>
          </a:p>
          <a:p>
            <a:r>
              <a:rPr lang="en-GB" sz="1200" u="sng" kern="1200" dirty="0" smtClean="0">
                <a:solidFill>
                  <a:schemeClr val="tx1"/>
                </a:solidFill>
                <a:effectLst/>
                <a:latin typeface="Arial" charset="0"/>
                <a:ea typeface="ＭＳ Ｐゴシック" charset="-128"/>
                <a:cs typeface="ＭＳ Ｐゴシック" charset="-128"/>
                <a:hlinkClick r:id="rId4"/>
              </a:rPr>
              <a:t>http://www.geant.net/</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“GÉANT is the pan-European data network dedicated to the research and education community. </a:t>
            </a:r>
            <a:br>
              <a:rPr lang="en-GB" sz="1200" kern="1200" dirty="0" smtClean="0">
                <a:solidFill>
                  <a:schemeClr val="tx1"/>
                </a:solidFill>
                <a:effectLst/>
                <a:latin typeface="Arial" charset="0"/>
                <a:ea typeface="ＭＳ Ｐゴシック" charset="-128"/>
                <a:cs typeface="ＭＳ Ｐゴシック" charset="-128"/>
              </a:rPr>
            </a:br>
            <a:r>
              <a:rPr lang="en-GB" sz="1200" kern="1200" dirty="0" smtClean="0">
                <a:solidFill>
                  <a:schemeClr val="tx1"/>
                </a:solidFill>
                <a:effectLst/>
                <a:latin typeface="Arial" charset="0"/>
                <a:ea typeface="ＭＳ Ｐゴシック" charset="-128"/>
                <a:cs typeface="ＭＳ Ｐゴシック" charset="-128"/>
              </a:rPr>
              <a:t>Together with Europe's national research networks, GÉANT connects 40 million users in over 8,000 institutions across 40 countries.”</a:t>
            </a:r>
            <a:endParaRPr lang="sv-SE" sz="1200" kern="1200" dirty="0" smtClean="0">
              <a:solidFill>
                <a:schemeClr val="tx1"/>
              </a:solidFill>
              <a:effectLst/>
              <a:latin typeface="Arial" charset="0"/>
              <a:ea typeface="ＭＳ Ｐゴシック" charset="-128"/>
              <a:cs typeface="ＭＳ Ｐゴシック" charset="-128"/>
            </a:endParaRPr>
          </a:p>
          <a:p>
            <a:r>
              <a:rPr lang="sv-SE" sz="1200" kern="1200" dirty="0" smtClean="0">
                <a:solidFill>
                  <a:schemeClr val="tx1"/>
                </a:solidFill>
                <a:effectLst/>
                <a:latin typeface="Arial" charset="0"/>
                <a:ea typeface="ＭＳ Ｐゴシック" charset="-128"/>
                <a:cs typeface="ＭＳ Ｐゴシック" charset="-128"/>
              </a:rPr>
              <a:t> </a:t>
            </a:r>
          </a:p>
          <a:p>
            <a:r>
              <a:rPr lang="en-GB" sz="1200" u="sng" kern="1200" dirty="0" smtClean="0">
                <a:solidFill>
                  <a:schemeClr val="tx1"/>
                </a:solidFill>
                <a:effectLst/>
                <a:latin typeface="Arial" charset="0"/>
                <a:ea typeface="ＭＳ Ｐゴシック" charset="-128"/>
                <a:cs typeface="ＭＳ Ｐゴシック" charset="-128"/>
                <a:hlinkClick r:id="rId5"/>
              </a:rPr>
              <a:t>http://www.terena.org/</a:t>
            </a:r>
            <a:endParaRPr lang="sv-SE" sz="1200" kern="1200" dirty="0" smtClean="0">
              <a:solidFill>
                <a:schemeClr val="tx1"/>
              </a:solidFill>
              <a:effectLst/>
              <a:latin typeface="Arial" charset="0"/>
              <a:ea typeface="ＭＳ Ｐゴシック" charset="-128"/>
              <a:cs typeface="ＭＳ Ｐゴシック" charset="-128"/>
            </a:endParaRPr>
          </a:p>
          <a:p>
            <a:r>
              <a:rPr lang="en-GB" sz="1200" kern="1200" dirty="0" smtClean="0">
                <a:solidFill>
                  <a:schemeClr val="tx1"/>
                </a:solidFill>
                <a:effectLst/>
                <a:latin typeface="Arial" charset="0"/>
                <a:ea typeface="ＭＳ Ｐゴシック" charset="-128"/>
                <a:cs typeface="ＭＳ Ｐゴシック" charset="-128"/>
              </a:rPr>
              <a:t>”The Trans-European Research and Education Networking Association offers a forum to collaborate, innovate and share knowledge in order to foster the development of Internet technology, infrastructure and services to be used by the research and education community.”</a:t>
            </a:r>
            <a:endParaRPr lang="sv-SE" sz="1200" kern="1200" dirty="0" smtClean="0">
              <a:solidFill>
                <a:schemeClr val="tx1"/>
              </a:solidFill>
              <a:effectLst/>
              <a:latin typeface="Arial" charset="0"/>
              <a:ea typeface="ＭＳ Ｐゴシック" charset="-128"/>
              <a:cs typeface="ＭＳ Ｐゴシック" charset="-128"/>
            </a:endParaRPr>
          </a:p>
          <a:p>
            <a:endParaRPr lang="sv-SE" dirty="0"/>
          </a:p>
        </p:txBody>
      </p:sp>
      <p:sp>
        <p:nvSpPr>
          <p:cNvPr id="4" name="Slide Number Placeholder 3"/>
          <p:cNvSpPr>
            <a:spLocks noGrp="1"/>
          </p:cNvSpPr>
          <p:nvPr>
            <p:ph type="sldNum" sz="quarter" idx="10"/>
          </p:nvPr>
        </p:nvSpPr>
        <p:spPr/>
        <p:txBody>
          <a:bodyPr/>
          <a:lstStyle/>
          <a:p>
            <a:fld id="{AC4F06C3-9523-4B81-B693-EA44712EADBD}" type="slidenum">
              <a:rPr lang="sv-SE" smtClean="0"/>
              <a:pPr/>
              <a:t>10</a:t>
            </a:fld>
            <a:endParaRPr lang="sv-SE"/>
          </a:p>
        </p:txBody>
      </p:sp>
    </p:spTree>
    <p:extLst>
      <p:ext uri="{BB962C8B-B14F-4D97-AF65-F5344CB8AC3E}">
        <p14:creationId xmlns:p14="http://schemas.microsoft.com/office/powerpoint/2010/main" val="36611466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Rubrikbild">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2"/>
          <p:cNvSpPr>
            <a:spLocks noChangeArrowheads="1"/>
          </p:cNvSpPr>
          <p:nvPr userDrawn="1"/>
        </p:nvSpPr>
        <p:spPr bwMode="auto">
          <a:xfrm>
            <a:off x="0" y="0"/>
            <a:ext cx="9144000" cy="6858000"/>
          </a:xfrm>
          <a:prstGeom prst="rect">
            <a:avLst/>
          </a:prstGeom>
          <a:noFill/>
          <a:ln w="9525">
            <a:solidFill>
              <a:schemeClr val="tx1"/>
            </a:solidFill>
            <a:miter lim="800000"/>
            <a:headEnd/>
            <a:tailEnd/>
          </a:ln>
        </p:spPr>
        <p:txBody>
          <a:bodyPr wrap="none" anchor="ctr"/>
          <a:lstStyle/>
          <a:p>
            <a:endParaRPr lang="sv-SE"/>
          </a:p>
        </p:txBody>
      </p:sp>
      <p:sp>
        <p:nvSpPr>
          <p:cNvPr id="13317" name="Rectangle 3"/>
          <p:cNvSpPr>
            <a:spLocks noGrp="1" noChangeArrowheads="1"/>
          </p:cNvSpPr>
          <p:nvPr>
            <p:ph type="subTitle" idx="1"/>
          </p:nvPr>
        </p:nvSpPr>
        <p:spPr>
          <a:xfrm>
            <a:off x="406400" y="2286000"/>
            <a:ext cx="8313738" cy="2895600"/>
          </a:xfrm>
        </p:spPr>
        <p:txBody>
          <a:bodyPr/>
          <a:lstStyle>
            <a:lvl1pPr marL="0" indent="0" algn="l">
              <a:buFontTx/>
              <a:buNone/>
              <a:defRPr smtClean="0"/>
            </a:lvl1pPr>
          </a:lstStyle>
          <a:p>
            <a:r>
              <a:rPr lang="sv-SE" smtClean="0"/>
              <a:t>Klicka här för att ändra format på underrubrik i bakgrunden</a:t>
            </a:r>
            <a:endParaRPr lang="sv-SE" dirty="0" smtClean="0"/>
          </a:p>
        </p:txBody>
      </p:sp>
      <p:sp>
        <p:nvSpPr>
          <p:cNvPr id="16" name="Rubrik 15"/>
          <p:cNvSpPr>
            <a:spLocks noGrp="1"/>
          </p:cNvSpPr>
          <p:nvPr>
            <p:ph type="title"/>
          </p:nvPr>
        </p:nvSpPr>
        <p:spPr>
          <a:xfrm>
            <a:off x="1371600" y="128588"/>
            <a:ext cx="7348538" cy="1090612"/>
          </a:xfrm>
        </p:spPr>
        <p:txBody>
          <a:bodyPr/>
          <a:lstStyle/>
          <a:p>
            <a:r>
              <a:rPr lang="sv-SE" smtClean="0"/>
              <a:t>Klicka här för att ändra format</a:t>
            </a:r>
            <a:endParaRPr lang="sv-SE"/>
          </a:p>
        </p:txBody>
      </p:sp>
      <p:sp>
        <p:nvSpPr>
          <p:cNvPr id="7" name="Platshållare för datum 12"/>
          <p:cNvSpPr>
            <a:spLocks noGrp="1"/>
          </p:cNvSpPr>
          <p:nvPr>
            <p:ph type="dt" sz="half" idx="10"/>
          </p:nvPr>
        </p:nvSpPr>
        <p:spPr/>
        <p:txBody>
          <a:bodyPr/>
          <a:lstStyle>
            <a:lvl1pPr>
              <a:defRPr/>
            </a:lvl1pPr>
          </a:lstStyle>
          <a:p>
            <a:endParaRPr lang="sv-SE"/>
          </a:p>
        </p:txBody>
      </p:sp>
      <p:sp>
        <p:nvSpPr>
          <p:cNvPr id="8" name="Platshållare för bildnummer 13"/>
          <p:cNvSpPr>
            <a:spLocks noGrp="1"/>
          </p:cNvSpPr>
          <p:nvPr>
            <p:ph type="sldNum" sz="quarter" idx="11"/>
          </p:nvPr>
        </p:nvSpPr>
        <p:spPr/>
        <p:txBody>
          <a:bodyPr/>
          <a:lstStyle>
            <a:lvl1pPr>
              <a:defRPr/>
            </a:lvl1pPr>
          </a:lstStyle>
          <a:p>
            <a:fld id="{FD295F8B-ACDE-47BE-BC3A-9FC2B744CE46}" type="slidenum">
              <a:rPr lang="sv-SE"/>
              <a:pPr/>
              <a:t>‹#›</a:t>
            </a:fld>
            <a:endParaRPr lang="sv-SE"/>
          </a:p>
        </p:txBody>
      </p:sp>
      <p:sp>
        <p:nvSpPr>
          <p:cNvPr id="9" name="Platshållare för sidfot 14"/>
          <p:cNvSpPr>
            <a:spLocks noGrp="1"/>
          </p:cNvSpPr>
          <p:nvPr>
            <p:ph type="ftr" sz="quarter" idx="12"/>
          </p:nvPr>
        </p:nvSpPr>
        <p:spPr/>
        <p:txBody>
          <a:bodyPr/>
          <a:lstStyle>
            <a:lvl1pPr>
              <a:defRPr/>
            </a:lvl1pPr>
          </a:lstStyle>
          <a:p>
            <a:endParaRPr lang="sv-SE"/>
          </a:p>
        </p:txBody>
      </p:sp>
    </p:spTree>
    <p:extLst>
      <p:ext uri="{BB962C8B-B14F-4D97-AF65-F5344CB8AC3E}">
        <p14:creationId xmlns:p14="http://schemas.microsoft.com/office/powerpoint/2010/main" val="37892076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Rectangle 4"/>
          <p:cNvSpPr>
            <a:spLocks noGrp="1" noChangeArrowheads="1"/>
          </p:cNvSpPr>
          <p:nvPr>
            <p:ph type="dt" sz="half" idx="10"/>
          </p:nvPr>
        </p:nvSpPr>
        <p:spPr>
          <a:ln/>
        </p:spPr>
        <p:txBody>
          <a:bodyPr/>
          <a:lstStyle>
            <a:lvl1pPr>
              <a:defRPr/>
            </a:lvl1pPr>
          </a:lstStyle>
          <a:p>
            <a:endParaRPr lang="sv-SE"/>
          </a:p>
        </p:txBody>
      </p:sp>
      <p:sp>
        <p:nvSpPr>
          <p:cNvPr id="5" name="Rectangle 5"/>
          <p:cNvSpPr>
            <a:spLocks noGrp="1" noChangeArrowheads="1"/>
          </p:cNvSpPr>
          <p:nvPr>
            <p:ph type="ftr" sz="quarter" idx="11"/>
          </p:nvPr>
        </p:nvSpPr>
        <p:spPr>
          <a:ln/>
        </p:spPr>
        <p:txBody>
          <a:bodyPr/>
          <a:lstStyle>
            <a:lvl1pPr>
              <a:defRPr/>
            </a:lvl1pPr>
          </a:lstStyle>
          <a:p>
            <a:endParaRPr lang="sv-SE"/>
          </a:p>
        </p:txBody>
      </p:sp>
      <p:sp>
        <p:nvSpPr>
          <p:cNvPr id="6" name="Rectangle 6"/>
          <p:cNvSpPr>
            <a:spLocks noGrp="1" noChangeArrowheads="1"/>
          </p:cNvSpPr>
          <p:nvPr>
            <p:ph type="sldNum" sz="quarter" idx="12"/>
          </p:nvPr>
        </p:nvSpPr>
        <p:spPr>
          <a:ln/>
        </p:spPr>
        <p:txBody>
          <a:bodyPr/>
          <a:lstStyle>
            <a:lvl1pPr>
              <a:defRPr/>
            </a:lvl1pPr>
          </a:lstStyle>
          <a:p>
            <a:fld id="{1C31EE7A-A8B6-4B19-8A12-56674D84F98E}" type="slidenum">
              <a:rPr lang="sv-SE"/>
              <a:pPr/>
              <a:t>‹#›</a:t>
            </a:fld>
            <a:endParaRPr lang="sv-SE"/>
          </a:p>
        </p:txBody>
      </p:sp>
    </p:spTree>
    <p:extLst>
      <p:ext uri="{BB962C8B-B14F-4D97-AF65-F5344CB8AC3E}">
        <p14:creationId xmlns:p14="http://schemas.microsoft.com/office/powerpoint/2010/main" val="3129452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25450" y="1573743"/>
            <a:ext cx="3937000" cy="45921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4" name="Platshållare för innehåll 3"/>
          <p:cNvSpPr>
            <a:spLocks noGrp="1"/>
          </p:cNvSpPr>
          <p:nvPr>
            <p:ph sz="half" idx="2"/>
          </p:nvPr>
        </p:nvSpPr>
        <p:spPr>
          <a:xfrm>
            <a:off x="4760138" y="1573743"/>
            <a:ext cx="3960000" cy="45921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Rectangle 4"/>
          <p:cNvSpPr>
            <a:spLocks noGrp="1" noChangeArrowheads="1"/>
          </p:cNvSpPr>
          <p:nvPr>
            <p:ph type="dt" sz="half" idx="10"/>
          </p:nvPr>
        </p:nvSpPr>
        <p:spPr>
          <a:ln/>
        </p:spPr>
        <p:txBody>
          <a:bodyPr/>
          <a:lstStyle>
            <a:lvl1pPr>
              <a:defRPr/>
            </a:lvl1pPr>
          </a:lstStyle>
          <a:p>
            <a:endParaRPr lang="sv-SE"/>
          </a:p>
        </p:txBody>
      </p:sp>
      <p:sp>
        <p:nvSpPr>
          <p:cNvPr id="6" name="Rectangle 5"/>
          <p:cNvSpPr>
            <a:spLocks noGrp="1" noChangeArrowheads="1"/>
          </p:cNvSpPr>
          <p:nvPr>
            <p:ph type="ftr" sz="quarter" idx="11"/>
          </p:nvPr>
        </p:nvSpPr>
        <p:spPr>
          <a:ln/>
        </p:spPr>
        <p:txBody>
          <a:bodyPr/>
          <a:lstStyle>
            <a:lvl1pPr>
              <a:defRPr/>
            </a:lvl1pPr>
          </a:lstStyle>
          <a:p>
            <a:endParaRPr lang="sv-SE"/>
          </a:p>
        </p:txBody>
      </p:sp>
      <p:sp>
        <p:nvSpPr>
          <p:cNvPr id="7" name="Rectangle 6"/>
          <p:cNvSpPr>
            <a:spLocks noGrp="1" noChangeArrowheads="1"/>
          </p:cNvSpPr>
          <p:nvPr>
            <p:ph type="sldNum" sz="quarter" idx="12"/>
          </p:nvPr>
        </p:nvSpPr>
        <p:spPr>
          <a:ln/>
        </p:spPr>
        <p:txBody>
          <a:bodyPr/>
          <a:lstStyle>
            <a:lvl1pPr>
              <a:defRPr/>
            </a:lvl1pPr>
          </a:lstStyle>
          <a:p>
            <a:fld id="{C3A5518F-1A5E-41EF-B09C-BAECE19970B7}" type="slidenum">
              <a:rPr lang="sv-SE"/>
              <a:pPr/>
              <a:t>‹#›</a:t>
            </a:fld>
            <a:endParaRPr lang="sv-SE"/>
          </a:p>
        </p:txBody>
      </p:sp>
    </p:spTree>
    <p:extLst>
      <p:ext uri="{BB962C8B-B14F-4D97-AF65-F5344CB8AC3E}">
        <p14:creationId xmlns:p14="http://schemas.microsoft.com/office/powerpoint/2010/main" val="195509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text 2"/>
          <p:cNvSpPr>
            <a:spLocks noGrp="1"/>
          </p:cNvSpPr>
          <p:nvPr>
            <p:ph type="body" idx="1"/>
          </p:nvPr>
        </p:nvSpPr>
        <p:spPr>
          <a:xfrm>
            <a:off x="419100" y="1565275"/>
            <a:ext cx="39560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19100" y="2214562"/>
            <a:ext cx="396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5" name="Platshållare för text 4"/>
          <p:cNvSpPr>
            <a:spLocks noGrp="1"/>
          </p:cNvSpPr>
          <p:nvPr>
            <p:ph type="body" sz="quarter" idx="3"/>
          </p:nvPr>
        </p:nvSpPr>
        <p:spPr>
          <a:xfrm>
            <a:off x="4760138" y="1565275"/>
            <a:ext cx="39600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760138" y="2214562"/>
            <a:ext cx="39600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dirty="0"/>
          </a:p>
        </p:txBody>
      </p:sp>
      <p:sp>
        <p:nvSpPr>
          <p:cNvPr id="10" name="Rubrik 9"/>
          <p:cNvSpPr>
            <a:spLocks noGrp="1"/>
          </p:cNvSpPr>
          <p:nvPr>
            <p:ph type="title"/>
          </p:nvPr>
        </p:nvSpPr>
        <p:spPr/>
        <p:txBody>
          <a:bodyPr/>
          <a:lstStyle/>
          <a:p>
            <a:r>
              <a:rPr lang="sv-SE" smtClean="0"/>
              <a:t>Klicka här för att ändra format</a:t>
            </a:r>
            <a:endParaRPr lang="sv-SE"/>
          </a:p>
        </p:txBody>
      </p:sp>
      <p:sp>
        <p:nvSpPr>
          <p:cNvPr id="7" name="Rectangle 4"/>
          <p:cNvSpPr>
            <a:spLocks noGrp="1" noChangeArrowheads="1"/>
          </p:cNvSpPr>
          <p:nvPr>
            <p:ph type="dt" sz="half" idx="10"/>
          </p:nvPr>
        </p:nvSpPr>
        <p:spPr>
          <a:ln/>
        </p:spPr>
        <p:txBody>
          <a:bodyPr/>
          <a:lstStyle>
            <a:lvl1pPr>
              <a:defRPr/>
            </a:lvl1pPr>
          </a:lstStyle>
          <a:p>
            <a:endParaRPr lang="sv-SE"/>
          </a:p>
        </p:txBody>
      </p:sp>
      <p:sp>
        <p:nvSpPr>
          <p:cNvPr id="8" name="Rectangle 5"/>
          <p:cNvSpPr>
            <a:spLocks noGrp="1" noChangeArrowheads="1"/>
          </p:cNvSpPr>
          <p:nvPr>
            <p:ph type="ftr" sz="quarter" idx="11"/>
          </p:nvPr>
        </p:nvSpPr>
        <p:spPr>
          <a:ln/>
        </p:spPr>
        <p:txBody>
          <a:bodyPr/>
          <a:lstStyle>
            <a:lvl1pPr>
              <a:defRPr/>
            </a:lvl1pPr>
          </a:lstStyle>
          <a:p>
            <a:endParaRPr lang="sv-SE"/>
          </a:p>
        </p:txBody>
      </p:sp>
      <p:sp>
        <p:nvSpPr>
          <p:cNvPr id="9" name="Rectangle 6"/>
          <p:cNvSpPr>
            <a:spLocks noGrp="1" noChangeArrowheads="1"/>
          </p:cNvSpPr>
          <p:nvPr>
            <p:ph type="sldNum" sz="quarter" idx="12"/>
          </p:nvPr>
        </p:nvSpPr>
        <p:spPr>
          <a:ln/>
        </p:spPr>
        <p:txBody>
          <a:bodyPr/>
          <a:lstStyle>
            <a:lvl1pPr>
              <a:defRPr/>
            </a:lvl1pPr>
          </a:lstStyle>
          <a:p>
            <a:fld id="{13F8EC27-DA49-4E84-8641-92391AB1343A}" type="slidenum">
              <a:rPr lang="sv-SE"/>
              <a:pPr/>
              <a:t>‹#›</a:t>
            </a:fld>
            <a:endParaRPr lang="sv-SE"/>
          </a:p>
        </p:txBody>
      </p:sp>
    </p:spTree>
    <p:extLst>
      <p:ext uri="{BB962C8B-B14F-4D97-AF65-F5344CB8AC3E}">
        <p14:creationId xmlns:p14="http://schemas.microsoft.com/office/powerpoint/2010/main" val="270813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Rectangle 4"/>
          <p:cNvSpPr>
            <a:spLocks noGrp="1" noChangeArrowheads="1"/>
          </p:cNvSpPr>
          <p:nvPr>
            <p:ph type="dt" sz="half" idx="10"/>
          </p:nvPr>
        </p:nvSpPr>
        <p:spPr>
          <a:ln/>
        </p:spPr>
        <p:txBody>
          <a:bodyPr/>
          <a:lstStyle>
            <a:lvl1pPr>
              <a:defRPr/>
            </a:lvl1pPr>
          </a:lstStyle>
          <a:p>
            <a:endParaRPr lang="sv-SE"/>
          </a:p>
        </p:txBody>
      </p:sp>
      <p:sp>
        <p:nvSpPr>
          <p:cNvPr id="4" name="Rectangle 5"/>
          <p:cNvSpPr>
            <a:spLocks noGrp="1" noChangeArrowheads="1"/>
          </p:cNvSpPr>
          <p:nvPr>
            <p:ph type="ftr" sz="quarter" idx="11"/>
          </p:nvPr>
        </p:nvSpPr>
        <p:spPr>
          <a:ln/>
        </p:spPr>
        <p:txBody>
          <a:bodyPr/>
          <a:lstStyle>
            <a:lvl1pPr>
              <a:defRPr/>
            </a:lvl1pPr>
          </a:lstStyle>
          <a:p>
            <a:endParaRPr lang="sv-SE"/>
          </a:p>
        </p:txBody>
      </p:sp>
      <p:sp>
        <p:nvSpPr>
          <p:cNvPr id="5" name="Rectangle 6"/>
          <p:cNvSpPr>
            <a:spLocks noGrp="1" noChangeArrowheads="1"/>
          </p:cNvSpPr>
          <p:nvPr>
            <p:ph type="sldNum" sz="quarter" idx="12"/>
          </p:nvPr>
        </p:nvSpPr>
        <p:spPr>
          <a:ln/>
        </p:spPr>
        <p:txBody>
          <a:bodyPr/>
          <a:lstStyle>
            <a:lvl1pPr>
              <a:defRPr/>
            </a:lvl1pPr>
          </a:lstStyle>
          <a:p>
            <a:fld id="{A16620E1-3524-4B03-931C-FC86D5852023}" type="slidenum">
              <a:rPr lang="sv-SE"/>
              <a:pPr/>
              <a:t>‹#›</a:t>
            </a:fld>
            <a:endParaRPr lang="sv-SE"/>
          </a:p>
        </p:txBody>
      </p:sp>
    </p:spTree>
    <p:extLst>
      <p:ext uri="{BB962C8B-B14F-4D97-AF65-F5344CB8AC3E}">
        <p14:creationId xmlns:p14="http://schemas.microsoft.com/office/powerpoint/2010/main" val="147088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sv-SE"/>
          </a:p>
        </p:txBody>
      </p:sp>
      <p:sp>
        <p:nvSpPr>
          <p:cNvPr id="3" name="Rectangle 5"/>
          <p:cNvSpPr>
            <a:spLocks noGrp="1" noChangeArrowheads="1"/>
          </p:cNvSpPr>
          <p:nvPr>
            <p:ph type="ftr" sz="quarter" idx="11"/>
          </p:nvPr>
        </p:nvSpPr>
        <p:spPr>
          <a:ln/>
        </p:spPr>
        <p:txBody>
          <a:bodyPr/>
          <a:lstStyle>
            <a:lvl1pPr>
              <a:defRPr/>
            </a:lvl1pPr>
          </a:lstStyle>
          <a:p>
            <a:endParaRPr lang="sv-SE"/>
          </a:p>
        </p:txBody>
      </p:sp>
      <p:sp>
        <p:nvSpPr>
          <p:cNvPr id="4" name="Rectangle 6"/>
          <p:cNvSpPr>
            <a:spLocks noGrp="1" noChangeArrowheads="1"/>
          </p:cNvSpPr>
          <p:nvPr>
            <p:ph type="sldNum" sz="quarter" idx="12"/>
          </p:nvPr>
        </p:nvSpPr>
        <p:spPr>
          <a:ln/>
        </p:spPr>
        <p:txBody>
          <a:bodyPr/>
          <a:lstStyle>
            <a:lvl1pPr>
              <a:defRPr/>
            </a:lvl1pPr>
          </a:lstStyle>
          <a:p>
            <a:fld id="{A9FF7418-8559-4F40-B0A3-C0D435257BDF}" type="slidenum">
              <a:rPr lang="sv-SE"/>
              <a:pPr/>
              <a:t>‹#›</a:t>
            </a:fld>
            <a:endParaRPr lang="sv-SE"/>
          </a:p>
        </p:txBody>
      </p:sp>
    </p:spTree>
    <p:extLst>
      <p:ext uri="{BB962C8B-B14F-4D97-AF65-F5344CB8AC3E}">
        <p14:creationId xmlns:p14="http://schemas.microsoft.com/office/powerpoint/2010/main" val="1287834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3" name="Platshållare för bild 2"/>
          <p:cNvSpPr>
            <a:spLocks noGrp="1"/>
          </p:cNvSpPr>
          <p:nvPr>
            <p:ph type="pic" idx="1"/>
          </p:nvPr>
        </p:nvSpPr>
        <p:spPr>
          <a:xfrm>
            <a:off x="1371600" y="1447799"/>
            <a:ext cx="7196138" cy="38862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smtClean="0"/>
              <a:t>Klicka på ikonen för att lägga till en bild</a:t>
            </a:r>
          </a:p>
        </p:txBody>
      </p:sp>
      <p:sp>
        <p:nvSpPr>
          <p:cNvPr id="4" name="Platshållare för text 3"/>
          <p:cNvSpPr>
            <a:spLocks noGrp="1"/>
          </p:cNvSpPr>
          <p:nvPr>
            <p:ph type="body" sz="half" idx="2"/>
          </p:nvPr>
        </p:nvSpPr>
        <p:spPr>
          <a:xfrm>
            <a:off x="1371600" y="5410200"/>
            <a:ext cx="719613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8" name="Rubrik 7"/>
          <p:cNvSpPr>
            <a:spLocks noGrp="1"/>
          </p:cNvSpPr>
          <p:nvPr>
            <p:ph type="title"/>
          </p:nvPr>
        </p:nvSpPr>
        <p:spPr/>
        <p:txBody>
          <a:bodyPr/>
          <a:lstStyle/>
          <a:p>
            <a:r>
              <a:rPr lang="sv-SE" smtClean="0"/>
              <a:t>Klicka här för att ändra format</a:t>
            </a:r>
            <a:endParaRPr lang="sv-SE"/>
          </a:p>
        </p:txBody>
      </p:sp>
      <p:sp>
        <p:nvSpPr>
          <p:cNvPr id="5" name="Rectangle 4"/>
          <p:cNvSpPr>
            <a:spLocks noGrp="1" noChangeArrowheads="1"/>
          </p:cNvSpPr>
          <p:nvPr>
            <p:ph type="dt" sz="half" idx="10"/>
          </p:nvPr>
        </p:nvSpPr>
        <p:spPr>
          <a:ln/>
        </p:spPr>
        <p:txBody>
          <a:bodyPr/>
          <a:lstStyle>
            <a:lvl1pPr>
              <a:defRPr/>
            </a:lvl1pPr>
          </a:lstStyle>
          <a:p>
            <a:endParaRPr lang="sv-SE"/>
          </a:p>
        </p:txBody>
      </p:sp>
      <p:sp>
        <p:nvSpPr>
          <p:cNvPr id="6" name="Rectangle 5"/>
          <p:cNvSpPr>
            <a:spLocks noGrp="1" noChangeArrowheads="1"/>
          </p:cNvSpPr>
          <p:nvPr>
            <p:ph type="ftr" sz="quarter" idx="11"/>
          </p:nvPr>
        </p:nvSpPr>
        <p:spPr>
          <a:ln/>
        </p:spPr>
        <p:txBody>
          <a:bodyPr/>
          <a:lstStyle>
            <a:lvl1pPr>
              <a:defRPr/>
            </a:lvl1pPr>
          </a:lstStyle>
          <a:p>
            <a:endParaRPr lang="sv-SE"/>
          </a:p>
        </p:txBody>
      </p:sp>
      <p:sp>
        <p:nvSpPr>
          <p:cNvPr id="7" name="Rectangle 6"/>
          <p:cNvSpPr>
            <a:spLocks noGrp="1" noChangeArrowheads="1"/>
          </p:cNvSpPr>
          <p:nvPr>
            <p:ph type="sldNum" sz="quarter" idx="12"/>
          </p:nvPr>
        </p:nvSpPr>
        <p:spPr>
          <a:ln/>
        </p:spPr>
        <p:txBody>
          <a:bodyPr/>
          <a:lstStyle>
            <a:lvl1pPr>
              <a:defRPr/>
            </a:lvl1pPr>
          </a:lstStyle>
          <a:p>
            <a:fld id="{EBC9CEF9-1DB5-4436-ADDB-46FD02485003}" type="slidenum">
              <a:rPr lang="sv-SE"/>
              <a:pPr/>
              <a:t>‹#›</a:t>
            </a:fld>
            <a:endParaRPr lang="sv-SE"/>
          </a:p>
        </p:txBody>
      </p:sp>
    </p:spTree>
    <p:extLst>
      <p:ext uri="{BB962C8B-B14F-4D97-AF65-F5344CB8AC3E}">
        <p14:creationId xmlns:p14="http://schemas.microsoft.com/office/powerpoint/2010/main" val="3876203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0" y="0"/>
            <a:ext cx="9124950" cy="140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8" name="Rectangle 2"/>
          <p:cNvSpPr>
            <a:spLocks noGrp="1" noChangeArrowheads="1"/>
          </p:cNvSpPr>
          <p:nvPr>
            <p:ph type="title"/>
          </p:nvPr>
        </p:nvSpPr>
        <p:spPr bwMode="auto">
          <a:xfrm>
            <a:off x="1371600" y="128588"/>
            <a:ext cx="7348538"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b" anchorCtr="0" compatLnSpc="1">
            <a:prstTxWarp prst="textNoShape">
              <a:avLst/>
            </a:prstTxWarp>
          </a:bodyPr>
          <a:lstStyle/>
          <a:p>
            <a:pPr lvl="0"/>
            <a:r>
              <a:rPr lang="sv-SE" smtClean="0"/>
              <a:t>Klicka här för att ändra format</a:t>
            </a:r>
          </a:p>
        </p:txBody>
      </p:sp>
      <p:sp>
        <p:nvSpPr>
          <p:cNvPr id="1029" name="Rectangle 3"/>
          <p:cNvSpPr>
            <a:spLocks noGrp="1" noChangeArrowheads="1"/>
          </p:cNvSpPr>
          <p:nvPr>
            <p:ph type="body" idx="1"/>
          </p:nvPr>
        </p:nvSpPr>
        <p:spPr bwMode="auto">
          <a:xfrm>
            <a:off x="419100" y="1566863"/>
            <a:ext cx="8301038" cy="459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sv-SE" dirty="0" smtClean="0"/>
              <a:t>Klicka här för att ändra format på bakgrundstexten</a:t>
            </a:r>
          </a:p>
          <a:p>
            <a:pPr lvl="1"/>
            <a:r>
              <a:rPr lang="sv-SE" dirty="0" smtClean="0"/>
              <a:t>Nivå två</a:t>
            </a:r>
          </a:p>
          <a:p>
            <a:pPr lvl="2"/>
            <a:r>
              <a:rPr lang="sv-SE" dirty="0" smtClean="0"/>
              <a:t>Nivå tre</a:t>
            </a:r>
          </a:p>
          <a:p>
            <a:pPr lvl="3"/>
            <a:r>
              <a:rPr lang="sv-SE" dirty="0" smtClean="0"/>
              <a:t>Nivå fyra</a:t>
            </a:r>
          </a:p>
          <a:p>
            <a:pPr lvl="4"/>
            <a:r>
              <a:rPr lang="sv-SE" dirty="0" smtClean="0"/>
              <a:t>Nivå fem</a:t>
            </a:r>
          </a:p>
        </p:txBody>
      </p:sp>
      <p:sp>
        <p:nvSpPr>
          <p:cNvPr id="2" name="Rectangle 4"/>
          <p:cNvSpPr>
            <a:spLocks noGrp="1" noChangeArrowheads="1"/>
          </p:cNvSpPr>
          <p:nvPr>
            <p:ph type="dt" sz="half" idx="2"/>
          </p:nvPr>
        </p:nvSpPr>
        <p:spPr bwMode="auto">
          <a:xfrm>
            <a:off x="414338" y="6324600"/>
            <a:ext cx="1373187"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sv-SE"/>
          </a:p>
        </p:txBody>
      </p:sp>
      <p:sp>
        <p:nvSpPr>
          <p:cNvPr id="3" name="Rectangle 5"/>
          <p:cNvSpPr>
            <a:spLocks noGrp="1" noChangeArrowheads="1"/>
          </p:cNvSpPr>
          <p:nvPr>
            <p:ph type="ftr" sz="quarter" idx="3"/>
          </p:nvPr>
        </p:nvSpPr>
        <p:spPr bwMode="auto">
          <a:xfrm>
            <a:off x="2024063" y="6324600"/>
            <a:ext cx="5105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200"/>
            </a:lvl1pPr>
          </a:lstStyle>
          <a:p>
            <a:endParaRPr lang="sv-SE"/>
          </a:p>
        </p:txBody>
      </p:sp>
      <p:sp>
        <p:nvSpPr>
          <p:cNvPr id="1030" name="Rectangle 6"/>
          <p:cNvSpPr>
            <a:spLocks noGrp="1" noChangeArrowheads="1"/>
          </p:cNvSpPr>
          <p:nvPr>
            <p:ph type="sldNum" sz="quarter" idx="4"/>
          </p:nvPr>
        </p:nvSpPr>
        <p:spPr bwMode="auto">
          <a:xfrm>
            <a:off x="7848600" y="6324600"/>
            <a:ext cx="871538"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940ABF4B-B17F-4045-AE97-12505D9E1DC7}" type="slidenum">
              <a:rPr lang="sv-SE"/>
              <a:pPr/>
              <a:t>‹#›</a:t>
            </a:fld>
            <a:endParaRPr lang="sv-SE"/>
          </a:p>
        </p:txBody>
      </p:sp>
      <p:sp>
        <p:nvSpPr>
          <p:cNvPr id="1036" name="Rectangle 12"/>
          <p:cNvSpPr>
            <a:spLocks noChangeArrowheads="1"/>
          </p:cNvSpPr>
          <p:nvPr/>
        </p:nvSpPr>
        <p:spPr bwMode="auto">
          <a:xfrm>
            <a:off x="0" y="0"/>
            <a:ext cx="9144000" cy="6858000"/>
          </a:xfrm>
          <a:prstGeom prst="rect">
            <a:avLst/>
          </a:prstGeom>
          <a:noFill/>
          <a:ln w="9525">
            <a:solidFill>
              <a:schemeClr val="tx1"/>
            </a:solidFill>
            <a:miter lim="800000"/>
            <a:headEnd/>
            <a:tailEnd/>
          </a:ln>
        </p:spPr>
        <p:txBody>
          <a:bodyPr wrap="none" anchor="ctr"/>
          <a:lstStyle/>
          <a:p>
            <a:endParaRPr lang="sv-SE"/>
          </a:p>
        </p:txBody>
      </p:sp>
    </p:spTree>
  </p:cSld>
  <p:clrMap bg1="lt1" tx1="dk1" bg2="lt2" tx2="dk2" accent1="accent1" accent2="accent2" accent3="accent3" accent4="accent4" accent5="accent5" accent6="accent6" hlink="hlink" folHlink="folHlink"/>
  <p:sldLayoutIdLst>
    <p:sldLayoutId id="2147483747" r:id="rId1"/>
    <p:sldLayoutId id="2147483741" r:id="rId2"/>
    <p:sldLayoutId id="2147483742" r:id="rId3"/>
    <p:sldLayoutId id="2147483743" r:id="rId4"/>
    <p:sldLayoutId id="2147483744" r:id="rId5"/>
    <p:sldLayoutId id="2147483745" r:id="rId6"/>
    <p:sldLayoutId id="2147483746" r:id="rId7"/>
  </p:sldLayoutIdLst>
  <p:timing>
    <p:tnLst>
      <p:par>
        <p:cTn id="1" dur="indefinite" restart="never" nodeType="tmRoot"/>
      </p:par>
    </p:tnLst>
  </p:timing>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600">
          <a:solidFill>
            <a:schemeClr val="tx2"/>
          </a:solidFill>
          <a:latin typeface="Arial" charset="0"/>
          <a:ea typeface="ＭＳ Ｐゴシック" charset="-128"/>
          <a:cs typeface="ＭＳ Ｐゴシック" charset="-128"/>
        </a:defRPr>
      </a:lvl9pPr>
    </p:titleStyle>
    <p:bodyStyle>
      <a:lvl1pPr marL="342900" indent="-342900" algn="l" rtl="0" eaLnBrk="1" fontAlgn="base" hangingPunct="1">
        <a:spcBef>
          <a:spcPct val="35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sv-S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sunet.s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www.terena.org/" TargetMode="External"/><Relationship Id="rId5" Type="http://schemas.openxmlformats.org/officeDocument/2006/relationships/hyperlink" Target="http://www.geant.net/" TargetMode="External"/><Relationship Id="rId4" Type="http://schemas.openxmlformats.org/officeDocument/2006/relationships/hyperlink" Target="http://www.nordu.net/"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connect-beta.sunet.s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at.eduroam.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wamid.s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egate.sunet.se/cgi-bin/wa?A0=saml-admins" TargetMode="External"/><Relationship Id="rId4" Type="http://schemas.openxmlformats.org/officeDocument/2006/relationships/hyperlink" Target="https://wiki.swamid.s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refed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terena.org/mailinglists.php?list=refeds@terena.or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terena.org/activities/tf-emc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terena.org/activities/tf-mobility/"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ducause.edu/discuss/discussion-groups-related-educause-programs/identity-and-access-management-discussion-grou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Underrubrik 2"/>
          <p:cNvSpPr>
            <a:spLocks noGrp="1"/>
          </p:cNvSpPr>
          <p:nvPr>
            <p:ph type="subTitle" idx="1"/>
          </p:nvPr>
        </p:nvSpPr>
        <p:spPr>
          <a:xfrm>
            <a:off x="406400" y="2636912"/>
            <a:ext cx="8313738" cy="2736304"/>
          </a:xfrm>
        </p:spPr>
        <p:txBody>
          <a:bodyPr/>
          <a:lstStyle/>
          <a:p>
            <a:pPr algn="ctr" eaLnBrk="1" hangingPunct="1"/>
            <a:r>
              <a:rPr lang="sv-SE" sz="3400" b="1" dirty="0" smtClean="0"/>
              <a:t>SWAMID WS 1 2014</a:t>
            </a:r>
          </a:p>
          <a:p>
            <a:pPr algn="ctr" eaLnBrk="1" hangingPunct="1"/>
            <a:endParaRPr lang="sv-SE" sz="3400" b="1" dirty="0" smtClean="0"/>
          </a:p>
          <a:p>
            <a:pPr algn="ctr" eaLnBrk="1" hangingPunct="1"/>
            <a:r>
              <a:rPr lang="sv-SE" sz="3400" b="1" dirty="0" smtClean="0"/>
              <a:t>Uppsala</a:t>
            </a:r>
            <a:endParaRPr lang="sv-SE" sz="3400" b="1" dirty="0"/>
          </a:p>
          <a:p>
            <a:pPr algn="ctr" eaLnBrk="1" hangingPunct="1"/>
            <a:endParaRPr lang="sv-SE" sz="3400" b="1" dirty="0" smtClean="0"/>
          </a:p>
          <a:p>
            <a:pPr algn="ctr" eaLnBrk="1" hangingPunct="1"/>
            <a:r>
              <a:rPr lang="sv-SE" sz="3400" b="1" dirty="0" smtClean="0"/>
              <a:t>2014-03-17/18</a:t>
            </a:r>
            <a:endParaRPr lang="sv-SE" sz="3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en-GB" sz="2700" u="sng" dirty="0" smtClean="0">
                <a:hlinkClick r:id="rId3"/>
              </a:rPr>
              <a:t>http://www.sunet.se</a:t>
            </a:r>
            <a:r>
              <a:rPr lang="en-GB" sz="2700" u="sng" dirty="0" smtClean="0"/>
              <a:t/>
            </a:r>
            <a:br>
              <a:rPr lang="en-GB" sz="2700" u="sng" dirty="0" smtClean="0"/>
            </a:br>
            <a:r>
              <a:rPr lang="en-GB" sz="2700" u="sng" dirty="0" smtClean="0"/>
              <a:t>SUNET-</a:t>
            </a:r>
            <a:r>
              <a:rPr lang="en-GB" sz="2700" u="sng" dirty="0" err="1" smtClean="0"/>
              <a:t>dagarna</a:t>
            </a:r>
            <a:r>
              <a:rPr lang="en-GB" sz="2700" u="sng" dirty="0" smtClean="0"/>
              <a:t> 31/3-3/4</a:t>
            </a:r>
            <a:endParaRPr lang="en-GB" sz="2700" u="sng" dirty="0" smtClean="0">
              <a:hlinkClick r:id="rId4"/>
            </a:endParaRPr>
          </a:p>
          <a:p>
            <a:endParaRPr lang="en-GB" sz="2700" u="sng" dirty="0" smtClean="0">
              <a:hlinkClick r:id="rId4"/>
            </a:endParaRPr>
          </a:p>
          <a:p>
            <a:r>
              <a:rPr lang="en-GB" sz="2700" u="sng" dirty="0" smtClean="0">
                <a:hlinkClick r:id="rId4"/>
              </a:rPr>
              <a:t>http</a:t>
            </a:r>
            <a:r>
              <a:rPr lang="en-GB" sz="2700" u="sng" dirty="0">
                <a:hlinkClick r:id="rId4"/>
              </a:rPr>
              <a:t>://</a:t>
            </a:r>
            <a:r>
              <a:rPr lang="en-GB" sz="2700" u="sng" dirty="0" smtClean="0">
                <a:hlinkClick r:id="rId4"/>
              </a:rPr>
              <a:t>www.nordu.net</a:t>
            </a:r>
            <a:r>
              <a:rPr lang="en-GB" sz="2700" u="sng" dirty="0"/>
              <a:t/>
            </a:r>
            <a:br>
              <a:rPr lang="en-GB" sz="2700" u="sng" dirty="0"/>
            </a:br>
            <a:r>
              <a:rPr lang="en-GB" sz="2700" u="sng" dirty="0" smtClean="0"/>
              <a:t>NDN2014 </a:t>
            </a:r>
            <a:r>
              <a:rPr lang="en-GB" sz="2700" u="sng" dirty="0" err="1" smtClean="0"/>
              <a:t>i</a:t>
            </a:r>
            <a:r>
              <a:rPr lang="en-GB" sz="2700" u="sng" dirty="0" smtClean="0"/>
              <a:t> Uppsala 23-25/9</a:t>
            </a:r>
            <a:endParaRPr lang="sv-SE" sz="2700" dirty="0"/>
          </a:p>
          <a:p>
            <a:pPr marL="0" indent="0">
              <a:buNone/>
            </a:pPr>
            <a:endParaRPr lang="sv-SE" sz="2700" dirty="0"/>
          </a:p>
          <a:p>
            <a:r>
              <a:rPr lang="en-GB" sz="2700" u="sng" dirty="0">
                <a:hlinkClick r:id="rId5"/>
              </a:rPr>
              <a:t>http://www.geant.net/</a:t>
            </a:r>
            <a:endParaRPr lang="sv-SE" sz="2700" dirty="0"/>
          </a:p>
          <a:p>
            <a:pPr marL="0" indent="0">
              <a:buNone/>
            </a:pPr>
            <a:r>
              <a:rPr lang="sv-SE" sz="2700" dirty="0"/>
              <a:t> </a:t>
            </a:r>
          </a:p>
          <a:p>
            <a:r>
              <a:rPr lang="en-GB" sz="2700" u="sng" dirty="0">
                <a:hlinkClick r:id="rId6"/>
              </a:rPr>
              <a:t>http://</a:t>
            </a:r>
            <a:r>
              <a:rPr lang="en-GB" sz="2700" u="sng" dirty="0" smtClean="0">
                <a:hlinkClick r:id="rId6"/>
              </a:rPr>
              <a:t>www.terena.org/</a:t>
            </a:r>
            <a:r>
              <a:rPr lang="en-GB" sz="2700" u="sng" dirty="0" smtClean="0"/>
              <a:t/>
            </a:r>
            <a:br>
              <a:rPr lang="en-GB" sz="2700" u="sng" dirty="0" smtClean="0"/>
            </a:br>
            <a:r>
              <a:rPr lang="en-GB" sz="2700" u="sng" dirty="0" smtClean="0"/>
              <a:t>TNC2014 19-22/5</a:t>
            </a:r>
            <a:endParaRPr lang="sv-SE" sz="2700" dirty="0"/>
          </a:p>
        </p:txBody>
      </p:sp>
    </p:spTree>
    <p:extLst>
      <p:ext uri="{BB962C8B-B14F-4D97-AF65-F5344CB8AC3E}">
        <p14:creationId xmlns:p14="http://schemas.microsoft.com/office/powerpoint/2010/main" val="113456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sv-SE" dirty="0" smtClean="0"/>
              <a:t>SUNET – nytt och på G</a:t>
            </a:r>
            <a:endParaRPr lang="sv-SE" dirty="0"/>
          </a:p>
        </p:txBody>
      </p:sp>
    </p:spTree>
    <p:extLst>
      <p:ext uri="{BB962C8B-B14F-4D97-AF65-F5344CB8AC3E}">
        <p14:creationId xmlns:p14="http://schemas.microsoft.com/office/powerpoint/2010/main" val="29483492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en-GB" dirty="0" err="1" smtClean="0"/>
              <a:t>Nyttjandestatistik</a:t>
            </a:r>
            <a:r>
              <a:rPr lang="en-GB" dirty="0"/>
              <a:t> </a:t>
            </a:r>
            <a:r>
              <a:rPr lang="en-GB" dirty="0" err="1" smtClean="0"/>
              <a:t>av</a:t>
            </a:r>
            <a:r>
              <a:rPr lang="en-GB" dirty="0" smtClean="0"/>
              <a:t> SWAMID.</a:t>
            </a:r>
            <a:endParaRPr lang="en-GB" dirty="0" smtClean="0"/>
          </a:p>
          <a:p>
            <a:pPr marL="0" indent="0">
              <a:buNone/>
            </a:pPr>
            <a:endParaRPr lang="en-GB" dirty="0" smtClean="0"/>
          </a:p>
          <a:p>
            <a:r>
              <a:rPr lang="en-GB" dirty="0" smtClean="0"/>
              <a:t>https</a:t>
            </a:r>
            <a:r>
              <a:rPr lang="en-GB" dirty="0" smtClean="0"/>
              <a:t>://flog.sunet.se</a:t>
            </a:r>
            <a:br>
              <a:rPr lang="en-GB" dirty="0" smtClean="0"/>
            </a:br>
            <a:endParaRPr lang="en-GB" dirty="0"/>
          </a:p>
          <a:p>
            <a:r>
              <a:rPr lang="en-GB" dirty="0"/>
              <a:t>https://</a:t>
            </a:r>
            <a:r>
              <a:rPr lang="en-GB" dirty="0" smtClean="0"/>
              <a:t>wiki.swamid.se/display/SWAMID/SAML+f-ticks+for+Shibboleth</a:t>
            </a:r>
            <a:endParaRPr lang="en-GB" dirty="0"/>
          </a:p>
        </p:txBody>
      </p:sp>
    </p:spTree>
    <p:extLst>
      <p:ext uri="{BB962C8B-B14F-4D97-AF65-F5344CB8AC3E}">
        <p14:creationId xmlns:p14="http://schemas.microsoft.com/office/powerpoint/2010/main" val="7192197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sv-SE" dirty="0" smtClean="0"/>
              <a:t>EID 2.0</a:t>
            </a:r>
            <a:endParaRPr lang="sv-SE" dirty="0"/>
          </a:p>
        </p:txBody>
      </p:sp>
    </p:spTree>
    <p:extLst>
      <p:ext uri="{BB962C8B-B14F-4D97-AF65-F5344CB8AC3E}">
        <p14:creationId xmlns:p14="http://schemas.microsoft.com/office/powerpoint/2010/main" val="123660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sv-SE" dirty="0" smtClean="0"/>
              <a:t>Ny DS</a:t>
            </a:r>
          </a:p>
          <a:p>
            <a:endParaRPr lang="sv-SE" dirty="0"/>
          </a:p>
          <a:p>
            <a:r>
              <a:rPr lang="sv-SE" dirty="0"/>
              <a:t>Testa på </a:t>
            </a:r>
            <a:r>
              <a:rPr lang="sv-SE" dirty="0" smtClean="0">
                <a:hlinkClick r:id="rId3"/>
              </a:rPr>
              <a:t>https://connect-beta.sunet.se</a:t>
            </a:r>
            <a:endParaRPr lang="sv-SE" dirty="0"/>
          </a:p>
          <a:p>
            <a:endParaRPr lang="sv-SE" dirty="0"/>
          </a:p>
        </p:txBody>
      </p:sp>
    </p:spTree>
    <p:extLst>
      <p:ext uri="{BB962C8B-B14F-4D97-AF65-F5344CB8AC3E}">
        <p14:creationId xmlns:p14="http://schemas.microsoft.com/office/powerpoint/2010/main" val="28307202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sv-SE" dirty="0" smtClean="0"/>
              <a:t>SWAMID och interfederation (eduGAIN/Kalmar2)</a:t>
            </a:r>
          </a:p>
          <a:p>
            <a:endParaRPr lang="sv-SE" dirty="0"/>
          </a:p>
        </p:txBody>
      </p:sp>
    </p:spTree>
    <p:extLst>
      <p:ext uri="{BB962C8B-B14F-4D97-AF65-F5344CB8AC3E}">
        <p14:creationId xmlns:p14="http://schemas.microsoft.com/office/powerpoint/2010/main" val="2568650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eduroam	</a:t>
            </a:r>
            <a:endParaRPr lang="sv-SE" dirty="0"/>
          </a:p>
        </p:txBody>
      </p:sp>
      <p:sp>
        <p:nvSpPr>
          <p:cNvPr id="3" name="Platshållare för innehåll 2"/>
          <p:cNvSpPr>
            <a:spLocks noGrp="1"/>
          </p:cNvSpPr>
          <p:nvPr>
            <p:ph idx="1"/>
          </p:nvPr>
        </p:nvSpPr>
        <p:spPr/>
        <p:txBody>
          <a:bodyPr/>
          <a:lstStyle/>
          <a:p>
            <a:r>
              <a:rPr lang="sv-SE" dirty="0" smtClean="0"/>
              <a:t>eduroam grund och gymnasieskolor</a:t>
            </a:r>
          </a:p>
          <a:p>
            <a:endParaRPr lang="sv-SE" dirty="0" smtClean="0"/>
          </a:p>
          <a:p>
            <a:r>
              <a:rPr lang="sv-SE" dirty="0" smtClean="0"/>
              <a:t>eduroam och användning av The Cloud-avtalet</a:t>
            </a:r>
          </a:p>
          <a:p>
            <a:endParaRPr lang="sv-SE" dirty="0"/>
          </a:p>
          <a:p>
            <a:r>
              <a:rPr lang="sv-SE" dirty="0" smtClean="0">
                <a:hlinkClick r:id="rId3"/>
              </a:rPr>
              <a:t>https://cat.eduroam.org</a:t>
            </a:r>
            <a:r>
              <a:rPr lang="sv-SE" dirty="0" smtClean="0"/>
              <a:t> – användning?</a:t>
            </a:r>
          </a:p>
          <a:p>
            <a:endParaRPr lang="sv-SE" dirty="0"/>
          </a:p>
          <a:p>
            <a:endParaRPr lang="sv-SE" dirty="0" smtClean="0"/>
          </a:p>
        </p:txBody>
      </p:sp>
    </p:spTree>
    <p:extLst>
      <p:ext uri="{BB962C8B-B14F-4D97-AF65-F5344CB8AC3E}">
        <p14:creationId xmlns:p14="http://schemas.microsoft.com/office/powerpoint/2010/main" val="30080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SWAMID 2.0</a:t>
            </a:r>
            <a:endParaRPr lang="sv-SE" dirty="0"/>
          </a:p>
        </p:txBody>
      </p:sp>
      <p:sp>
        <p:nvSpPr>
          <p:cNvPr id="3" name="Platshållare för innehåll 2"/>
          <p:cNvSpPr>
            <a:spLocks noGrp="1"/>
          </p:cNvSpPr>
          <p:nvPr>
            <p:ph idx="1"/>
          </p:nvPr>
        </p:nvSpPr>
        <p:spPr/>
        <p:txBody>
          <a:bodyPr/>
          <a:lstStyle/>
          <a:p>
            <a:r>
              <a:rPr lang="sv-SE" sz="2700" dirty="0"/>
              <a:t>Inledning, mål och syfte med </a:t>
            </a:r>
            <a:r>
              <a:rPr lang="sv-SE" sz="2700" dirty="0" err="1" smtClean="0"/>
              <a:t>SWAMIDs</a:t>
            </a:r>
            <a:r>
              <a:rPr lang="sv-SE" sz="2700" dirty="0" smtClean="0"/>
              <a:t> workshop</a:t>
            </a:r>
            <a:endParaRPr lang="sv-SE" sz="2700" dirty="0"/>
          </a:p>
          <a:p>
            <a:r>
              <a:rPr lang="sv-SE" sz="2700" dirty="0" err="1" smtClean="0"/>
              <a:t>eduID</a:t>
            </a:r>
            <a:r>
              <a:rPr lang="sv-SE" sz="2700" dirty="0" smtClean="0"/>
              <a:t> – Status, framtid och frågor</a:t>
            </a:r>
          </a:p>
          <a:p>
            <a:r>
              <a:rPr lang="sv-SE" sz="2700" dirty="0" err="1" smtClean="0"/>
              <a:t>eduID</a:t>
            </a:r>
            <a:r>
              <a:rPr lang="sv-SE" sz="2700" dirty="0" smtClean="0"/>
              <a:t> och AL2</a:t>
            </a:r>
          </a:p>
          <a:p>
            <a:r>
              <a:rPr lang="sv-SE" sz="2700" dirty="0" smtClean="0"/>
              <a:t>LUNCH</a:t>
            </a:r>
          </a:p>
          <a:p>
            <a:r>
              <a:rPr lang="en-GB" sz="2700" dirty="0" err="1"/>
              <a:t>Tjänstedefinition</a:t>
            </a:r>
            <a:r>
              <a:rPr lang="en-GB" sz="2700" dirty="0"/>
              <a:t> </a:t>
            </a:r>
            <a:r>
              <a:rPr lang="en-GB" sz="2700" dirty="0" err="1"/>
              <a:t>och</a:t>
            </a:r>
            <a:r>
              <a:rPr lang="en-GB" sz="2700" dirty="0"/>
              <a:t> </a:t>
            </a:r>
            <a:r>
              <a:rPr lang="en-GB" sz="2700" dirty="0" err="1"/>
              <a:t>personuppgifter</a:t>
            </a:r>
            <a:endParaRPr lang="en-GB" sz="2700" dirty="0"/>
          </a:p>
          <a:p>
            <a:r>
              <a:rPr lang="sv-SE" sz="2700" dirty="0" err="1"/>
              <a:t>Open</a:t>
            </a:r>
            <a:r>
              <a:rPr lang="sv-SE" sz="2700" dirty="0"/>
              <a:t> Space </a:t>
            </a:r>
            <a:r>
              <a:rPr lang="sv-SE" sz="2700" dirty="0" smtClean="0"/>
              <a:t>ämnesval</a:t>
            </a:r>
          </a:p>
          <a:p>
            <a:r>
              <a:rPr lang="en-GB" sz="2700" dirty="0"/>
              <a:t>Shibboleth Identity Provider</a:t>
            </a:r>
          </a:p>
          <a:p>
            <a:r>
              <a:rPr lang="sv-SE" sz="2700" dirty="0" smtClean="0"/>
              <a:t>MIDDAG</a:t>
            </a:r>
          </a:p>
        </p:txBody>
      </p:sp>
    </p:spTree>
    <p:extLst>
      <p:ext uri="{BB962C8B-B14F-4D97-AF65-F5344CB8AC3E}">
        <p14:creationId xmlns:p14="http://schemas.microsoft.com/office/powerpoint/2010/main" val="1541382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Underrubrik 2"/>
          <p:cNvSpPr>
            <a:spLocks noGrp="1"/>
          </p:cNvSpPr>
          <p:nvPr>
            <p:ph type="subTitle" idx="1"/>
          </p:nvPr>
        </p:nvSpPr>
        <p:spPr>
          <a:xfrm>
            <a:off x="406400" y="1556792"/>
            <a:ext cx="8313738" cy="4752528"/>
          </a:xfrm>
        </p:spPr>
        <p:txBody>
          <a:bodyPr/>
          <a:lstStyle/>
          <a:p>
            <a:pPr marL="457200" indent="-457200" eaLnBrk="1" hangingPunct="1">
              <a:buFont typeface="Arial" panose="020B0604020202020204" pitchFamily="34" charset="0"/>
              <a:buChar char="•"/>
            </a:pPr>
            <a:r>
              <a:rPr lang="sv-SE" sz="3400" b="1" dirty="0" smtClean="0"/>
              <a:t>Varmt välkomna!</a:t>
            </a:r>
            <a:endParaRPr lang="sv-SE" sz="3400" b="1" dirty="0"/>
          </a:p>
          <a:p>
            <a:pPr marL="457200" indent="-457200" eaLnBrk="1" hangingPunct="1">
              <a:buFont typeface="Arial" panose="020B0604020202020204" pitchFamily="34" charset="0"/>
              <a:buChar char="•"/>
            </a:pPr>
            <a:r>
              <a:rPr lang="sv-SE" sz="3400" b="1" dirty="0" smtClean="0"/>
              <a:t>Varför anordnar vi inom SWAMID regelbundna workshops?</a:t>
            </a:r>
          </a:p>
          <a:p>
            <a:pPr marL="457200" indent="-457200" eaLnBrk="1" hangingPunct="1">
              <a:buFont typeface="Arial" panose="020B0604020202020204" pitchFamily="34" charset="0"/>
              <a:buChar char="•"/>
            </a:pPr>
            <a:endParaRPr lang="sv-SE" sz="3400" b="1" dirty="0"/>
          </a:p>
          <a:p>
            <a:pPr marL="457200" indent="-457200" eaLnBrk="1" hangingPunct="1">
              <a:buFont typeface="Arial" panose="020B0604020202020204" pitchFamily="34" charset="0"/>
              <a:buChar char="•"/>
            </a:pPr>
            <a:r>
              <a:rPr lang="sv-SE" sz="3400" b="1" dirty="0" smtClean="0"/>
              <a:t>Kunskapsöverföring och nätverksskapande!</a:t>
            </a:r>
          </a:p>
          <a:p>
            <a:pPr marL="457200" indent="-457200" eaLnBrk="1" hangingPunct="1">
              <a:buFont typeface="Arial" panose="020B0604020202020204" pitchFamily="34" charset="0"/>
              <a:buChar char="•"/>
            </a:pPr>
            <a:endParaRPr lang="sv-SE" sz="3400" b="1" dirty="0" smtClean="0"/>
          </a:p>
          <a:p>
            <a:pPr eaLnBrk="1" hangingPunct="1"/>
            <a:endParaRPr lang="sv-SE" sz="3400" b="1" dirty="0" smtClean="0"/>
          </a:p>
          <a:p>
            <a:pPr marL="457200" indent="-457200" eaLnBrk="1" hangingPunct="1">
              <a:buFont typeface="Arial" panose="020B0604020202020204" pitchFamily="34" charset="0"/>
              <a:buChar char="•"/>
            </a:pPr>
            <a:endParaRPr lang="sv-SE" sz="3400" b="1" dirty="0" smtClean="0"/>
          </a:p>
          <a:p>
            <a:pPr marL="457200" indent="-457200" eaLnBrk="1" hangingPunct="1">
              <a:buFont typeface="Arial" panose="020B0604020202020204" pitchFamily="34" charset="0"/>
              <a:buChar char="•"/>
            </a:pPr>
            <a:endParaRPr lang="sv-SE" sz="3400" b="1" dirty="0"/>
          </a:p>
        </p:txBody>
      </p:sp>
    </p:spTree>
    <p:extLst>
      <p:ext uri="{BB962C8B-B14F-4D97-AF65-F5344CB8AC3E}">
        <p14:creationId xmlns:p14="http://schemas.microsoft.com/office/powerpoint/2010/main" val="188593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a:t>Inledning, mål och syfte med </a:t>
            </a:r>
            <a:r>
              <a:rPr lang="sv-SE" b="1" dirty="0" smtClean="0"/>
              <a:t>SWAMID</a:t>
            </a:r>
            <a:r>
              <a:rPr lang="sv-SE" b="1" dirty="0"/>
              <a:t> </a:t>
            </a:r>
            <a:r>
              <a:rPr lang="sv-SE" b="1" dirty="0" smtClean="0"/>
              <a:t>och WS</a:t>
            </a:r>
            <a:endParaRPr lang="sv-SE" dirty="0"/>
          </a:p>
        </p:txBody>
      </p:sp>
      <p:sp>
        <p:nvSpPr>
          <p:cNvPr id="3" name="Platshållare för innehåll 2"/>
          <p:cNvSpPr>
            <a:spLocks noGrp="1"/>
          </p:cNvSpPr>
          <p:nvPr>
            <p:ph idx="1"/>
          </p:nvPr>
        </p:nvSpPr>
        <p:spPr/>
        <p:txBody>
          <a:bodyPr/>
          <a:lstStyle/>
          <a:p>
            <a:r>
              <a:rPr lang="sv-SE" sz="3400" dirty="0" smtClean="0"/>
              <a:t>Presentation av deltagarna och en kort status om aktuella frågor</a:t>
            </a:r>
            <a:endParaRPr lang="sv-SE" sz="3400" dirty="0"/>
          </a:p>
        </p:txBody>
      </p:sp>
    </p:spTree>
    <p:extLst>
      <p:ext uri="{BB962C8B-B14F-4D97-AF65-F5344CB8AC3E}">
        <p14:creationId xmlns:p14="http://schemas.microsoft.com/office/powerpoint/2010/main" val="3951715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sv-SE" b="1" dirty="0" smtClean="0"/>
              <a:t>Måste </a:t>
            </a:r>
            <a:r>
              <a:rPr lang="sv-SE" b="1" dirty="0"/>
              <a:t>känna till:</a:t>
            </a:r>
            <a:endParaRPr lang="sv-SE" dirty="0"/>
          </a:p>
          <a:p>
            <a:pPr marL="0" indent="0">
              <a:buNone/>
            </a:pPr>
            <a:endParaRPr lang="sv-SE" dirty="0"/>
          </a:p>
          <a:p>
            <a:r>
              <a:rPr lang="sv-SE" u="sng" dirty="0">
                <a:hlinkClick r:id="rId3"/>
              </a:rPr>
              <a:t>www.swamid.se</a:t>
            </a:r>
            <a:r>
              <a:rPr lang="sv-SE" dirty="0"/>
              <a:t> och </a:t>
            </a:r>
            <a:r>
              <a:rPr lang="sv-SE" u="sng" dirty="0">
                <a:hlinkClick r:id="rId4"/>
              </a:rPr>
              <a:t>https://wiki.swamid.se</a:t>
            </a:r>
            <a:endParaRPr lang="sv-SE" dirty="0"/>
          </a:p>
          <a:p>
            <a:r>
              <a:rPr lang="sv-SE" dirty="0" err="1" smtClean="0"/>
              <a:t>SWAMIDs</a:t>
            </a:r>
            <a:r>
              <a:rPr lang="sv-SE" dirty="0" smtClean="0"/>
              <a:t> </a:t>
            </a:r>
            <a:r>
              <a:rPr lang="sv-SE" dirty="0"/>
              <a:t>primära </a:t>
            </a:r>
            <a:r>
              <a:rPr lang="sv-SE" dirty="0" smtClean="0"/>
              <a:t>närvaro</a:t>
            </a:r>
            <a:r>
              <a:rPr lang="sv-SE" dirty="0"/>
              <a:t> </a:t>
            </a:r>
            <a:r>
              <a:rPr lang="sv-SE" dirty="0" smtClean="0"/>
              <a:t>på webben</a:t>
            </a:r>
            <a:endParaRPr lang="sv-SE" dirty="0"/>
          </a:p>
          <a:p>
            <a:r>
              <a:rPr lang="sv-SE" dirty="0"/>
              <a:t>All ”driftinfo” och motsvarande information går ut via e-post på </a:t>
            </a:r>
            <a:r>
              <a:rPr lang="sv-SE" dirty="0" smtClean="0"/>
              <a:t>saml-admins@swamid.se</a:t>
            </a:r>
            <a:br>
              <a:rPr lang="sv-SE" dirty="0" smtClean="0"/>
            </a:br>
            <a:r>
              <a:rPr lang="sv-SE" dirty="0" smtClean="0"/>
              <a:t>Prenumeration via:</a:t>
            </a:r>
            <a:br>
              <a:rPr lang="sv-SE" dirty="0" smtClean="0"/>
            </a:br>
            <a:r>
              <a:rPr lang="sv-SE" u="sng" dirty="0" smtClean="0">
                <a:hlinkClick r:id="rId5"/>
              </a:rPr>
              <a:t>http</a:t>
            </a:r>
            <a:r>
              <a:rPr lang="sv-SE" u="sng" dirty="0">
                <a:hlinkClick r:id="rId5"/>
              </a:rPr>
              <a:t>://segate.sunet.se/cgi-bin/wa?A0=saml-admins</a:t>
            </a:r>
            <a:endParaRPr lang="sv-SE" dirty="0"/>
          </a:p>
          <a:p>
            <a:r>
              <a:rPr lang="sv-SE" dirty="0"/>
              <a:t> </a:t>
            </a:r>
            <a:endParaRPr lang="sv-SE" dirty="0" smtClean="0"/>
          </a:p>
        </p:txBody>
      </p:sp>
    </p:spTree>
    <p:extLst>
      <p:ext uri="{BB962C8B-B14F-4D97-AF65-F5344CB8AC3E}">
        <p14:creationId xmlns:p14="http://schemas.microsoft.com/office/powerpoint/2010/main" val="25711010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en-GB" b="1" u="sng" dirty="0" smtClean="0">
                <a:hlinkClick r:id="rId3"/>
              </a:rPr>
              <a:t>https</a:t>
            </a:r>
            <a:r>
              <a:rPr lang="en-GB" b="1" u="sng" dirty="0">
                <a:hlinkClick r:id="rId3"/>
              </a:rPr>
              <a:t>://refeds.org/</a:t>
            </a:r>
            <a:endParaRPr lang="sv-SE" b="1" dirty="0"/>
          </a:p>
          <a:p>
            <a:r>
              <a:rPr lang="en-GB" sz="2000" dirty="0"/>
              <a:t>“REFEDS' mission is to be the voice that articulates the mutual needs of research and education identity federations worldwide. It aims to represent the requirements of research and education in the ever-growing space of access and identity management, working with and influencing the direction of organisations such as </a:t>
            </a:r>
            <a:r>
              <a:rPr lang="en-GB" sz="2000" dirty="0" err="1"/>
              <a:t>Kantara</a:t>
            </a:r>
            <a:r>
              <a:rPr lang="en-GB" sz="2000" dirty="0"/>
              <a:t>, OIX and Identity Commons on behalf of our participants</a:t>
            </a:r>
            <a:r>
              <a:rPr lang="en-GB" sz="2000" dirty="0" smtClean="0"/>
              <a:t>.”</a:t>
            </a:r>
            <a:endParaRPr lang="sv-SE" dirty="0"/>
          </a:p>
          <a:p>
            <a:r>
              <a:rPr lang="sv-SE" sz="2400" dirty="0" smtClean="0"/>
              <a:t>REFDES är </a:t>
            </a:r>
            <a:r>
              <a:rPr lang="sv-SE" sz="2400" dirty="0"/>
              <a:t>ett väldigt bra ställa att testa idéer, få nya idéer from kunniga personer etc.</a:t>
            </a:r>
          </a:p>
          <a:p>
            <a:r>
              <a:rPr lang="sv-SE" sz="2400" dirty="0"/>
              <a:t>SWMAID rekommenderar alla som är intresserade av federative frågor att gå med i </a:t>
            </a:r>
            <a:r>
              <a:rPr lang="sv-SE" sz="2400" dirty="0" smtClean="0"/>
              <a:t>REFEDS mailinglista</a:t>
            </a:r>
            <a:r>
              <a:rPr lang="sv-SE" sz="2400" dirty="0"/>
              <a:t>: </a:t>
            </a:r>
            <a:r>
              <a:rPr lang="sv-SE" sz="2400" u="sng" dirty="0">
                <a:hlinkClick r:id="rId4"/>
              </a:rPr>
              <a:t>http://</a:t>
            </a:r>
            <a:r>
              <a:rPr lang="sv-SE" sz="2400" u="sng" dirty="0" smtClean="0">
                <a:hlinkClick r:id="rId4"/>
              </a:rPr>
              <a:t>www.terena.org/mailinglists.php?list=refeds@terena.org</a:t>
            </a:r>
            <a:endParaRPr lang="sv-SE" sz="2400" dirty="0"/>
          </a:p>
        </p:txBody>
      </p:sp>
    </p:spTree>
    <p:extLst>
      <p:ext uri="{BB962C8B-B14F-4D97-AF65-F5344CB8AC3E}">
        <p14:creationId xmlns:p14="http://schemas.microsoft.com/office/powerpoint/2010/main" val="22388755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en-GB" b="1" dirty="0" smtClean="0"/>
              <a:t>TF-EMC2</a:t>
            </a:r>
            <a:r>
              <a:rPr lang="en-GB" b="1" dirty="0"/>
              <a:t>:</a:t>
            </a:r>
            <a:endParaRPr lang="sv-SE" b="1" dirty="0"/>
          </a:p>
          <a:p>
            <a:r>
              <a:rPr lang="en-GB" u="sng" dirty="0">
                <a:hlinkClick r:id="rId3"/>
              </a:rPr>
              <a:t>http://www.terena.org/activities/tf-emc2/</a:t>
            </a:r>
            <a:endParaRPr lang="sv-SE" dirty="0"/>
          </a:p>
          <a:p>
            <a:r>
              <a:rPr lang="en-GB" sz="2400" dirty="0"/>
              <a:t>“TF-EMC2, the TERENA Task Force on European Middleware Coordination and Collaboration, started its mandate in September 2004. Over the years TF-EMC2 has given birth to several activities, such as SCHAC, REFEDs, TACAR and so on. All these activities are still coordinated within the task force, although they have an autonomous life</a:t>
            </a:r>
            <a:r>
              <a:rPr lang="en-GB" sz="2400" dirty="0" smtClean="0"/>
              <a:t>.”</a:t>
            </a:r>
            <a:endParaRPr lang="sv-SE" dirty="0"/>
          </a:p>
          <a:p>
            <a:r>
              <a:rPr lang="sv-SE" dirty="0"/>
              <a:t>I TF-EMC2 har vi nu Roland Hedberg som ordförande!</a:t>
            </a:r>
          </a:p>
          <a:p>
            <a:endParaRPr lang="sv-SE" dirty="0" smtClean="0"/>
          </a:p>
        </p:txBody>
      </p:sp>
    </p:spTree>
    <p:extLst>
      <p:ext uri="{BB962C8B-B14F-4D97-AF65-F5344CB8AC3E}">
        <p14:creationId xmlns:p14="http://schemas.microsoft.com/office/powerpoint/2010/main" val="31831057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en-GB" b="1" dirty="0"/>
              <a:t>TF-Mobility and Network Middleware</a:t>
            </a:r>
          </a:p>
          <a:p>
            <a:endParaRPr lang="sv-SE" u="sng" dirty="0" smtClean="0">
              <a:hlinkClick r:id="rId3"/>
            </a:endParaRPr>
          </a:p>
          <a:p>
            <a:r>
              <a:rPr lang="sv-SE" u="sng" dirty="0" smtClean="0">
                <a:hlinkClick r:id="rId3"/>
              </a:rPr>
              <a:t>http</a:t>
            </a:r>
            <a:r>
              <a:rPr lang="sv-SE" u="sng" dirty="0">
                <a:hlinkClick r:id="rId3"/>
              </a:rPr>
              <a:t>://www.terena.org/activities/tf-mobility/</a:t>
            </a:r>
            <a:endParaRPr lang="sv-SE" dirty="0"/>
          </a:p>
          <a:p>
            <a:endParaRPr lang="en-GB" dirty="0" smtClean="0"/>
          </a:p>
          <a:p>
            <a:r>
              <a:rPr lang="en-GB" dirty="0"/>
              <a:t>The development and deployment of mobile technologies and the usage of network middleware to support interoperable roaming services, are becoming key activities among NRENs and academic research institutions.</a:t>
            </a:r>
            <a:endParaRPr lang="en-GB" dirty="0" smtClean="0"/>
          </a:p>
        </p:txBody>
      </p:sp>
    </p:spTree>
    <p:extLst>
      <p:ext uri="{BB962C8B-B14F-4D97-AF65-F5344CB8AC3E}">
        <p14:creationId xmlns:p14="http://schemas.microsoft.com/office/powerpoint/2010/main" val="1170437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b="1" dirty="0"/>
              <a:t>Inledning, mål och syfte med SWAMID och WS</a:t>
            </a:r>
            <a:endParaRPr lang="sv-SE" dirty="0"/>
          </a:p>
        </p:txBody>
      </p:sp>
      <p:sp>
        <p:nvSpPr>
          <p:cNvPr id="3" name="Content Placeholder 2"/>
          <p:cNvSpPr>
            <a:spLocks noGrp="1"/>
          </p:cNvSpPr>
          <p:nvPr>
            <p:ph idx="1"/>
          </p:nvPr>
        </p:nvSpPr>
        <p:spPr/>
        <p:txBody>
          <a:bodyPr/>
          <a:lstStyle/>
          <a:p>
            <a:r>
              <a:rPr lang="sv-SE" dirty="0" err="1" smtClean="0"/>
              <a:t>Facebookgrupp</a:t>
            </a:r>
            <a:r>
              <a:rPr lang="sv-SE" dirty="0" smtClean="0"/>
              <a:t> </a:t>
            </a:r>
            <a:r>
              <a:rPr lang="sv-SE" dirty="0" smtClean="0">
                <a:sym typeface="Wingdings" panose="05000000000000000000" pitchFamily="2" charset="2"/>
              </a:rPr>
              <a:t> - sök efter SWAMID</a:t>
            </a:r>
            <a:endParaRPr lang="sv-SE" dirty="0"/>
          </a:p>
          <a:p>
            <a:r>
              <a:rPr lang="en-GB" dirty="0"/>
              <a:t> </a:t>
            </a:r>
            <a:endParaRPr lang="sv-SE" dirty="0"/>
          </a:p>
          <a:p>
            <a:r>
              <a:rPr lang="sv-SE" dirty="0" err="1" smtClean="0"/>
              <a:t>IdM</a:t>
            </a:r>
            <a:r>
              <a:rPr lang="sv-SE" dirty="0" smtClean="0"/>
              <a:t>-listan:</a:t>
            </a:r>
            <a:endParaRPr lang="sv-SE" dirty="0"/>
          </a:p>
          <a:p>
            <a:r>
              <a:rPr lang="sv-SE" u="sng" dirty="0">
                <a:hlinkClick r:id="rId3"/>
              </a:rPr>
              <a:t>http://</a:t>
            </a:r>
            <a:r>
              <a:rPr lang="sv-SE" u="sng" dirty="0" smtClean="0">
                <a:hlinkClick r:id="rId3"/>
              </a:rPr>
              <a:t>www.educause.edu/discuss/discussion-groups-related-educause-programs/identity-and-access-management-discussion-group</a:t>
            </a:r>
            <a:endParaRPr lang="sv-SE" dirty="0"/>
          </a:p>
        </p:txBody>
      </p:sp>
    </p:spTree>
    <p:extLst>
      <p:ext uri="{BB962C8B-B14F-4D97-AF65-F5344CB8AC3E}">
        <p14:creationId xmlns:p14="http://schemas.microsoft.com/office/powerpoint/2010/main" val="2725109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swamid">
  <a:themeElements>
    <a:clrScheme name="">
      <a:dk1>
        <a:srgbClr val="000000"/>
      </a:dk1>
      <a:lt1>
        <a:srgbClr val="FFFFFF"/>
      </a:lt1>
      <a:dk2>
        <a:srgbClr val="666666"/>
      </a:dk2>
      <a:lt2>
        <a:srgbClr val="B3B3B3"/>
      </a:lt2>
      <a:accent1>
        <a:srgbClr val="C7D6EA"/>
      </a:accent1>
      <a:accent2>
        <a:srgbClr val="F9E7C9"/>
      </a:accent2>
      <a:accent3>
        <a:srgbClr val="FFFFFF"/>
      </a:accent3>
      <a:accent4>
        <a:srgbClr val="000000"/>
      </a:accent4>
      <a:accent5>
        <a:srgbClr val="E0E8F3"/>
      </a:accent5>
      <a:accent6>
        <a:srgbClr val="E2D1B6"/>
      </a:accent6>
      <a:hlink>
        <a:srgbClr val="B9D3C6"/>
      </a:hlink>
      <a:folHlink>
        <a:srgbClr val="990000"/>
      </a:folHlink>
    </a:clrScheme>
    <a:fontScheme name="Tom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swamid</Template>
  <TotalTime>879</TotalTime>
  <Words>585</Words>
  <Application>Microsoft Office PowerPoint</Application>
  <PresentationFormat>On-screen Show (4:3)</PresentationFormat>
  <Paragraphs>186</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swamid</vt:lpstr>
      <vt:lpstr>PowerPoint Presentation</vt:lpstr>
      <vt:lpstr>SWAMID 2.0</vt:lpstr>
      <vt:lpstr>PowerPoint Presentation</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Inledning, mål och syfte med SWAMID och WS</vt:lpstr>
      <vt:lpstr>eduroam </vt:lpstr>
    </vt:vector>
  </TitlesOfParts>
  <Company>HP</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Valter Nordh</dc:creator>
  <cp:lastModifiedBy>Valter Nordh</cp:lastModifiedBy>
  <cp:revision>34</cp:revision>
  <cp:lastPrinted>2008-11-17T14:19:44Z</cp:lastPrinted>
  <dcterms:created xsi:type="dcterms:W3CDTF">2013-09-15T10:52:49Z</dcterms:created>
  <dcterms:modified xsi:type="dcterms:W3CDTF">2014-03-17T07:12:26Z</dcterms:modified>
</cp:coreProperties>
</file>