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sldIdLst>
    <p:sldId id="270" r:id="rId2"/>
    <p:sldId id="271" r:id="rId3"/>
    <p:sldId id="273" r:id="rId4"/>
    <p:sldId id="272" r:id="rId5"/>
    <p:sldId id="275" r:id="rId6"/>
    <p:sldId id="276" r:id="rId7"/>
    <p:sldId id="277" r:id="rId8"/>
    <p:sldId id="258" r:id="rId9"/>
    <p:sldId id="259" r:id="rId10"/>
    <p:sldId id="268" r:id="rId11"/>
    <p:sldId id="265" r:id="rId12"/>
    <p:sldId id="267" r:id="rId13"/>
    <p:sldId id="274" r:id="rId14"/>
    <p:sldId id="260" r:id="rId15"/>
    <p:sldId id="261" r:id="rId16"/>
    <p:sldId id="262" r:id="rId17"/>
    <p:sldId id="263" r:id="rId18"/>
    <p:sldId id="264" r:id="rId19"/>
    <p:sldId id="266" r:id="rId20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444"/>
        <p:guide orient="horz" pos="985"/>
        <p:guide orient="horz" pos="3884"/>
        <p:guide pos="2880"/>
        <p:guide pos="262"/>
        <p:guide pos="54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v-S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4F06C3-9523-4B81-B693-EA44712EADBD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8480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400" y="2286000"/>
            <a:ext cx="8313738" cy="2895600"/>
          </a:xfrm>
        </p:spPr>
        <p:txBody>
          <a:bodyPr/>
          <a:lstStyle>
            <a:lvl1pPr marL="0" indent="0" algn="l">
              <a:buFontTx/>
              <a:buNone/>
              <a:defRPr smtClean="0"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 dirty="0" smtClean="0"/>
          </a:p>
        </p:txBody>
      </p:sp>
      <p:sp>
        <p:nvSpPr>
          <p:cNvPr id="16" name="Rubrik 15"/>
          <p:cNvSpPr>
            <a:spLocks noGrp="1"/>
          </p:cNvSpPr>
          <p:nvPr>
            <p:ph type="title"/>
          </p:nvPr>
        </p:nvSpPr>
        <p:spPr>
          <a:xfrm>
            <a:off x="1371600" y="128588"/>
            <a:ext cx="7348538" cy="1090612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Platshållare fö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bild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95F8B-ACDE-47BE-BC3A-9FC2B744CE46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" name="Platshållare för sidfo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9207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31EE7A-A8B6-4B19-8A12-56674D84F98E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45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25450" y="1573743"/>
            <a:ext cx="3937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60138" y="1573743"/>
            <a:ext cx="3960000" cy="45921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5518F-1A5E-41EF-B09C-BAECE19970B7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550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19100" y="1565275"/>
            <a:ext cx="39560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19100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760138" y="1565275"/>
            <a:ext cx="396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760138" y="2214562"/>
            <a:ext cx="396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F8EC27-DA49-4E84-8641-92391AB1343A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813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620E1-3524-4B03-931C-FC86D585202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08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FF7418-8559-4F40-B0A3-C0D435257BDF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783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371600" y="1447799"/>
            <a:ext cx="7196138" cy="38862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371600" y="5410200"/>
            <a:ext cx="719613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Rubrik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9CEF9-1DB5-4436-ADDB-46FD02485003}" type="slidenum">
              <a:rPr lang="sv-SE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20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0"/>
            <a:ext cx="9124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28588"/>
            <a:ext cx="7348538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66863"/>
            <a:ext cx="8301038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4338" y="6324600"/>
            <a:ext cx="13731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4063" y="63246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24600"/>
            <a:ext cx="8715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40ABF4B-B17F-4045-AE97-12505D9E1DC7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>
          <a:xfrm>
            <a:off x="406400" y="2492896"/>
            <a:ext cx="8313738" cy="2895600"/>
          </a:xfrm>
        </p:spPr>
        <p:txBody>
          <a:bodyPr/>
          <a:lstStyle/>
          <a:p>
            <a:pPr algn="ctr"/>
            <a:r>
              <a:rPr lang="sv-SE" sz="4800" b="1" dirty="0" smtClean="0"/>
              <a:t>Utökade</a:t>
            </a:r>
            <a:br>
              <a:rPr lang="sv-SE" sz="4800" b="1" dirty="0" smtClean="0"/>
            </a:br>
            <a:r>
              <a:rPr lang="sv-SE" sz="4800" b="1" dirty="0" smtClean="0"/>
              <a:t>attributdefinitioner</a:t>
            </a:r>
            <a:br>
              <a:rPr lang="sv-SE" sz="4800" b="1" dirty="0" smtClean="0"/>
            </a:br>
            <a:r>
              <a:rPr lang="sv-SE" sz="4800" b="1" dirty="0" smtClean="0"/>
              <a:t>och </a:t>
            </a:r>
            <a:r>
              <a:rPr lang="en-US" sz="4800" b="1" dirty="0" err="1" smtClean="0"/>
              <a:t>statisk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organisationsinformation</a:t>
            </a:r>
            <a:endParaRPr lang="sv-SE" sz="4400" b="1" dirty="0"/>
          </a:p>
        </p:txBody>
      </p:sp>
    </p:spTree>
    <p:extLst>
      <p:ext uri="{BB962C8B-B14F-4D97-AF65-F5344CB8AC3E}">
        <p14:creationId xmlns:p14="http://schemas.microsoft.com/office/powerpoint/2010/main" val="3649780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IdP</a:t>
            </a:r>
            <a:r>
              <a:rPr lang="sv-SE" dirty="0" smtClean="0"/>
              <a:t> Discovery </a:t>
            </a:r>
            <a:r>
              <a:rPr lang="sv-SE" dirty="0" smtClean="0"/>
              <a:t>Service med MDUI</a:t>
            </a:r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392" y="1622507"/>
            <a:ext cx="3892848" cy="488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undad rektangulär 3"/>
          <p:cNvSpPr/>
          <p:nvPr/>
        </p:nvSpPr>
        <p:spPr bwMode="auto">
          <a:xfrm>
            <a:off x="7020272" y="2132856"/>
            <a:ext cx="1440160" cy="432048"/>
          </a:xfrm>
          <a:prstGeom prst="wedgeRoundRectCallout">
            <a:avLst>
              <a:gd name="adj1" fmla="val -95300"/>
              <a:gd name="adj2" fmla="val -209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/>
              <a:t>mdui:Logo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undad rektangulär 4"/>
          <p:cNvSpPr/>
          <p:nvPr/>
        </p:nvSpPr>
        <p:spPr bwMode="auto">
          <a:xfrm>
            <a:off x="197260" y="2132856"/>
            <a:ext cx="2430524" cy="432048"/>
          </a:xfrm>
          <a:prstGeom prst="wedgeRoundRectCallout">
            <a:avLst>
              <a:gd name="adj1" fmla="val 73453"/>
              <a:gd name="adj2" fmla="val -8048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/>
              <a:t>mdui:DisplayName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undad rektangulär 5"/>
          <p:cNvSpPr/>
          <p:nvPr/>
        </p:nvSpPr>
        <p:spPr bwMode="auto">
          <a:xfrm>
            <a:off x="457223" y="3848017"/>
            <a:ext cx="2160689" cy="432048"/>
          </a:xfrm>
          <a:prstGeom prst="wedgeRoundRectCallout">
            <a:avLst>
              <a:gd name="adj1" fmla="val 130917"/>
              <a:gd name="adj2" fmla="val -107336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 smtClean="0"/>
              <a:t>mdui:Description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undad rektangulär 7"/>
          <p:cNvSpPr/>
          <p:nvPr/>
        </p:nvSpPr>
        <p:spPr bwMode="auto">
          <a:xfrm>
            <a:off x="208667" y="2996952"/>
            <a:ext cx="2685470" cy="432048"/>
          </a:xfrm>
          <a:prstGeom prst="wedgeRoundRectCallout">
            <a:avLst>
              <a:gd name="adj1" fmla="val 81860"/>
              <a:gd name="adj2" fmla="val -159595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/>
              <a:t>mdui:GeolocationHint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3072497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IdP</a:t>
            </a:r>
            <a:r>
              <a:rPr lang="sv-SE" dirty="0" smtClean="0"/>
              <a:t> </a:t>
            </a:r>
            <a:r>
              <a:rPr lang="sv-SE" dirty="0" err="1" smtClean="0"/>
              <a:t>Mockup</a:t>
            </a:r>
            <a:r>
              <a:rPr lang="sv-SE" dirty="0" smtClean="0"/>
              <a:t> med MDUI från SP</a:t>
            </a:r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4" y="1628800"/>
            <a:ext cx="8100392" cy="4601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undad rektangulär 2"/>
          <p:cNvSpPr/>
          <p:nvPr/>
        </p:nvSpPr>
        <p:spPr bwMode="auto">
          <a:xfrm>
            <a:off x="4932040" y="2420888"/>
            <a:ext cx="1440160" cy="432048"/>
          </a:xfrm>
          <a:prstGeom prst="wedgeRoundRect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/>
              <a:t>mdui:Logo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undad rektangulär 4"/>
          <p:cNvSpPr/>
          <p:nvPr/>
        </p:nvSpPr>
        <p:spPr bwMode="auto">
          <a:xfrm>
            <a:off x="2195736" y="2564904"/>
            <a:ext cx="2430524" cy="432048"/>
          </a:xfrm>
          <a:prstGeom prst="wedgeRoundRectCallout">
            <a:avLst>
              <a:gd name="adj1" fmla="val -1790"/>
              <a:gd name="adj2" fmla="val 143499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/>
              <a:t>mdui:DisplayName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undad rektangulär 6"/>
          <p:cNvSpPr/>
          <p:nvPr/>
        </p:nvSpPr>
        <p:spPr bwMode="auto">
          <a:xfrm>
            <a:off x="909558" y="3713479"/>
            <a:ext cx="2160689" cy="432048"/>
          </a:xfrm>
          <a:prstGeom prst="wedgeRoundRectCallout">
            <a:avLst>
              <a:gd name="adj1" fmla="val 62996"/>
              <a:gd name="adj2" fmla="val 36372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 smtClean="0"/>
              <a:t>mdui:Description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undad rektangulär 7"/>
          <p:cNvSpPr/>
          <p:nvPr/>
        </p:nvSpPr>
        <p:spPr bwMode="auto">
          <a:xfrm>
            <a:off x="665748" y="4815634"/>
            <a:ext cx="2648308" cy="432048"/>
          </a:xfrm>
          <a:prstGeom prst="wedgeRoundRectCallout">
            <a:avLst>
              <a:gd name="adj1" fmla="val 52147"/>
              <a:gd name="adj2" fmla="val -128239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 smtClean="0"/>
              <a:t>mdui:</a:t>
            </a:r>
            <a:r>
              <a:rPr lang="sv-SE" sz="2000" dirty="0" err="1"/>
              <a:t>InformationURL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undad rektangulär 8"/>
          <p:cNvSpPr/>
          <p:nvPr/>
        </p:nvSpPr>
        <p:spPr bwMode="auto">
          <a:xfrm>
            <a:off x="4571775" y="5214771"/>
            <a:ext cx="3384601" cy="432048"/>
          </a:xfrm>
          <a:prstGeom prst="wedgeRoundRectCallout">
            <a:avLst>
              <a:gd name="adj1" fmla="val -40111"/>
              <a:gd name="adj2" fmla="val -125627"/>
              <a:gd name="adj3" fmla="val 16667"/>
            </a:avLst>
          </a:prstGeom>
          <a:solidFill>
            <a:schemeClr val="accent1">
              <a:alpha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sv-SE" sz="2000" dirty="0" err="1" smtClean="0"/>
              <a:t>mdui:</a:t>
            </a:r>
            <a:r>
              <a:rPr lang="sv-SE" sz="2000" dirty="0" err="1"/>
              <a:t>PrivacyStatementURL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0546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Mer information om MDUI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MDUI för </a:t>
            </a:r>
            <a:r>
              <a:rPr lang="sv-SE" dirty="0" err="1" smtClean="0"/>
              <a:t>IdP</a:t>
            </a:r>
            <a:r>
              <a:rPr lang="sv-SE" dirty="0" smtClean="0"/>
              <a:t> (information på svenska)</a:t>
            </a:r>
          </a:p>
          <a:p>
            <a:pPr marL="457200" lvl="1" indent="0">
              <a:buNone/>
            </a:pPr>
            <a:r>
              <a:rPr lang="sv-SE" dirty="0" smtClean="0"/>
              <a:t>http://wiki.swamid.se/display/SWAMID/SWAMID+IdP+MDUI+requirements</a:t>
            </a:r>
          </a:p>
          <a:p>
            <a:r>
              <a:rPr lang="sv-SE" dirty="0" smtClean="0"/>
              <a:t>MDUI för SP (information på engelska)</a:t>
            </a:r>
          </a:p>
          <a:p>
            <a:pPr marL="457200" lvl="1" indent="0">
              <a:buNone/>
            </a:pPr>
            <a:r>
              <a:rPr lang="sv-SE" dirty="0"/>
              <a:t>http://wiki.swamid.se/display/SWAMID/SP+Metadata+Extensions+for+Login+and+Discovery+User+Interface+%28MDUI%29</a:t>
            </a:r>
          </a:p>
          <a:p>
            <a:r>
              <a:rPr lang="sv-SE" dirty="0" smtClean="0"/>
              <a:t>SWAMID </a:t>
            </a:r>
            <a:r>
              <a:rPr lang="sv-SE" dirty="0"/>
              <a:t>Operations lägger in MDUI i metadata på uppmaning av respektive </a:t>
            </a:r>
            <a:r>
              <a:rPr lang="sv-SE" dirty="0" err="1"/>
              <a:t>IdP</a:t>
            </a:r>
            <a:r>
              <a:rPr lang="sv-SE" dirty="0"/>
              <a:t> och </a:t>
            </a:r>
            <a:r>
              <a:rPr lang="sv-SE" dirty="0" smtClean="0"/>
              <a:t>SP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74643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>
          <a:xfrm>
            <a:off x="406400" y="2420888"/>
            <a:ext cx="8313738" cy="2895600"/>
          </a:xfrm>
        </p:spPr>
        <p:txBody>
          <a:bodyPr/>
          <a:lstStyle/>
          <a:p>
            <a:pPr algn="ctr"/>
            <a:r>
              <a:rPr lang="en-US" sz="4800" b="1" dirty="0" err="1" smtClean="0"/>
              <a:t>Ännu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mer</a:t>
            </a: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>information</a:t>
            </a:r>
            <a:br>
              <a:rPr lang="en-US" sz="4800" b="1" dirty="0" smtClean="0"/>
            </a:br>
            <a:r>
              <a:rPr lang="en-US" sz="4800" b="1" dirty="0" err="1" smtClean="0"/>
              <a:t>om</a:t>
            </a:r>
            <a:r>
              <a:rPr lang="en-US" sz="4800" b="1" dirty="0" smtClean="0"/>
              <a:t> MDUI</a:t>
            </a:r>
            <a:endParaRPr lang="sv-SE" sz="4400" b="1" dirty="0"/>
          </a:p>
        </p:txBody>
      </p:sp>
    </p:spTree>
    <p:extLst>
      <p:ext uri="{BB962C8B-B14F-4D97-AF65-F5344CB8AC3E}">
        <p14:creationId xmlns:p14="http://schemas.microsoft.com/office/powerpoint/2010/main" val="3561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MDUI </a:t>
            </a:r>
            <a:r>
              <a:rPr lang="sv-SE" dirty="0" err="1" smtClean="0"/>
              <a:t>User</a:t>
            </a:r>
            <a:r>
              <a:rPr lang="sv-SE" dirty="0" smtClean="0"/>
              <a:t> Interface Information </a:t>
            </a:r>
            <a:r>
              <a:rPr lang="sv-SE" dirty="0" err="1" smtClean="0"/>
              <a:t>DisplayName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Visningsnamn på ett eller flera språk, kan ge bättre information än organisationsinformation i metadata</a:t>
            </a:r>
          </a:p>
          <a:p>
            <a:r>
              <a:rPr lang="sv-SE" dirty="0" smtClean="0"/>
              <a:t>SWAMID2: BÖR för alla </a:t>
            </a:r>
            <a:r>
              <a:rPr lang="sv-SE" dirty="0" err="1" smtClean="0"/>
              <a:t>IdP</a:t>
            </a:r>
            <a:r>
              <a:rPr lang="sv-SE" dirty="0" smtClean="0"/>
              <a:t> och SP</a:t>
            </a:r>
          </a:p>
          <a:p>
            <a:r>
              <a:rPr lang="sv-SE" dirty="0"/>
              <a:t>Kommande </a:t>
            </a:r>
            <a:r>
              <a:rPr lang="sv-SE" i="1" dirty="0" smtClean="0"/>
              <a:t>SWAMID2 AL1: MÅSTE för alla </a:t>
            </a:r>
            <a:r>
              <a:rPr lang="sv-SE" i="1" dirty="0" err="1" smtClean="0"/>
              <a:t>IdP</a:t>
            </a:r>
            <a:endParaRPr lang="sv-SE" i="1" dirty="0" smtClean="0"/>
          </a:p>
          <a:p>
            <a:r>
              <a:rPr lang="sv-SE" sz="2400" dirty="0" smtClean="0"/>
              <a:t>Exempel:</a:t>
            </a:r>
          </a:p>
          <a:p>
            <a:pPr lvl="1"/>
            <a:r>
              <a:rPr lang="sv-SE" sz="2000" dirty="0"/>
              <a:t>&lt;</a:t>
            </a:r>
            <a:r>
              <a:rPr lang="sv-SE" sz="2000" dirty="0" err="1"/>
              <a:t>mdui:DisplayName</a:t>
            </a:r>
            <a:r>
              <a:rPr lang="sv-SE" sz="2000" dirty="0"/>
              <a:t> </a:t>
            </a:r>
            <a:r>
              <a:rPr lang="sv-SE" sz="2000" dirty="0" err="1"/>
              <a:t>xml:lang</a:t>
            </a:r>
            <a:r>
              <a:rPr lang="sv-SE" sz="2000" dirty="0"/>
              <a:t>="</a:t>
            </a:r>
            <a:r>
              <a:rPr lang="sv-SE" sz="2000" b="1" dirty="0" err="1"/>
              <a:t>sv</a:t>
            </a:r>
            <a:r>
              <a:rPr lang="sv-SE" sz="2000" dirty="0"/>
              <a:t>"&gt;</a:t>
            </a:r>
            <a:r>
              <a:rPr lang="sv-SE" sz="2000" b="1" dirty="0"/>
              <a:t>Uppsala universitet</a:t>
            </a:r>
            <a:r>
              <a:rPr lang="sv-SE" sz="2000" dirty="0"/>
              <a:t>&lt;/</a:t>
            </a:r>
            <a:r>
              <a:rPr lang="sv-SE" sz="2000" dirty="0" err="1"/>
              <a:t>mdui:DisplayName</a:t>
            </a:r>
            <a:r>
              <a:rPr lang="sv-SE" sz="2000" dirty="0" smtClean="0"/>
              <a:t>&gt;</a:t>
            </a:r>
            <a:endParaRPr lang="sv-SE" sz="2000" dirty="0"/>
          </a:p>
          <a:p>
            <a:pPr lvl="1"/>
            <a:r>
              <a:rPr lang="sv-SE" sz="2000" dirty="0"/>
              <a:t>&lt;</a:t>
            </a:r>
            <a:r>
              <a:rPr lang="sv-SE" sz="2000" dirty="0" err="1"/>
              <a:t>mdui:DisplayName</a:t>
            </a:r>
            <a:r>
              <a:rPr lang="sv-SE" sz="2000" dirty="0"/>
              <a:t> </a:t>
            </a:r>
            <a:r>
              <a:rPr lang="sv-SE" sz="2000" dirty="0" err="1"/>
              <a:t>xml:lang</a:t>
            </a:r>
            <a:r>
              <a:rPr lang="sv-SE" sz="2000" dirty="0"/>
              <a:t>="</a:t>
            </a:r>
            <a:r>
              <a:rPr lang="sv-SE" sz="2000" b="1" dirty="0"/>
              <a:t>en</a:t>
            </a:r>
            <a:r>
              <a:rPr lang="sv-SE" sz="2000" dirty="0"/>
              <a:t>"&gt;</a:t>
            </a:r>
            <a:r>
              <a:rPr lang="sv-SE" sz="2000" b="1" dirty="0"/>
              <a:t>Uppsala University</a:t>
            </a:r>
            <a:r>
              <a:rPr lang="sv-SE" sz="2000" dirty="0"/>
              <a:t>&lt;/</a:t>
            </a:r>
            <a:r>
              <a:rPr lang="sv-SE" sz="2000" dirty="0" err="1" smtClean="0"/>
              <a:t>mdui:DisplayName</a:t>
            </a:r>
            <a:r>
              <a:rPr lang="sv-SE" sz="2000" dirty="0" smtClean="0"/>
              <a:t>&gt;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833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MDUI </a:t>
            </a:r>
            <a:r>
              <a:rPr lang="sv-SE" dirty="0" err="1"/>
              <a:t>User</a:t>
            </a:r>
            <a:r>
              <a:rPr lang="sv-SE" dirty="0"/>
              <a:t> Interface Information </a:t>
            </a:r>
            <a:r>
              <a:rPr lang="sv-SE" dirty="0" err="1" smtClean="0"/>
              <a:t>Description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En kortare beskrivning på max 140 tecken </a:t>
            </a:r>
            <a:r>
              <a:rPr lang="sv-SE" dirty="0"/>
              <a:t>på ett eller flera </a:t>
            </a:r>
            <a:r>
              <a:rPr lang="sv-SE" dirty="0" smtClean="0"/>
              <a:t>språk om </a:t>
            </a:r>
            <a:r>
              <a:rPr lang="sv-SE" dirty="0" err="1" smtClean="0"/>
              <a:t>IdP</a:t>
            </a:r>
            <a:r>
              <a:rPr lang="sv-SE" dirty="0" smtClean="0"/>
              <a:t> resp. SP</a:t>
            </a:r>
            <a:endParaRPr lang="sv-SE" dirty="0"/>
          </a:p>
          <a:p>
            <a:r>
              <a:rPr lang="sv-SE" dirty="0" smtClean="0"/>
              <a:t>SWAMID2: BÖR för </a:t>
            </a:r>
            <a:r>
              <a:rPr lang="sv-SE" dirty="0"/>
              <a:t>alla </a:t>
            </a:r>
            <a:r>
              <a:rPr lang="sv-SE" dirty="0" err="1"/>
              <a:t>IdP</a:t>
            </a:r>
            <a:r>
              <a:rPr lang="sv-SE" dirty="0"/>
              <a:t> och </a:t>
            </a:r>
            <a:r>
              <a:rPr lang="sv-SE" dirty="0" smtClean="0"/>
              <a:t>SP</a:t>
            </a:r>
          </a:p>
          <a:p>
            <a:r>
              <a:rPr lang="sv-SE" i="1" dirty="0"/>
              <a:t>Kommande </a:t>
            </a:r>
            <a:r>
              <a:rPr lang="sv-SE" i="1" dirty="0" smtClean="0"/>
              <a:t>SWAMID2 AL1: MÅSTE för alla </a:t>
            </a:r>
            <a:r>
              <a:rPr lang="sv-SE" i="1" dirty="0" err="1" smtClean="0"/>
              <a:t>IdP</a:t>
            </a:r>
            <a:endParaRPr lang="sv-SE" i="1" dirty="0"/>
          </a:p>
          <a:p>
            <a:r>
              <a:rPr lang="sv-SE" sz="2400" dirty="0"/>
              <a:t>Exempel:</a:t>
            </a:r>
          </a:p>
          <a:p>
            <a:pPr lvl="1"/>
            <a:r>
              <a:rPr lang="sv-SE" sz="2000" dirty="0"/>
              <a:t>&lt;</a:t>
            </a:r>
            <a:r>
              <a:rPr lang="sv-SE" sz="2000" dirty="0" err="1"/>
              <a:t>mdui:Description</a:t>
            </a:r>
            <a:r>
              <a:rPr lang="sv-SE" sz="2000" dirty="0"/>
              <a:t> </a:t>
            </a:r>
            <a:r>
              <a:rPr lang="sv-SE" sz="2000" dirty="0" err="1"/>
              <a:t>xml:lang</a:t>
            </a:r>
            <a:r>
              <a:rPr lang="sv-SE" sz="2000" dirty="0"/>
              <a:t>="</a:t>
            </a:r>
            <a:r>
              <a:rPr lang="sv-SE" sz="2000" dirty="0" err="1"/>
              <a:t>sv</a:t>
            </a:r>
            <a:r>
              <a:rPr lang="sv-SE" sz="2000" dirty="0"/>
              <a:t>"&gt;Identity Provider för anställda, studenter och övriga verksamma vid </a:t>
            </a:r>
            <a:r>
              <a:rPr lang="sv-SE" sz="2000" dirty="0" smtClean="0"/>
              <a:t>Uppsala universitet.&lt;/</a:t>
            </a:r>
            <a:r>
              <a:rPr lang="sv-SE" sz="2000" dirty="0" err="1"/>
              <a:t>mdui:Description</a:t>
            </a:r>
            <a:r>
              <a:rPr lang="sv-SE" sz="2000" dirty="0" smtClean="0"/>
              <a:t>&gt;</a:t>
            </a:r>
            <a:endParaRPr lang="sv-SE" sz="2000" dirty="0"/>
          </a:p>
          <a:p>
            <a:pPr lvl="1"/>
            <a:r>
              <a:rPr lang="sv-SE" sz="2000" dirty="0" smtClean="0"/>
              <a:t>&lt;</a:t>
            </a:r>
            <a:r>
              <a:rPr lang="sv-SE" sz="2000" dirty="0" err="1"/>
              <a:t>mdui:Description</a:t>
            </a:r>
            <a:r>
              <a:rPr lang="sv-SE" sz="2000" dirty="0"/>
              <a:t> </a:t>
            </a:r>
            <a:r>
              <a:rPr lang="sv-SE" sz="2000" dirty="0" err="1"/>
              <a:t>xml:lang</a:t>
            </a:r>
            <a:r>
              <a:rPr lang="sv-SE" sz="2000" dirty="0"/>
              <a:t>="en"&gt;The Uppsala University Identity Provider is </a:t>
            </a:r>
            <a:r>
              <a:rPr lang="sv-SE" sz="2000" dirty="0" err="1"/>
              <a:t>used</a:t>
            </a:r>
            <a:r>
              <a:rPr lang="sv-SE" sz="2000" dirty="0"/>
              <a:t> by </a:t>
            </a:r>
            <a:r>
              <a:rPr lang="sv-SE" sz="2000" dirty="0" err="1"/>
              <a:t>employees</a:t>
            </a:r>
            <a:r>
              <a:rPr lang="sv-SE" sz="2000" dirty="0"/>
              <a:t> and students at the </a:t>
            </a:r>
            <a:r>
              <a:rPr lang="sv-SE" sz="2000" dirty="0" err="1"/>
              <a:t>university</a:t>
            </a:r>
            <a:r>
              <a:rPr lang="sv-SE" sz="2000" dirty="0"/>
              <a:t>.&lt;/</a:t>
            </a:r>
            <a:r>
              <a:rPr lang="sv-SE" sz="2000" dirty="0" err="1"/>
              <a:t>mdui:Description</a:t>
            </a:r>
            <a:r>
              <a:rPr lang="sv-SE" sz="2000" dirty="0" smtClean="0"/>
              <a:t>&gt;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273290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MDUI </a:t>
            </a:r>
            <a:r>
              <a:rPr lang="sv-SE" dirty="0" err="1"/>
              <a:t>User</a:t>
            </a:r>
            <a:r>
              <a:rPr lang="sv-SE" dirty="0"/>
              <a:t> Interface Information </a:t>
            </a:r>
            <a:r>
              <a:rPr lang="sv-SE" dirty="0" err="1" smtClean="0"/>
              <a:t>InformationURL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Webbadress till fördjupad information om </a:t>
            </a:r>
            <a:r>
              <a:rPr lang="sv-SE" dirty="0" err="1" smtClean="0"/>
              <a:t>IdP</a:t>
            </a:r>
            <a:r>
              <a:rPr lang="sv-SE" dirty="0" smtClean="0"/>
              <a:t> resp. SP</a:t>
            </a:r>
          </a:p>
          <a:p>
            <a:r>
              <a:rPr lang="sv-SE" dirty="0" smtClean="0"/>
              <a:t>SWAMID2: Frivilligt för alla </a:t>
            </a:r>
            <a:r>
              <a:rPr lang="sv-SE" dirty="0" err="1" smtClean="0"/>
              <a:t>IdP</a:t>
            </a:r>
            <a:r>
              <a:rPr lang="sv-SE" dirty="0" smtClean="0"/>
              <a:t> och SP</a:t>
            </a:r>
          </a:p>
          <a:p>
            <a:r>
              <a:rPr lang="sv-SE" i="1" dirty="0" smtClean="0"/>
              <a:t>Kommande SWAMID2 AL1: BÖR för alla </a:t>
            </a:r>
            <a:r>
              <a:rPr lang="sv-SE" i="1" dirty="0" err="1" smtClean="0"/>
              <a:t>IdP</a:t>
            </a:r>
            <a:endParaRPr lang="sv-SE" i="1" dirty="0" smtClean="0"/>
          </a:p>
          <a:p>
            <a:r>
              <a:rPr lang="sv-SE" sz="2400" dirty="0" smtClean="0"/>
              <a:t>Exempel:</a:t>
            </a:r>
          </a:p>
          <a:p>
            <a:pPr lvl="1"/>
            <a:r>
              <a:rPr lang="sv-SE" sz="2000" dirty="0"/>
              <a:t>&lt;</a:t>
            </a:r>
            <a:r>
              <a:rPr lang="sv-SE" sz="2000" dirty="0" err="1"/>
              <a:t>mdui:InformationURL</a:t>
            </a:r>
            <a:r>
              <a:rPr lang="sv-SE" sz="2000" dirty="0"/>
              <a:t> </a:t>
            </a:r>
            <a:r>
              <a:rPr lang="sv-SE" sz="2000" dirty="0" err="1"/>
              <a:t>xml:lang</a:t>
            </a:r>
            <a:r>
              <a:rPr lang="sv-SE" sz="2000" dirty="0"/>
              <a:t>="</a:t>
            </a:r>
            <a:r>
              <a:rPr lang="sv-SE" sz="2000" b="1" dirty="0" err="1" smtClean="0"/>
              <a:t>sv</a:t>
            </a:r>
            <a:r>
              <a:rPr lang="sv-SE" sz="2000" dirty="0" smtClean="0"/>
              <a:t>”&gt; </a:t>
            </a:r>
            <a:r>
              <a:rPr lang="sv-SE" sz="2000" b="1" dirty="0" smtClean="0"/>
              <a:t>https</a:t>
            </a:r>
            <a:r>
              <a:rPr lang="sv-SE" sz="2000" b="1" dirty="0"/>
              <a:t>://</a:t>
            </a:r>
            <a:r>
              <a:rPr lang="sv-SE" sz="2000" b="1" dirty="0" smtClean="0"/>
              <a:t>cas.user.uu.se/cas/om.html </a:t>
            </a:r>
            <a:r>
              <a:rPr lang="sv-SE" sz="2000" dirty="0" smtClean="0"/>
              <a:t>&lt;/</a:t>
            </a:r>
            <a:r>
              <a:rPr lang="sv-SE" sz="2000" dirty="0"/>
              <a:t>mdui:InformationURL&gt; </a:t>
            </a:r>
          </a:p>
          <a:p>
            <a:pPr lvl="1"/>
            <a:r>
              <a:rPr lang="sv-SE" sz="2000" dirty="0"/>
              <a:t>&lt;</a:t>
            </a:r>
            <a:r>
              <a:rPr lang="sv-SE" sz="2000" dirty="0" err="1" smtClean="0"/>
              <a:t>mdui:InformationURL</a:t>
            </a:r>
            <a:r>
              <a:rPr lang="sv-SE" sz="2000" dirty="0"/>
              <a:t> </a:t>
            </a:r>
            <a:r>
              <a:rPr lang="sv-SE" sz="2000" dirty="0" err="1" smtClean="0"/>
              <a:t>xml:lang</a:t>
            </a:r>
            <a:r>
              <a:rPr lang="sv-SE" sz="2000" dirty="0"/>
              <a:t>="</a:t>
            </a:r>
            <a:r>
              <a:rPr lang="sv-SE" sz="2000" b="1" dirty="0"/>
              <a:t>en</a:t>
            </a:r>
            <a:r>
              <a:rPr lang="sv-SE" sz="2000" dirty="0" smtClean="0"/>
              <a:t>"&gt; </a:t>
            </a:r>
            <a:r>
              <a:rPr lang="sv-SE" sz="2000" b="1" dirty="0" smtClean="0"/>
              <a:t>https</a:t>
            </a:r>
            <a:r>
              <a:rPr lang="sv-SE" sz="2000" b="1" dirty="0"/>
              <a:t>://</a:t>
            </a:r>
            <a:r>
              <a:rPr lang="sv-SE" sz="2000" b="1" dirty="0" smtClean="0"/>
              <a:t>cas.user.uu.se/cas/about.html </a:t>
            </a:r>
            <a:r>
              <a:rPr lang="sv-SE" sz="2000" dirty="0" smtClean="0"/>
              <a:t>&lt;/</a:t>
            </a:r>
            <a:r>
              <a:rPr lang="sv-SE" sz="2000" dirty="0"/>
              <a:t>mdui:InformationURL</a:t>
            </a:r>
            <a:r>
              <a:rPr lang="sv-SE" sz="2000" dirty="0" smtClean="0"/>
              <a:t>&gt;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113005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MDUI </a:t>
            </a:r>
            <a:r>
              <a:rPr lang="sv-SE" dirty="0" err="1"/>
              <a:t>User</a:t>
            </a:r>
            <a:r>
              <a:rPr lang="sv-SE" dirty="0"/>
              <a:t> Interface Information </a:t>
            </a:r>
            <a:r>
              <a:rPr lang="sv-SE" dirty="0" err="1" smtClean="0"/>
              <a:t>PrivacyStatementURL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För identitetsutgivare (</a:t>
            </a:r>
            <a:r>
              <a:rPr lang="sv-SE" dirty="0" err="1" smtClean="0"/>
              <a:t>IdP</a:t>
            </a:r>
            <a:r>
              <a:rPr lang="sv-SE" dirty="0" smtClean="0"/>
              <a:t>): Webbadress </a:t>
            </a:r>
            <a:r>
              <a:rPr lang="sv-SE" dirty="0"/>
              <a:t>till </a:t>
            </a:r>
            <a:r>
              <a:rPr lang="sv-SE" dirty="0" smtClean="0"/>
              <a:t>identitetsutgivarens integritetspolicy </a:t>
            </a:r>
            <a:r>
              <a:rPr lang="sv-SE" dirty="0"/>
              <a:t>för de </a:t>
            </a:r>
            <a:r>
              <a:rPr lang="sv-SE" dirty="0" smtClean="0"/>
              <a:t>identiteter </a:t>
            </a:r>
            <a:r>
              <a:rPr lang="sv-SE" dirty="0"/>
              <a:t>som tillhandahålls genom </a:t>
            </a:r>
            <a:r>
              <a:rPr lang="sv-SE" dirty="0" smtClean="0"/>
              <a:t>identitetsutgivaren (FRIVILLIG för SWAMID2 och </a:t>
            </a:r>
            <a:r>
              <a:rPr lang="sv-SE" i="1" dirty="0" smtClean="0"/>
              <a:t>MÅSTE för kommande SWAMID2 AL1</a:t>
            </a:r>
            <a:r>
              <a:rPr lang="sv-SE" dirty="0" smtClean="0"/>
              <a:t>)</a:t>
            </a:r>
          </a:p>
          <a:p>
            <a:r>
              <a:rPr lang="sv-SE" dirty="0" smtClean="0"/>
              <a:t>För tjänster (SP): </a:t>
            </a:r>
            <a:r>
              <a:rPr lang="sv-SE" dirty="0"/>
              <a:t>Webbadress till </a:t>
            </a:r>
            <a:r>
              <a:rPr lang="sv-SE" dirty="0" smtClean="0"/>
              <a:t>tjänstens </a:t>
            </a:r>
            <a:r>
              <a:rPr lang="sv-SE" dirty="0"/>
              <a:t>integritetspolicy </a:t>
            </a:r>
            <a:r>
              <a:rPr lang="sv-SE" dirty="0" smtClean="0"/>
              <a:t>som beskriver hur de hanterar information om användaren. Policyn ska bl.a. innehålla vilka attribut som krävs av tjänsten samt vad de används till.</a:t>
            </a:r>
          </a:p>
        </p:txBody>
      </p:sp>
    </p:spTree>
    <p:extLst>
      <p:ext uri="{BB962C8B-B14F-4D97-AF65-F5344CB8AC3E}">
        <p14:creationId xmlns:p14="http://schemas.microsoft.com/office/powerpoint/2010/main" val="37204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MDUI </a:t>
            </a:r>
            <a:r>
              <a:rPr lang="sv-SE" dirty="0" err="1"/>
              <a:t>User</a:t>
            </a:r>
            <a:r>
              <a:rPr lang="sv-SE" dirty="0"/>
              <a:t> Interface Information </a:t>
            </a:r>
            <a:r>
              <a:rPr lang="sv-SE" dirty="0" smtClean="0"/>
              <a:t>Logo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HTTPS-baserad webbadress till en logotyp för </a:t>
            </a:r>
            <a:r>
              <a:rPr lang="sv-SE" dirty="0" err="1" smtClean="0"/>
              <a:t>IdP</a:t>
            </a:r>
            <a:r>
              <a:rPr lang="sv-SE" dirty="0" smtClean="0"/>
              <a:t> resp. SP</a:t>
            </a:r>
          </a:p>
          <a:p>
            <a:r>
              <a:rPr lang="sv-SE" dirty="0" smtClean="0"/>
              <a:t>SWAMID2: </a:t>
            </a:r>
            <a:r>
              <a:rPr lang="sv-SE" dirty="0"/>
              <a:t>BÖR för alla </a:t>
            </a:r>
            <a:r>
              <a:rPr lang="sv-SE" dirty="0" err="1"/>
              <a:t>IdP</a:t>
            </a:r>
            <a:r>
              <a:rPr lang="sv-SE" dirty="0"/>
              <a:t> och SP</a:t>
            </a:r>
          </a:p>
          <a:p>
            <a:r>
              <a:rPr lang="sv-SE" dirty="0"/>
              <a:t>Kommande </a:t>
            </a:r>
            <a:r>
              <a:rPr lang="sv-SE" i="1" dirty="0" smtClean="0"/>
              <a:t>SWAMID2 </a:t>
            </a:r>
            <a:r>
              <a:rPr lang="sv-SE" i="1" dirty="0"/>
              <a:t>AL1: MÅSTE för alla </a:t>
            </a:r>
            <a:r>
              <a:rPr lang="sv-SE" i="1" dirty="0" err="1"/>
              <a:t>IdP</a:t>
            </a:r>
            <a:endParaRPr lang="sv-SE" i="1" dirty="0"/>
          </a:p>
          <a:p>
            <a:r>
              <a:rPr lang="sv-SE" dirty="0" smtClean="0"/>
              <a:t>Anges informationen krävs att vissa villkor är uppfyllda runt åtkomst till och format för logotypen (mer information finns på </a:t>
            </a:r>
            <a:r>
              <a:rPr lang="sv-SE" dirty="0" err="1" smtClean="0"/>
              <a:t>wikin</a:t>
            </a:r>
            <a:r>
              <a:rPr lang="sv-SE" dirty="0" smtClean="0"/>
              <a:t>)</a:t>
            </a:r>
          </a:p>
          <a:p>
            <a:r>
              <a:rPr lang="sv-SE" sz="2400" dirty="0" smtClean="0"/>
              <a:t>Exempel:</a:t>
            </a:r>
          </a:p>
          <a:p>
            <a:pPr lvl="1"/>
            <a:r>
              <a:rPr lang="sv-SE" sz="2000" dirty="0"/>
              <a:t>&lt;</a:t>
            </a:r>
            <a:r>
              <a:rPr lang="sv-SE" sz="2000" dirty="0" err="1"/>
              <a:t>mdui:Logo</a:t>
            </a:r>
            <a:r>
              <a:rPr lang="sv-SE" sz="2000" dirty="0"/>
              <a:t> </a:t>
            </a:r>
            <a:r>
              <a:rPr lang="sv-SE" sz="2000" dirty="0" err="1"/>
              <a:t>height</a:t>
            </a:r>
            <a:r>
              <a:rPr lang="sv-SE" sz="2000" dirty="0"/>
              <a:t>="</a:t>
            </a:r>
            <a:r>
              <a:rPr lang="sv-SE" sz="2000" b="1" dirty="0"/>
              <a:t>125</a:t>
            </a:r>
            <a:r>
              <a:rPr lang="sv-SE" sz="2000" dirty="0"/>
              <a:t>" </a:t>
            </a:r>
            <a:r>
              <a:rPr lang="sv-SE" sz="2000" dirty="0" err="1"/>
              <a:t>width</a:t>
            </a:r>
            <a:r>
              <a:rPr lang="sv-SE" sz="2000" dirty="0"/>
              <a:t>="</a:t>
            </a:r>
            <a:r>
              <a:rPr lang="sv-SE" sz="2000" b="1" dirty="0"/>
              <a:t>125</a:t>
            </a:r>
            <a:r>
              <a:rPr lang="sv-SE" sz="2000" dirty="0" smtClean="0"/>
              <a:t>"&gt; </a:t>
            </a:r>
            <a:r>
              <a:rPr lang="sv-SE" sz="2000" b="1" dirty="0" smtClean="0"/>
              <a:t>https</a:t>
            </a:r>
            <a:r>
              <a:rPr lang="sv-SE" sz="2000" b="1" dirty="0"/>
              <a:t>://</a:t>
            </a:r>
            <a:r>
              <a:rPr lang="sv-SE" sz="2000" b="1" dirty="0" smtClean="0"/>
              <a:t>cas.user.uu.se/ </a:t>
            </a:r>
            <a:r>
              <a:rPr lang="sv-SE" sz="2000" b="1" dirty="0" err="1" smtClean="0"/>
              <a:t>cas</a:t>
            </a:r>
            <a:r>
              <a:rPr lang="sv-SE" sz="2000" b="1" dirty="0" smtClean="0"/>
              <a:t>/</a:t>
            </a:r>
            <a:r>
              <a:rPr lang="sv-SE" sz="2000" b="1" dirty="0" err="1" smtClean="0"/>
              <a:t>uu_img</a:t>
            </a:r>
            <a:r>
              <a:rPr lang="sv-SE" sz="2000" b="1" dirty="0" smtClean="0"/>
              <a:t>/125_uu_logo_white.gif</a:t>
            </a:r>
            <a:r>
              <a:rPr lang="sv-SE" sz="2000" dirty="0"/>
              <a:t>&lt;/mdui:Logo&gt;</a:t>
            </a:r>
          </a:p>
        </p:txBody>
      </p:sp>
    </p:spTree>
    <p:extLst>
      <p:ext uri="{BB962C8B-B14F-4D97-AF65-F5344CB8AC3E}">
        <p14:creationId xmlns:p14="http://schemas.microsoft.com/office/powerpoint/2010/main" val="2810339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MDUI Discovery </a:t>
            </a:r>
            <a:r>
              <a:rPr lang="sv-SE" dirty="0" err="1"/>
              <a:t>Hinting</a:t>
            </a:r>
            <a:r>
              <a:rPr lang="sv-SE" dirty="0"/>
              <a:t> Information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Information för att ge intelligenta gissningar på lämplig </a:t>
            </a:r>
            <a:r>
              <a:rPr lang="sv-SE" dirty="0" err="1" smtClean="0"/>
              <a:t>IdP</a:t>
            </a:r>
            <a:r>
              <a:rPr lang="sv-SE" dirty="0" smtClean="0"/>
              <a:t> i en anvisningstjänst (DS)</a:t>
            </a:r>
          </a:p>
          <a:p>
            <a:r>
              <a:rPr lang="sv-SE" dirty="0" smtClean="0"/>
              <a:t>Frivillig information för </a:t>
            </a:r>
            <a:r>
              <a:rPr lang="sv-SE" dirty="0" err="1" smtClean="0"/>
              <a:t>IdP</a:t>
            </a:r>
            <a:endParaRPr lang="sv-SE" dirty="0" smtClean="0"/>
          </a:p>
          <a:p>
            <a:r>
              <a:rPr lang="sv-SE" dirty="0" smtClean="0"/>
              <a:t>Finns tre typer av MDUI DHI</a:t>
            </a:r>
          </a:p>
          <a:p>
            <a:pPr lvl="1"/>
            <a:r>
              <a:rPr lang="sv-SE" dirty="0" smtClean="0"/>
              <a:t>IP-adresser i CIDR-block</a:t>
            </a:r>
          </a:p>
          <a:p>
            <a:pPr lvl="2"/>
            <a:r>
              <a:rPr lang="sv-SE" dirty="0"/>
              <a:t>Exempel: &lt;</a:t>
            </a:r>
            <a:r>
              <a:rPr lang="sv-SE" dirty="0" err="1"/>
              <a:t>mdui:IPHint</a:t>
            </a:r>
            <a:r>
              <a:rPr lang="sv-SE" dirty="0"/>
              <a:t>&gt;</a:t>
            </a:r>
            <a:r>
              <a:rPr lang="sv-SE" b="1" dirty="0"/>
              <a:t>130.238.128.0/17</a:t>
            </a:r>
            <a:r>
              <a:rPr lang="sv-SE" dirty="0"/>
              <a:t>&lt;/</a:t>
            </a:r>
            <a:r>
              <a:rPr lang="sv-SE" dirty="0" err="1"/>
              <a:t>mdui:IPHint</a:t>
            </a:r>
            <a:r>
              <a:rPr lang="sv-SE" dirty="0"/>
              <a:t>&gt;</a:t>
            </a:r>
            <a:endParaRPr lang="sv-SE" dirty="0" smtClean="0"/>
          </a:p>
          <a:p>
            <a:pPr lvl="1"/>
            <a:r>
              <a:rPr lang="sv-SE" dirty="0" smtClean="0"/>
              <a:t>Domännamn</a:t>
            </a:r>
          </a:p>
          <a:p>
            <a:pPr lvl="2"/>
            <a:r>
              <a:rPr lang="sv-SE" dirty="0" smtClean="0"/>
              <a:t>Exempel: </a:t>
            </a:r>
            <a:r>
              <a:rPr lang="sv-SE" dirty="0"/>
              <a:t>&lt;</a:t>
            </a:r>
            <a:r>
              <a:rPr lang="sv-SE" dirty="0" err="1"/>
              <a:t>mdui:DomainHint</a:t>
            </a:r>
            <a:r>
              <a:rPr lang="sv-SE" dirty="0"/>
              <a:t>&gt;</a:t>
            </a:r>
            <a:r>
              <a:rPr lang="sv-SE" b="1" dirty="0"/>
              <a:t>uu.se</a:t>
            </a:r>
            <a:r>
              <a:rPr lang="sv-SE" dirty="0"/>
              <a:t>&lt;/</a:t>
            </a:r>
            <a:r>
              <a:rPr lang="sv-SE" dirty="0" err="1"/>
              <a:t>mdui:DomainHint</a:t>
            </a:r>
            <a:r>
              <a:rPr lang="sv-SE" dirty="0"/>
              <a:t>&gt;</a:t>
            </a:r>
            <a:endParaRPr lang="sv-SE" dirty="0" smtClean="0"/>
          </a:p>
          <a:p>
            <a:pPr lvl="1"/>
            <a:r>
              <a:rPr lang="sv-SE" dirty="0" smtClean="0"/>
              <a:t>Geolokalisering</a:t>
            </a:r>
          </a:p>
          <a:p>
            <a:pPr lvl="2"/>
            <a:r>
              <a:rPr lang="sv-SE" dirty="0" smtClean="0"/>
              <a:t>Exempel: &lt;</a:t>
            </a:r>
            <a:r>
              <a:rPr lang="sv-SE" dirty="0" err="1" smtClean="0"/>
              <a:t>mdui:GeolocationHint</a:t>
            </a:r>
            <a:r>
              <a:rPr lang="sv-SE" dirty="0" smtClean="0"/>
              <a:t>&gt;</a:t>
            </a:r>
            <a:r>
              <a:rPr lang="sv-SE" b="1" dirty="0" smtClean="0"/>
              <a:t>geo:59.857583,17.629500 </a:t>
            </a:r>
            <a:r>
              <a:rPr lang="sv-SE" dirty="0" smtClean="0"/>
              <a:t>&lt;/</a:t>
            </a:r>
            <a:r>
              <a:rPr lang="sv-SE" dirty="0" err="1"/>
              <a:t>mdui:GeolocationHint</a:t>
            </a:r>
            <a:r>
              <a:rPr lang="sv-SE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09591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Utökade attributdefinitioner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100" y="1566863"/>
            <a:ext cx="8257356" cy="4670450"/>
          </a:xfrm>
        </p:spPr>
        <p:txBody>
          <a:bodyPr/>
          <a:lstStyle/>
          <a:p>
            <a:r>
              <a:rPr lang="sv-SE" dirty="0" smtClean="0"/>
              <a:t>I attribute-resolver.xml definieras vilka attribut som kan användas, inkl. från vilken datakälla värden hämtas</a:t>
            </a:r>
          </a:p>
          <a:p>
            <a:r>
              <a:rPr lang="sv-SE" dirty="0" smtClean="0"/>
              <a:t>Bättre att ha tillgång till för många än för få attribut</a:t>
            </a:r>
          </a:p>
          <a:p>
            <a:pPr lvl="1"/>
            <a:r>
              <a:rPr lang="sv-SE" dirty="0"/>
              <a:t>Grundinställning vid installation av </a:t>
            </a:r>
            <a:r>
              <a:rPr lang="sv-SE" dirty="0" err="1"/>
              <a:t>Shibboleth</a:t>
            </a:r>
            <a:r>
              <a:rPr lang="sv-SE" dirty="0"/>
              <a:t> är att väldigt få attribut hanteras.</a:t>
            </a:r>
          </a:p>
          <a:p>
            <a:pPr lvl="1"/>
            <a:r>
              <a:rPr lang="sv-SE" dirty="0" smtClean="0"/>
              <a:t>Avkommentera definierade attributdefinitioner</a:t>
            </a:r>
          </a:p>
          <a:p>
            <a:pPr lvl="1"/>
            <a:r>
              <a:rPr lang="sv-SE" dirty="0" smtClean="0"/>
              <a:t>Lägg till attributdefinitioner för </a:t>
            </a:r>
            <a:r>
              <a:rPr lang="sv-SE" dirty="0" err="1" smtClean="0"/>
              <a:t>norEdu</a:t>
            </a:r>
            <a:r>
              <a:rPr lang="sv-SE" dirty="0" smtClean="0"/>
              <a:t>*</a:t>
            </a:r>
            <a:br>
              <a:rPr lang="sv-SE" dirty="0" smtClean="0"/>
            </a:br>
            <a:r>
              <a:rPr lang="sv-SE" dirty="0" smtClean="0"/>
              <a:t>(* = Person, </a:t>
            </a:r>
            <a:r>
              <a:rPr lang="sv-SE" dirty="0" err="1" smtClean="0"/>
              <a:t>Org</a:t>
            </a:r>
            <a:r>
              <a:rPr lang="sv-SE" dirty="0"/>
              <a:t> </a:t>
            </a:r>
            <a:r>
              <a:rPr lang="sv-SE" dirty="0" smtClean="0"/>
              <a:t>eller </a:t>
            </a:r>
            <a:r>
              <a:rPr lang="sv-SE" dirty="0" err="1" smtClean="0"/>
              <a:t>OrgUnit</a:t>
            </a:r>
            <a:r>
              <a:rPr lang="sv-S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78586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Attributdefinitioner i </a:t>
            </a:r>
            <a:r>
              <a:rPr lang="sv-SE" dirty="0" err="1" smtClean="0"/>
              <a:t>Shibboleth</a:t>
            </a:r>
            <a:r>
              <a:rPr lang="sv-SE" dirty="0" smtClean="0"/>
              <a:t> </a:t>
            </a:r>
            <a:r>
              <a:rPr lang="sv-SE" dirty="0" err="1" smtClean="0"/>
              <a:t>IdP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95536" y="2132856"/>
            <a:ext cx="8329364" cy="4237360"/>
          </a:xfrm>
        </p:spPr>
        <p:txBody>
          <a:bodyPr/>
          <a:lstStyle/>
          <a:p>
            <a:pPr marL="0" indent="0">
              <a:buNone/>
            </a:pPr>
            <a:r>
              <a:rPr lang="sv-SE" sz="1600" dirty="0" smtClean="0"/>
              <a:t>&lt;</a:t>
            </a:r>
            <a:r>
              <a:rPr lang="sv-SE" sz="1600" dirty="0" err="1"/>
              <a:t>resolver:AttributeDefinition</a:t>
            </a:r>
            <a:r>
              <a:rPr lang="sv-SE" sz="1600" dirty="0"/>
              <a:t> id="</a:t>
            </a:r>
            <a:r>
              <a:rPr lang="sv-SE" sz="1600" dirty="0" err="1"/>
              <a:t>uid</a:t>
            </a:r>
            <a:r>
              <a:rPr lang="sv-SE" sz="1600" dirty="0"/>
              <a:t>" </a:t>
            </a:r>
            <a:r>
              <a:rPr lang="sv-SE" sz="1600" dirty="0" err="1"/>
              <a:t>xsi:type</a:t>
            </a:r>
            <a:r>
              <a:rPr lang="sv-SE" sz="1600" dirty="0"/>
              <a:t>="</a:t>
            </a:r>
            <a:r>
              <a:rPr lang="sv-SE" sz="1600" dirty="0" smtClean="0"/>
              <a:t>Simple”</a:t>
            </a:r>
            <a:br>
              <a:rPr lang="sv-SE" sz="1600" dirty="0" smtClean="0"/>
            </a:br>
            <a:r>
              <a:rPr lang="sv-SE" sz="1600" dirty="0" smtClean="0"/>
              <a:t>                                             </a:t>
            </a:r>
            <a:r>
              <a:rPr lang="sv-SE" sz="1600" dirty="0" err="1"/>
              <a:t>xmlns</a:t>
            </a:r>
            <a:r>
              <a:rPr lang="sv-SE" sz="1600" dirty="0"/>
              <a:t>="</a:t>
            </a:r>
            <a:r>
              <a:rPr lang="sv-SE" sz="1600" dirty="0" smtClean="0"/>
              <a:t>urn:mace:shibboleth:2.0:resolver:ad”</a:t>
            </a:r>
            <a:br>
              <a:rPr lang="sv-SE" sz="1600" dirty="0" smtClean="0"/>
            </a:br>
            <a:r>
              <a:rPr lang="sv-SE" sz="1600" dirty="0" smtClean="0"/>
              <a:t>                                             </a:t>
            </a:r>
            <a:r>
              <a:rPr lang="sv-SE" sz="1600" dirty="0" err="1"/>
              <a:t>sourceAttributeID</a:t>
            </a:r>
            <a:r>
              <a:rPr lang="sv-SE" sz="1600" dirty="0"/>
              <a:t>="</a:t>
            </a:r>
            <a:r>
              <a:rPr lang="sv-SE" sz="1600" dirty="0" err="1"/>
              <a:t>uid</a:t>
            </a:r>
            <a:r>
              <a:rPr lang="sv-SE" sz="1600" dirty="0"/>
              <a:t>"&gt;</a:t>
            </a:r>
          </a:p>
          <a:p>
            <a:pPr marL="0" indent="0">
              <a:buNone/>
            </a:pPr>
            <a:r>
              <a:rPr lang="sv-SE" sz="1600" dirty="0"/>
              <a:t>        &lt;</a:t>
            </a:r>
            <a:r>
              <a:rPr lang="sv-SE" sz="1600" dirty="0" err="1"/>
              <a:t>resolver:Dependency</a:t>
            </a:r>
            <a:r>
              <a:rPr lang="sv-SE" sz="1600" dirty="0"/>
              <a:t> ref="</a:t>
            </a:r>
            <a:r>
              <a:rPr lang="sv-SE" sz="1600" dirty="0" err="1"/>
              <a:t>myLDAP</a:t>
            </a:r>
            <a:r>
              <a:rPr lang="sv-SE" sz="1600" dirty="0"/>
              <a:t>" /&gt;</a:t>
            </a:r>
          </a:p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r>
              <a:rPr lang="sv-SE" sz="1600" dirty="0"/>
              <a:t>        &lt;</a:t>
            </a:r>
            <a:r>
              <a:rPr lang="sv-SE" sz="1600" dirty="0" err="1"/>
              <a:t>resolver:AttributeEncoder</a:t>
            </a:r>
            <a:r>
              <a:rPr lang="sv-SE" sz="1600" dirty="0"/>
              <a:t> </a:t>
            </a:r>
            <a:r>
              <a:rPr lang="sv-SE" sz="1600" dirty="0" err="1"/>
              <a:t>xsi:type</a:t>
            </a:r>
            <a:r>
              <a:rPr lang="sv-SE" sz="1600" dirty="0"/>
              <a:t>="</a:t>
            </a:r>
            <a:r>
              <a:rPr lang="sv-SE" sz="1600" dirty="0" smtClean="0"/>
              <a:t>SAML1String”</a:t>
            </a:r>
            <a:br>
              <a:rPr lang="sv-SE" sz="1600" dirty="0" smtClean="0"/>
            </a:br>
            <a:r>
              <a:rPr lang="sv-SE" sz="1600" dirty="0" smtClean="0"/>
              <a:t>                </a:t>
            </a:r>
            <a:r>
              <a:rPr lang="sv-SE" sz="1600" dirty="0" err="1" smtClean="0"/>
              <a:t>xmlns</a:t>
            </a:r>
            <a:r>
              <a:rPr lang="sv-SE" sz="1600" dirty="0"/>
              <a:t>="</a:t>
            </a:r>
            <a:r>
              <a:rPr lang="sv-SE" sz="1600" dirty="0" smtClean="0"/>
              <a:t>urn:mace:shibboleth:2.0:attribute:encoder”</a:t>
            </a:r>
            <a:br>
              <a:rPr lang="sv-SE" sz="1600" dirty="0" smtClean="0"/>
            </a:br>
            <a:r>
              <a:rPr lang="sv-SE" sz="1600" dirty="0" smtClean="0"/>
              <a:t>                </a:t>
            </a:r>
            <a:r>
              <a:rPr lang="sv-SE" sz="1600" dirty="0" err="1" smtClean="0"/>
              <a:t>name</a:t>
            </a:r>
            <a:r>
              <a:rPr lang="sv-SE" sz="1600" dirty="0"/>
              <a:t>="</a:t>
            </a:r>
            <a:r>
              <a:rPr lang="sv-SE" sz="1600" dirty="0" err="1"/>
              <a:t>urn:mace:dir:attribute-def:uid</a:t>
            </a:r>
            <a:r>
              <a:rPr lang="sv-SE" sz="1600" dirty="0"/>
              <a:t>" /&gt;</a:t>
            </a:r>
          </a:p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r>
              <a:rPr lang="sv-SE" sz="1600" dirty="0"/>
              <a:t>        &lt;</a:t>
            </a:r>
            <a:r>
              <a:rPr lang="sv-SE" sz="1600" dirty="0" err="1"/>
              <a:t>resolver:AttributeEncoder</a:t>
            </a:r>
            <a:r>
              <a:rPr lang="sv-SE" sz="1600" dirty="0"/>
              <a:t> </a:t>
            </a:r>
            <a:r>
              <a:rPr lang="sv-SE" sz="1600" dirty="0" err="1"/>
              <a:t>xsi:type</a:t>
            </a:r>
            <a:r>
              <a:rPr lang="sv-SE" sz="1600" dirty="0"/>
              <a:t>="SAML2String" 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                </a:t>
            </a:r>
            <a:r>
              <a:rPr lang="sv-SE" sz="1600" dirty="0" err="1" smtClean="0"/>
              <a:t>xmlns</a:t>
            </a:r>
            <a:r>
              <a:rPr lang="sv-SE" sz="1600" dirty="0"/>
              <a:t>="</a:t>
            </a:r>
            <a:r>
              <a:rPr lang="sv-SE" sz="1600" dirty="0" smtClean="0"/>
              <a:t>urn:mace:shibboleth:2.0:attribute:encoder”</a:t>
            </a:r>
            <a:br>
              <a:rPr lang="sv-SE" sz="1600" dirty="0" smtClean="0"/>
            </a:br>
            <a:r>
              <a:rPr lang="sv-SE" sz="1600" dirty="0" smtClean="0"/>
              <a:t>                </a:t>
            </a:r>
            <a:r>
              <a:rPr lang="sv-SE" sz="1600" dirty="0" err="1" smtClean="0"/>
              <a:t>name</a:t>
            </a:r>
            <a:r>
              <a:rPr lang="sv-SE" sz="1600" dirty="0"/>
              <a:t>="urn:oid:0.9.2342.19200300.100.1.1" </a:t>
            </a:r>
            <a:r>
              <a:rPr lang="sv-SE" sz="1600" dirty="0" smtClean="0"/>
              <a:t/>
            </a:r>
            <a:br>
              <a:rPr lang="sv-SE" sz="1600" dirty="0" smtClean="0"/>
            </a:br>
            <a:r>
              <a:rPr lang="sv-SE" sz="1600" dirty="0" smtClean="0"/>
              <a:t>                </a:t>
            </a:r>
            <a:r>
              <a:rPr lang="sv-SE" sz="1600" dirty="0" err="1" smtClean="0"/>
              <a:t>friendlyName</a:t>
            </a:r>
            <a:r>
              <a:rPr lang="sv-SE" sz="1600" dirty="0"/>
              <a:t>="</a:t>
            </a:r>
            <a:r>
              <a:rPr lang="sv-SE" sz="1600" dirty="0" err="1"/>
              <a:t>uid</a:t>
            </a:r>
            <a:r>
              <a:rPr lang="sv-SE" sz="1600" dirty="0"/>
              <a:t>" /&gt;</a:t>
            </a:r>
          </a:p>
          <a:p>
            <a:pPr marL="0" indent="0">
              <a:buNone/>
            </a:pPr>
            <a:r>
              <a:rPr lang="sv-SE" sz="1600" dirty="0" smtClean="0"/>
              <a:t>&lt;/</a:t>
            </a:r>
            <a:r>
              <a:rPr lang="sv-SE" sz="1600" dirty="0" err="1"/>
              <a:t>resolver:AttributeDefinition</a:t>
            </a:r>
            <a:r>
              <a:rPr lang="sv-SE" sz="1600" dirty="0"/>
              <a:t>&gt;</a:t>
            </a:r>
          </a:p>
        </p:txBody>
      </p:sp>
      <p:sp>
        <p:nvSpPr>
          <p:cNvPr id="4" name="Rundad rektangulär 3"/>
          <p:cNvSpPr/>
          <p:nvPr/>
        </p:nvSpPr>
        <p:spPr bwMode="auto">
          <a:xfrm>
            <a:off x="755576" y="1628800"/>
            <a:ext cx="3024336" cy="432048"/>
          </a:xfrm>
          <a:prstGeom prst="wedgeRoundRectCallout">
            <a:avLst>
              <a:gd name="adj1" fmla="val 39234"/>
              <a:gd name="adj2" fmla="val 8153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Lokal attributidentifierare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undad rektangulär 6"/>
          <p:cNvSpPr/>
          <p:nvPr/>
        </p:nvSpPr>
        <p:spPr bwMode="auto">
          <a:xfrm>
            <a:off x="4067944" y="1637644"/>
            <a:ext cx="4824536" cy="432048"/>
          </a:xfrm>
          <a:prstGeom prst="wedgeRoundRectCallout">
            <a:avLst>
              <a:gd name="adj1" fmla="val -34062"/>
              <a:gd name="adj2" fmla="val 76311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Typ av attribut (Simple/</a:t>
            </a:r>
            <a:r>
              <a:rPr lang="sv-SE" sz="2000" dirty="0" err="1" smtClean="0">
                <a:ea typeface="ＭＳ Ｐゴシック" charset="-128"/>
                <a:cs typeface="ＭＳ Ｐゴシック" charset="-128"/>
              </a:rPr>
              <a:t>Scoped</a:t>
            </a:r>
            <a:r>
              <a:rPr lang="sv-SE" sz="2000" dirty="0" smtClean="0">
                <a:ea typeface="ＭＳ Ｐゴシック" charset="-128"/>
                <a:cs typeface="ＭＳ Ｐゴシック" charset="-128"/>
              </a:rPr>
              <a:t>/Script/…)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undad rektangulär 7"/>
          <p:cNvSpPr/>
          <p:nvPr/>
        </p:nvSpPr>
        <p:spPr bwMode="auto">
          <a:xfrm>
            <a:off x="5724128" y="2636912"/>
            <a:ext cx="2592288" cy="432048"/>
          </a:xfrm>
          <a:prstGeom prst="wedgeRoundRectCallout">
            <a:avLst>
              <a:gd name="adj1" fmla="val -65329"/>
              <a:gd name="adj2" fmla="val -20366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Attributnamn i källan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undad rektangulär 8"/>
          <p:cNvSpPr/>
          <p:nvPr/>
        </p:nvSpPr>
        <p:spPr bwMode="auto">
          <a:xfrm>
            <a:off x="4716016" y="3140968"/>
            <a:ext cx="4176464" cy="432048"/>
          </a:xfrm>
          <a:prstGeom prst="wedgeRoundRectCallout">
            <a:avLst>
              <a:gd name="adj1" fmla="val -56031"/>
              <a:gd name="adj2" fmla="val -2820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Behövd </a:t>
            </a:r>
            <a:r>
              <a:rPr lang="sv-SE" sz="2000" dirty="0">
                <a:ea typeface="ＭＳ Ｐゴシック" charset="-128"/>
                <a:cs typeface="ＭＳ Ｐゴシック" charset="-128"/>
              </a:rPr>
              <a:t>d</a:t>
            </a:r>
            <a:r>
              <a:rPr lang="sv-SE" sz="2000" dirty="0" smtClean="0">
                <a:ea typeface="ＭＳ Ｐゴシック" charset="-128"/>
                <a:cs typeface="ＭＳ Ｐゴシック" charset="-128"/>
              </a:rPr>
              <a:t>atakälla alt. annat attribut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undad rektangulär 9"/>
          <p:cNvSpPr/>
          <p:nvPr/>
        </p:nvSpPr>
        <p:spPr bwMode="auto">
          <a:xfrm>
            <a:off x="6131851" y="4221088"/>
            <a:ext cx="2232248" cy="792088"/>
          </a:xfrm>
          <a:prstGeom prst="wedgeRoundRectCallout">
            <a:avLst>
              <a:gd name="adj1" fmla="val -85715"/>
              <a:gd name="adj2" fmla="val -46256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Formell attribut-definition SAML1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undad rektangulär 10"/>
          <p:cNvSpPr/>
          <p:nvPr/>
        </p:nvSpPr>
        <p:spPr bwMode="auto">
          <a:xfrm>
            <a:off x="5904148" y="5517232"/>
            <a:ext cx="2232248" cy="792088"/>
          </a:xfrm>
          <a:prstGeom prst="wedgeRoundRectCallout">
            <a:avLst>
              <a:gd name="adj1" fmla="val -74083"/>
              <a:gd name="adj2" fmla="val -5338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Formell attribut-definition SAML2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614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Utökade attributdefinitioner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099" y="1566863"/>
            <a:ext cx="8257357" cy="4814466"/>
          </a:xfrm>
        </p:spPr>
        <p:txBody>
          <a:bodyPr/>
          <a:lstStyle/>
          <a:p>
            <a:r>
              <a:rPr lang="sv-SE" dirty="0"/>
              <a:t>Endast attribut med värden, från olika datakällor, är tillgängliga att släppa </a:t>
            </a:r>
            <a:r>
              <a:rPr lang="sv-SE" dirty="0" smtClean="0"/>
              <a:t>till Service Provider (SP)</a:t>
            </a:r>
          </a:p>
          <a:p>
            <a:r>
              <a:rPr lang="sv-SE" dirty="0" smtClean="0"/>
              <a:t>Attributvärden kan hämtas från flera olika datakällor, t.ex. LDAP, SQL och statisk definition, eller skapas via skript</a:t>
            </a:r>
          </a:p>
          <a:p>
            <a:r>
              <a:rPr lang="sv-SE" dirty="0" smtClean="0"/>
              <a:t>Det går att skapa attributvärden via skript</a:t>
            </a:r>
          </a:p>
          <a:p>
            <a:pPr lvl="1"/>
            <a:r>
              <a:rPr lang="sv-SE" sz="2000" dirty="0" smtClean="0"/>
              <a:t>Exempel: Personnummer i </a:t>
            </a:r>
            <a:r>
              <a:rPr lang="sv-SE" sz="2000" dirty="0" err="1" smtClean="0"/>
              <a:t>norEduPersonNIN</a:t>
            </a:r>
            <a:endParaRPr lang="sv-SE" sz="2000" dirty="0"/>
          </a:p>
          <a:p>
            <a:pPr lvl="2"/>
            <a:r>
              <a:rPr lang="sv-SE" sz="1600" dirty="0" smtClean="0"/>
              <a:t>http</a:t>
            </a:r>
            <a:r>
              <a:rPr lang="sv-SE" sz="1600" dirty="0"/>
              <a:t>://</a:t>
            </a:r>
            <a:r>
              <a:rPr lang="sv-SE" sz="1600" dirty="0" smtClean="0"/>
              <a:t>wiki.swamid.se/display/SWAMID/Svenska+personnummer+och+ </a:t>
            </a:r>
            <a:r>
              <a:rPr lang="sv-SE" sz="1600" dirty="0" err="1" smtClean="0"/>
              <a:t>norEduPersonNIN</a:t>
            </a:r>
            <a:endParaRPr lang="sv-SE" sz="1600" dirty="0" smtClean="0"/>
          </a:p>
          <a:p>
            <a:pPr lvl="1"/>
            <a:r>
              <a:rPr lang="sv-SE" sz="2000" dirty="0" smtClean="0"/>
              <a:t>Exempel: TCS Personal (</a:t>
            </a:r>
            <a:r>
              <a:rPr lang="sv-SE" sz="2000" dirty="0" err="1" smtClean="0"/>
              <a:t>eScience</a:t>
            </a:r>
            <a:r>
              <a:rPr lang="sv-SE" sz="2000" dirty="0" smtClean="0"/>
              <a:t>)</a:t>
            </a:r>
          </a:p>
          <a:p>
            <a:pPr lvl="2"/>
            <a:r>
              <a:rPr lang="sv-SE" sz="1600" dirty="0"/>
              <a:t>http://wiki.swamid.se/display/SWAMID/TCS+Personal+%28eScience%29</a:t>
            </a:r>
            <a:endParaRPr lang="sv-SE" sz="1600" dirty="0" smtClean="0"/>
          </a:p>
        </p:txBody>
      </p:sp>
    </p:spTree>
    <p:extLst>
      <p:ext uri="{BB962C8B-B14F-4D97-AF65-F5344CB8AC3E}">
        <p14:creationId xmlns:p14="http://schemas.microsoft.com/office/powerpoint/2010/main" val="144871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Attributfilter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100" y="1566863"/>
            <a:ext cx="8401372" cy="4670450"/>
          </a:xfrm>
        </p:spPr>
        <p:txBody>
          <a:bodyPr/>
          <a:lstStyle/>
          <a:p>
            <a:r>
              <a:rPr lang="sv-SE" dirty="0" smtClean="0"/>
              <a:t>I attribute-filter.xml definieras vilka attribut som skickas till vilken SP</a:t>
            </a:r>
            <a:endParaRPr lang="sv-SE" dirty="0"/>
          </a:p>
          <a:p>
            <a:pPr marL="0" indent="0">
              <a:buNone/>
            </a:pPr>
            <a:endParaRPr lang="sv-SE" sz="1200" dirty="0" smtClean="0"/>
          </a:p>
          <a:p>
            <a:pPr marL="0" indent="0">
              <a:buNone/>
            </a:pPr>
            <a:r>
              <a:rPr lang="sv-SE" dirty="0" smtClean="0"/>
              <a:t>Exempel:</a:t>
            </a:r>
          </a:p>
          <a:p>
            <a:pPr marL="0" indent="0">
              <a:buNone/>
            </a:pPr>
            <a:r>
              <a:rPr lang="sv-SE" sz="1600" dirty="0"/>
              <a:t>&lt;</a:t>
            </a:r>
            <a:r>
              <a:rPr lang="sv-SE" sz="1600" dirty="0" err="1"/>
              <a:t>AttributeFilterPolicy</a:t>
            </a:r>
            <a:r>
              <a:rPr lang="sv-SE" sz="1600" dirty="0"/>
              <a:t> id="entity-category-sfs-1993-1153"&gt; </a:t>
            </a:r>
          </a:p>
          <a:p>
            <a:pPr marL="0" indent="0">
              <a:buNone/>
            </a:pPr>
            <a:r>
              <a:rPr lang="sv-SE" sz="1600" dirty="0" smtClean="0"/>
              <a:t>      &lt;</a:t>
            </a:r>
            <a:r>
              <a:rPr lang="sv-SE" sz="1600" dirty="0" err="1"/>
              <a:t>PolicyRequirementRule</a:t>
            </a:r>
            <a:r>
              <a:rPr lang="sv-SE" sz="1600" dirty="0"/>
              <a:t> </a:t>
            </a:r>
            <a:r>
              <a:rPr lang="sv-SE" sz="1600" dirty="0" err="1"/>
              <a:t>xsi:type</a:t>
            </a:r>
            <a:r>
              <a:rPr lang="sv-SE" sz="1600" dirty="0"/>
              <a:t>="</a:t>
            </a:r>
            <a:r>
              <a:rPr lang="sv-SE" sz="1600" dirty="0" err="1" smtClean="0"/>
              <a:t>saml:AttributeRequesterEntityAttributeExactMatch</a:t>
            </a:r>
            <a:r>
              <a:rPr lang="sv-SE" sz="1600" dirty="0" smtClean="0"/>
              <a:t>”</a:t>
            </a:r>
            <a:br>
              <a:rPr lang="sv-SE" sz="1600" dirty="0" smtClean="0"/>
            </a:br>
            <a:r>
              <a:rPr lang="sv-SE" sz="1600" dirty="0" smtClean="0"/>
              <a:t>                                         </a:t>
            </a:r>
            <a:r>
              <a:rPr lang="sv-SE" sz="1600" dirty="0" err="1" smtClean="0"/>
              <a:t>attributeName</a:t>
            </a:r>
            <a:r>
              <a:rPr lang="sv-SE" sz="1600" dirty="0" smtClean="0"/>
              <a:t>=http</a:t>
            </a:r>
            <a:r>
              <a:rPr lang="sv-SE" sz="1600" dirty="0"/>
              <a:t>://</a:t>
            </a:r>
            <a:r>
              <a:rPr lang="sv-SE" sz="1600" dirty="0" smtClean="0"/>
              <a:t>macedir.org/entity-category</a:t>
            </a:r>
            <a:br>
              <a:rPr lang="sv-SE" sz="1600" dirty="0" smtClean="0"/>
            </a:br>
            <a:r>
              <a:rPr lang="sv-SE" sz="1600" dirty="0" smtClean="0"/>
              <a:t>                                         </a:t>
            </a:r>
            <a:r>
              <a:rPr lang="sv-SE" sz="1600" dirty="0" err="1" smtClean="0"/>
              <a:t>attributeValue</a:t>
            </a:r>
            <a:r>
              <a:rPr lang="sv-SE" sz="1600" dirty="0"/>
              <a:t>="http://www.swamid.se/</a:t>
            </a:r>
            <a:r>
              <a:rPr lang="sv-SE" sz="1600" dirty="0" err="1"/>
              <a:t>category</a:t>
            </a:r>
            <a:r>
              <a:rPr lang="sv-SE" sz="1600" dirty="0"/>
              <a:t>/sfs-1993-1153"/&gt; </a:t>
            </a:r>
          </a:p>
          <a:p>
            <a:pPr marL="0" indent="0">
              <a:buNone/>
            </a:pPr>
            <a:r>
              <a:rPr lang="sv-SE" sz="1600" dirty="0" smtClean="0"/>
              <a:t>      &lt;</a:t>
            </a:r>
            <a:r>
              <a:rPr lang="sv-SE" sz="1600" dirty="0" err="1"/>
              <a:t>AttributeRule</a:t>
            </a:r>
            <a:r>
              <a:rPr lang="sv-SE" sz="1600" dirty="0"/>
              <a:t> </a:t>
            </a:r>
            <a:r>
              <a:rPr lang="sv-SE" sz="1600" dirty="0" err="1"/>
              <a:t>attributeID</a:t>
            </a:r>
            <a:r>
              <a:rPr lang="sv-SE" sz="1600" dirty="0"/>
              <a:t>="</a:t>
            </a:r>
            <a:r>
              <a:rPr lang="sv-SE" sz="1600" dirty="0" err="1"/>
              <a:t>norEduPersonNIN</a:t>
            </a:r>
            <a:r>
              <a:rPr lang="sv-SE" sz="1600" dirty="0"/>
              <a:t>"&gt; </a:t>
            </a:r>
          </a:p>
          <a:p>
            <a:pPr marL="0" indent="0">
              <a:buNone/>
            </a:pPr>
            <a:r>
              <a:rPr lang="sv-SE" sz="1600" dirty="0" smtClean="0"/>
              <a:t>            &lt;</a:t>
            </a:r>
            <a:r>
              <a:rPr lang="sv-SE" sz="1600" dirty="0" err="1"/>
              <a:t>PermitValueRule</a:t>
            </a:r>
            <a:r>
              <a:rPr lang="sv-SE" sz="1600" dirty="0"/>
              <a:t> </a:t>
            </a:r>
            <a:r>
              <a:rPr lang="sv-SE" sz="1600" dirty="0" err="1"/>
              <a:t>xsi:type</a:t>
            </a:r>
            <a:r>
              <a:rPr lang="sv-SE" sz="1600" dirty="0"/>
              <a:t>="</a:t>
            </a:r>
            <a:r>
              <a:rPr lang="sv-SE" sz="1600" dirty="0" err="1"/>
              <a:t>basic:ANY</a:t>
            </a:r>
            <a:r>
              <a:rPr lang="sv-SE" sz="1600" dirty="0"/>
              <a:t>" /&gt; </a:t>
            </a:r>
          </a:p>
          <a:p>
            <a:pPr marL="0" indent="0">
              <a:buNone/>
            </a:pPr>
            <a:r>
              <a:rPr lang="sv-SE" sz="1600" dirty="0" smtClean="0"/>
              <a:t>      &lt;/</a:t>
            </a:r>
            <a:r>
              <a:rPr lang="sv-SE" sz="1600" dirty="0" err="1"/>
              <a:t>AttributeRule</a:t>
            </a:r>
            <a:r>
              <a:rPr lang="sv-SE" sz="1600" dirty="0"/>
              <a:t>&gt; </a:t>
            </a:r>
          </a:p>
          <a:p>
            <a:pPr marL="0" indent="0">
              <a:buNone/>
            </a:pPr>
            <a:r>
              <a:rPr lang="sv-SE" sz="1600" dirty="0"/>
              <a:t>&lt;/</a:t>
            </a:r>
            <a:r>
              <a:rPr lang="sv-SE" sz="1600" dirty="0" err="1"/>
              <a:t>AttributeFilterPolicy</a:t>
            </a:r>
            <a:r>
              <a:rPr lang="sv-SE" sz="1600" dirty="0"/>
              <a:t>&gt;</a:t>
            </a:r>
          </a:p>
          <a:p>
            <a:pPr marL="0" indent="0">
              <a:buNone/>
            </a:pPr>
            <a:endParaRPr lang="sv-SE" sz="1600" dirty="0" smtClean="0"/>
          </a:p>
        </p:txBody>
      </p:sp>
      <p:sp>
        <p:nvSpPr>
          <p:cNvPr id="4" name="Rundad rektangulär 3"/>
          <p:cNvSpPr/>
          <p:nvPr/>
        </p:nvSpPr>
        <p:spPr bwMode="auto">
          <a:xfrm>
            <a:off x="2339752" y="2708920"/>
            <a:ext cx="2736304" cy="432048"/>
          </a:xfrm>
          <a:prstGeom prst="wedgeRoundRectCallout">
            <a:avLst>
              <a:gd name="adj1" fmla="val 10868"/>
              <a:gd name="adj2" fmla="val 9982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Lokal filteridentifierare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undad rektangulär 4"/>
          <p:cNvSpPr/>
          <p:nvPr/>
        </p:nvSpPr>
        <p:spPr bwMode="auto">
          <a:xfrm>
            <a:off x="6012160" y="2528900"/>
            <a:ext cx="2448272" cy="792088"/>
          </a:xfrm>
          <a:prstGeom prst="wedgeRoundRectCallout">
            <a:avLst>
              <a:gd name="adj1" fmla="val -74262"/>
              <a:gd name="adj2" fmla="val 96264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Regel för vilka SP filterpolicyn gäller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undad rektangulär 5"/>
          <p:cNvSpPr/>
          <p:nvPr/>
        </p:nvSpPr>
        <p:spPr bwMode="auto">
          <a:xfrm>
            <a:off x="5652120" y="4653136"/>
            <a:ext cx="2808312" cy="1080120"/>
          </a:xfrm>
          <a:prstGeom prst="wedgeRoundRectCallout">
            <a:avLst>
              <a:gd name="adj1" fmla="val -66751"/>
              <a:gd name="adj2" fmla="val -4388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Vilket attribut som ska skickas via attributets lokala identifierare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Rundad rektangulär 6"/>
          <p:cNvSpPr/>
          <p:nvPr/>
        </p:nvSpPr>
        <p:spPr bwMode="auto">
          <a:xfrm>
            <a:off x="2915816" y="5559353"/>
            <a:ext cx="2448272" cy="792088"/>
          </a:xfrm>
          <a:prstGeom prst="wedgeRoundRectCallout">
            <a:avLst>
              <a:gd name="adj1" fmla="val -55782"/>
              <a:gd name="adj2" fmla="val -98988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sz="2000" dirty="0" smtClean="0">
                <a:ea typeface="ＭＳ Ｐゴシック" charset="-128"/>
                <a:cs typeface="ＭＳ Ｐゴシック" charset="-128"/>
              </a:rPr>
              <a:t>Särskilda regler för just detta attribut</a:t>
            </a:r>
            <a:endParaRPr kumimoji="0" lang="sv-S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212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Statisk organisationsinformation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100" y="1566863"/>
            <a:ext cx="8401372" cy="4597400"/>
          </a:xfrm>
        </p:spPr>
        <p:txBody>
          <a:bodyPr/>
          <a:lstStyle/>
          <a:p>
            <a:r>
              <a:rPr lang="sv-SE" dirty="0" smtClean="0"/>
              <a:t>Vissa SP behöver veta mer om organisationen </a:t>
            </a:r>
            <a:r>
              <a:rPr lang="sv-SE" dirty="0"/>
              <a:t>(</a:t>
            </a:r>
            <a:r>
              <a:rPr lang="sv-SE" dirty="0" smtClean="0"/>
              <a:t>via okänslig publik information) för auktorisation eller gränssnittsvisning</a:t>
            </a:r>
          </a:p>
          <a:p>
            <a:r>
              <a:rPr lang="sv-SE" dirty="0" smtClean="0"/>
              <a:t>Den statiska organisationsinformationen är</a:t>
            </a:r>
          </a:p>
          <a:p>
            <a:pPr lvl="1"/>
            <a:r>
              <a:rPr lang="sv-SE" sz="2000" dirty="0" smtClean="0"/>
              <a:t>Organisationsnamn (o), t.ex. Uppsala universitet</a:t>
            </a:r>
          </a:p>
          <a:p>
            <a:pPr lvl="1"/>
            <a:r>
              <a:rPr lang="sv-SE" sz="2000" dirty="0" smtClean="0"/>
              <a:t>Vedertagen </a:t>
            </a:r>
            <a:r>
              <a:rPr lang="sv-SE" sz="2000" dirty="0"/>
              <a:t>förkortning av organisationsnamnet </a:t>
            </a:r>
            <a:r>
              <a:rPr lang="sv-SE" sz="2000" dirty="0" smtClean="0"/>
              <a:t>(</a:t>
            </a:r>
            <a:r>
              <a:rPr lang="sv-SE" sz="2000" dirty="0" err="1" smtClean="0"/>
              <a:t>norEduOrgAcronym</a:t>
            </a:r>
            <a:r>
              <a:rPr lang="sv-SE" sz="2000" dirty="0" smtClean="0"/>
              <a:t>), t.ex. UU</a:t>
            </a:r>
            <a:endParaRPr lang="sv-SE" sz="2000" dirty="0"/>
          </a:p>
          <a:p>
            <a:pPr lvl="1"/>
            <a:r>
              <a:rPr lang="sv-SE" sz="2000" dirty="0" smtClean="0"/>
              <a:t>Namn </a:t>
            </a:r>
            <a:r>
              <a:rPr lang="sv-SE" sz="2000" dirty="0"/>
              <a:t>på landet där organisationen har sitt säte </a:t>
            </a:r>
            <a:r>
              <a:rPr lang="sv-SE" sz="2000" dirty="0" smtClean="0"/>
              <a:t>(co), t.ex. Sweden</a:t>
            </a:r>
            <a:endParaRPr lang="sv-SE" sz="2000" dirty="0"/>
          </a:p>
          <a:p>
            <a:pPr lvl="1"/>
            <a:r>
              <a:rPr lang="sv-SE" sz="2000" dirty="0" smtClean="0"/>
              <a:t>Förkortning enligt </a:t>
            </a:r>
            <a:r>
              <a:rPr lang="sv-SE" sz="2000" dirty="0"/>
              <a:t>ISO-3166 för landet där organisationen har sitt säte </a:t>
            </a:r>
            <a:r>
              <a:rPr lang="sv-SE" sz="2000" dirty="0" smtClean="0"/>
              <a:t>(c), t.ex. SE</a:t>
            </a:r>
          </a:p>
          <a:p>
            <a:pPr lvl="1"/>
            <a:r>
              <a:rPr lang="sv-SE" sz="2000" dirty="0"/>
              <a:t>Huvuddomän för organisationen (</a:t>
            </a:r>
            <a:r>
              <a:rPr lang="sv-SE" sz="2000" dirty="0" err="1"/>
              <a:t>schacHomeOrganization</a:t>
            </a:r>
            <a:r>
              <a:rPr lang="sv-SE" sz="2000" dirty="0" smtClean="0"/>
              <a:t>), t.ex. uu.se</a:t>
            </a:r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3157271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Statisk organisationsinformation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Informationen </a:t>
            </a:r>
            <a:r>
              <a:rPr lang="sv-SE" dirty="0" err="1" smtClean="0"/>
              <a:t>populeras</a:t>
            </a:r>
            <a:r>
              <a:rPr lang="sv-SE" dirty="0" smtClean="0"/>
              <a:t> via en statisk datakälla i (attribute-resolver.xml)</a:t>
            </a:r>
          </a:p>
          <a:p>
            <a:r>
              <a:rPr lang="sv-SE" dirty="0" smtClean="0"/>
              <a:t>Attributen definieras via dels ändring </a:t>
            </a:r>
            <a:r>
              <a:rPr lang="sv-SE" dirty="0"/>
              <a:t>av </a:t>
            </a:r>
            <a:r>
              <a:rPr lang="sv-SE" dirty="0" smtClean="0"/>
              <a:t>datakälla för befintliga attribut och dels via definition av nya attribut (attribut-resolver.xml)</a:t>
            </a:r>
          </a:p>
          <a:p>
            <a:r>
              <a:rPr lang="sv-SE" dirty="0" smtClean="0"/>
              <a:t>Attributen släpps genom ny filterpolicy (attribute-filter.xml)</a:t>
            </a:r>
          </a:p>
          <a:p>
            <a:endParaRPr lang="sv-SE" sz="2400" dirty="0"/>
          </a:p>
          <a:p>
            <a:pPr marL="0" indent="0">
              <a:buNone/>
            </a:pPr>
            <a:r>
              <a:rPr lang="sv-SE" sz="2400" dirty="0" smtClean="0"/>
              <a:t>http</a:t>
            </a:r>
            <a:r>
              <a:rPr lang="sv-SE" sz="2400" dirty="0"/>
              <a:t>://wiki.swamid.se/display/SWAMID/Rekommenderad</a:t>
            </a:r>
            <a:r>
              <a:rPr lang="sv-SE" sz="2400" dirty="0" smtClean="0"/>
              <a:t>+ </a:t>
            </a:r>
            <a:r>
              <a:rPr lang="sv-SE" sz="2400" dirty="0" err="1" smtClean="0"/>
              <a:t>release+av+statisk+organisationsinformation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1562192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4"/>
          <p:cNvSpPr>
            <a:spLocks noGrp="1"/>
          </p:cNvSpPr>
          <p:nvPr>
            <p:ph type="subTitle" idx="1"/>
          </p:nvPr>
        </p:nvSpPr>
        <p:spPr>
          <a:xfrm>
            <a:off x="406400" y="2420888"/>
            <a:ext cx="8313738" cy="2895600"/>
          </a:xfrm>
        </p:spPr>
        <p:txBody>
          <a:bodyPr/>
          <a:lstStyle/>
          <a:p>
            <a:pPr algn="ctr"/>
            <a:r>
              <a:rPr lang="en-US" sz="4800" b="1" dirty="0" smtClean="0"/>
              <a:t>SAML </a:t>
            </a:r>
            <a:r>
              <a:rPr lang="en-US" sz="4800" b="1" dirty="0"/>
              <a:t>V2.0 Metadata Extensions for Login and Discovery User Interface Version </a:t>
            </a:r>
            <a:r>
              <a:rPr lang="en-US" sz="4800" b="1" dirty="0" smtClean="0"/>
              <a:t>1.0 (MDUI)</a:t>
            </a:r>
            <a:endParaRPr lang="sv-SE" sz="4400" b="1" dirty="0"/>
          </a:p>
        </p:txBody>
      </p:sp>
    </p:spTree>
    <p:extLst>
      <p:ext uri="{BB962C8B-B14F-4D97-AF65-F5344CB8AC3E}">
        <p14:creationId xmlns:p14="http://schemas.microsoft.com/office/powerpoint/2010/main" val="23508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Vad är MDUI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19100" y="1566863"/>
            <a:ext cx="8401372" cy="4597400"/>
          </a:xfrm>
        </p:spPr>
        <p:txBody>
          <a:bodyPr/>
          <a:lstStyle/>
          <a:p>
            <a:r>
              <a:rPr lang="sv-SE" dirty="0"/>
              <a:t>MDUI är ett antal utökade attribut som placeras i metadata för </a:t>
            </a:r>
            <a:r>
              <a:rPr lang="sv-SE" dirty="0" err="1"/>
              <a:t>IdP</a:t>
            </a:r>
            <a:r>
              <a:rPr lang="sv-SE" dirty="0"/>
              <a:t> </a:t>
            </a:r>
            <a:r>
              <a:rPr lang="sv-SE" dirty="0" smtClean="0"/>
              <a:t>och/eller </a:t>
            </a:r>
            <a:r>
              <a:rPr lang="sv-SE" dirty="0"/>
              <a:t>SP</a:t>
            </a:r>
          </a:p>
          <a:p>
            <a:r>
              <a:rPr lang="sv-SE" dirty="0" smtClean="0"/>
              <a:t>MDUI har två syften</a:t>
            </a:r>
          </a:p>
          <a:p>
            <a:pPr marL="914400" lvl="1" indent="-514350">
              <a:buFont typeface="+mj-lt"/>
              <a:buAutoNum type="arabicPeriod"/>
            </a:pPr>
            <a:r>
              <a:rPr lang="sv-SE" dirty="0" smtClean="0"/>
              <a:t>Förbättra utseende och möjliggöra intelligenta gissningar på lämplig </a:t>
            </a:r>
            <a:r>
              <a:rPr lang="sv-SE" dirty="0" err="1" smtClean="0"/>
              <a:t>IdP</a:t>
            </a:r>
            <a:r>
              <a:rPr lang="sv-SE" dirty="0" smtClean="0"/>
              <a:t> i anvisningstjänster (Discovery Service, DS)</a:t>
            </a:r>
          </a:p>
          <a:p>
            <a:pPr marL="914400" lvl="1" indent="-514350">
              <a:buFont typeface="+mj-lt"/>
              <a:buAutoNum type="arabicPeriod"/>
            </a:pPr>
            <a:r>
              <a:rPr lang="sv-SE" dirty="0" smtClean="0"/>
              <a:t>Tillgängliggöra, för </a:t>
            </a:r>
            <a:r>
              <a:rPr lang="sv-SE" dirty="0" err="1" smtClean="0"/>
              <a:t>IdP</a:t>
            </a:r>
            <a:r>
              <a:rPr lang="sv-SE" dirty="0" smtClean="0"/>
              <a:t> och DS, information om tjänster (SP) som användaren ska logga in i</a:t>
            </a:r>
          </a:p>
        </p:txBody>
      </p:sp>
    </p:spTree>
    <p:extLst>
      <p:ext uri="{BB962C8B-B14F-4D97-AF65-F5344CB8AC3E}">
        <p14:creationId xmlns:p14="http://schemas.microsoft.com/office/powerpoint/2010/main" val="341032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amid">
  <a:themeElements>
    <a:clrScheme name="">
      <a:dk1>
        <a:srgbClr val="000000"/>
      </a:dk1>
      <a:lt1>
        <a:srgbClr val="FFFFFF"/>
      </a:lt1>
      <a:dk2>
        <a:srgbClr val="666666"/>
      </a:dk2>
      <a:lt2>
        <a:srgbClr val="B3B3B3"/>
      </a:lt2>
      <a:accent1>
        <a:srgbClr val="C7D6EA"/>
      </a:accent1>
      <a:accent2>
        <a:srgbClr val="F9E7C9"/>
      </a:accent2>
      <a:accent3>
        <a:srgbClr val="FFFFFF"/>
      </a:accent3>
      <a:accent4>
        <a:srgbClr val="000000"/>
      </a:accent4>
      <a:accent5>
        <a:srgbClr val="E0E8F3"/>
      </a:accent5>
      <a:accent6>
        <a:srgbClr val="E2D1B6"/>
      </a:accent6>
      <a:hlink>
        <a:srgbClr val="B9D3C6"/>
      </a:hlink>
      <a:folHlink>
        <a:srgbClr val="990000"/>
      </a:folHlink>
    </a:clrScheme>
    <a:fontScheme name="Tom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swamid</Template>
  <TotalTime>570</TotalTime>
  <Words>864</Words>
  <Application>Microsoft Office PowerPoint</Application>
  <PresentationFormat>Bildspel på skärmen (4:3)</PresentationFormat>
  <Paragraphs>122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0" baseType="lpstr">
      <vt:lpstr>swamid</vt:lpstr>
      <vt:lpstr>PowerPoint-presentation</vt:lpstr>
      <vt:lpstr>Utökade attributdefinitioner</vt:lpstr>
      <vt:lpstr>Attributdefinitioner i Shibboleth IdP</vt:lpstr>
      <vt:lpstr>Utökade attributdefinitioner</vt:lpstr>
      <vt:lpstr>Attributfilter</vt:lpstr>
      <vt:lpstr>Statisk organisationsinformation</vt:lpstr>
      <vt:lpstr>Statisk organisationsinformation</vt:lpstr>
      <vt:lpstr>PowerPoint-presentation</vt:lpstr>
      <vt:lpstr>Vad är MDUI</vt:lpstr>
      <vt:lpstr>IdP Discovery Service med MDUI</vt:lpstr>
      <vt:lpstr>IdP Mockup med MDUI från SP</vt:lpstr>
      <vt:lpstr>Mer information om MDUI</vt:lpstr>
      <vt:lpstr>PowerPoint-presentation</vt:lpstr>
      <vt:lpstr>MDUI User Interface Information DisplayName</vt:lpstr>
      <vt:lpstr>MDUI User Interface Information Description</vt:lpstr>
      <vt:lpstr>MDUI User Interface Information InformationURL</vt:lpstr>
      <vt:lpstr>MDUI User Interface Information PrivacyStatementURL</vt:lpstr>
      <vt:lpstr>MDUI User Interface Information Logo</vt:lpstr>
      <vt:lpstr>MDUI Discovery Hinting Information</vt:lpstr>
    </vt:vector>
  </TitlesOfParts>
  <Company>HP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Pål Axelsson</dc:creator>
  <cp:lastModifiedBy>Pål Axelsson</cp:lastModifiedBy>
  <cp:revision>27</cp:revision>
  <cp:lastPrinted>2008-11-17T14:19:44Z</cp:lastPrinted>
  <dcterms:created xsi:type="dcterms:W3CDTF">2012-10-08T07:18:15Z</dcterms:created>
  <dcterms:modified xsi:type="dcterms:W3CDTF">2012-10-08T20:38:07Z</dcterms:modified>
</cp:coreProperties>
</file>