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57" r:id="rId2"/>
    <p:sldId id="273" r:id="rId3"/>
    <p:sldId id="261" r:id="rId4"/>
    <p:sldId id="262" r:id="rId5"/>
    <p:sldId id="270" r:id="rId6"/>
    <p:sldId id="277" r:id="rId7"/>
    <p:sldId id="258" r:id="rId8"/>
    <p:sldId id="259" r:id="rId9"/>
    <p:sldId id="274" r:id="rId10"/>
    <p:sldId id="275" r:id="rId11"/>
    <p:sldId id="263" r:id="rId12"/>
    <p:sldId id="264" r:id="rId13"/>
    <p:sldId id="265" r:id="rId14"/>
    <p:sldId id="268" r:id="rId15"/>
    <p:sldId id="267" r:id="rId16"/>
    <p:sldId id="271" r:id="rId17"/>
    <p:sldId id="272" r:id="rId18"/>
    <p:sldId id="260" r:id="rId19"/>
    <p:sldId id="269" r:id="rId20"/>
    <p:sldId id="276" r:id="rId21"/>
  </p:sldIdLst>
  <p:sldSz cx="9144000" cy="6858000" type="screen4x3"/>
  <p:notesSz cx="6858000" cy="9144000"/>
  <p:defaultTextStyle>
    <a:defPPr>
      <a:defRPr lang="sv-SE"/>
    </a:defPPr>
    <a:lvl1pPr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5pPr>
    <a:lvl6pPr marL="2286000" algn="l" defTabSz="914400" rtl="0" eaLnBrk="1" latinLnBrk="0" hangingPunct="1">
      <a:defRPr sz="2400" kern="1200">
        <a:solidFill>
          <a:schemeClr val="tx1"/>
        </a:solidFill>
        <a:latin typeface="Arial" charset="0"/>
        <a:ea typeface="ＭＳ Ｐゴシック" pitchFamily="-111" charset="-128"/>
        <a:cs typeface="+mn-cs"/>
      </a:defRPr>
    </a:lvl6pPr>
    <a:lvl7pPr marL="2743200" algn="l" defTabSz="914400" rtl="0" eaLnBrk="1" latinLnBrk="0" hangingPunct="1">
      <a:defRPr sz="2400" kern="1200">
        <a:solidFill>
          <a:schemeClr val="tx1"/>
        </a:solidFill>
        <a:latin typeface="Arial" charset="0"/>
        <a:ea typeface="ＭＳ Ｐゴシック" pitchFamily="-111" charset="-128"/>
        <a:cs typeface="+mn-cs"/>
      </a:defRPr>
    </a:lvl7pPr>
    <a:lvl8pPr marL="3200400" algn="l" defTabSz="914400" rtl="0" eaLnBrk="1" latinLnBrk="0" hangingPunct="1">
      <a:defRPr sz="2400" kern="1200">
        <a:solidFill>
          <a:schemeClr val="tx1"/>
        </a:solidFill>
        <a:latin typeface="Arial" charset="0"/>
        <a:ea typeface="ＭＳ Ｐゴシック" pitchFamily="-111" charset="-128"/>
        <a:cs typeface="+mn-cs"/>
      </a:defRPr>
    </a:lvl8pPr>
    <a:lvl9pPr marL="3657600" algn="l" defTabSz="914400" rtl="0" eaLnBrk="1" latinLnBrk="0" hangingPunct="1">
      <a:defRPr sz="2400" kern="1200">
        <a:solidFill>
          <a:schemeClr val="tx1"/>
        </a:solidFill>
        <a:latin typeface="Arial" charset="0"/>
        <a:ea typeface="ＭＳ Ｐゴシック" pitchFamily="-11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1272" autoAdjust="0"/>
    <p:restoredTop sz="75249" autoAdjust="0"/>
  </p:normalViewPr>
  <p:slideViewPr>
    <p:cSldViewPr>
      <p:cViewPr>
        <p:scale>
          <a:sx n="82" d="100"/>
          <a:sy n="82" d="100"/>
        </p:scale>
        <p:origin x="-72" y="30"/>
      </p:cViewPr>
      <p:guideLst>
        <p:guide orient="horz" pos="2444"/>
        <p:guide orient="horz" pos="985"/>
        <p:guide orient="horz" pos="3884"/>
        <p:guide pos="2880"/>
        <p:guide pos="262"/>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sv-SE"/>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sv-SE"/>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sv-SE"/>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AC4F06C3-9523-4B81-B693-EA44712EADBD}" type="slidenum">
              <a:rPr lang="sv-SE"/>
              <a:pPr/>
              <a:t>‹#›</a:t>
            </a:fld>
            <a:endParaRPr lang="sv-SE"/>
          </a:p>
        </p:txBody>
      </p:sp>
    </p:spTree>
    <p:extLst>
      <p:ext uri="{BB962C8B-B14F-4D97-AF65-F5344CB8AC3E}">
        <p14:creationId xmlns:p14="http://schemas.microsoft.com/office/powerpoint/2010/main" val="28384804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swamid.se/11/om-swamid/driftsgrupp-operations.html"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swamid.se/11/om-swamid/styrgrupp-board-of-trustees.html"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www.terena.org/activities/tf-emc2/" TargetMode="External"/><Relationship Id="rId3" Type="http://schemas.openxmlformats.org/officeDocument/2006/relationships/hyperlink" Target="http://www.swamid.se/" TargetMode="External"/><Relationship Id="rId7" Type="http://schemas.openxmlformats.org/officeDocument/2006/relationships/hyperlink" Target="http://www.terena.org/mailinglists.php?list=refeds@terena.org"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refeds.org/" TargetMode="External"/><Relationship Id="rId5" Type="http://schemas.openxmlformats.org/officeDocument/2006/relationships/hyperlink" Target="http://segate.sunet.se/cgi-bin/wa?A0=saml-admins" TargetMode="External"/><Relationship Id="rId4" Type="http://schemas.openxmlformats.org/officeDocument/2006/relationships/hyperlink" Target="https://wiki.swamid.se/" TargetMode="Externa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www.terena.org/activities/tf-emc2/" TargetMode="External"/><Relationship Id="rId3" Type="http://schemas.openxmlformats.org/officeDocument/2006/relationships/hyperlink" Target="http://www.swamid.se/" TargetMode="External"/><Relationship Id="rId7" Type="http://schemas.openxmlformats.org/officeDocument/2006/relationships/hyperlink" Target="http://www.terena.org/mailinglists.php?list=refeds@terena.org"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refeds.org/" TargetMode="External"/><Relationship Id="rId5" Type="http://schemas.openxmlformats.org/officeDocument/2006/relationships/hyperlink" Target="http://segate.sunet.se/cgi-bin/wa?A0=saml-admins" TargetMode="External"/><Relationship Id="rId4" Type="http://schemas.openxmlformats.org/officeDocument/2006/relationships/hyperlink" Target="https://wiki.swamid.se/" TargetMode="Externa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www.terena.org/activities/tf-emc2/" TargetMode="External"/><Relationship Id="rId3" Type="http://schemas.openxmlformats.org/officeDocument/2006/relationships/hyperlink" Target="http://www.swamid.se/" TargetMode="External"/><Relationship Id="rId7" Type="http://schemas.openxmlformats.org/officeDocument/2006/relationships/hyperlink" Target="http://www.terena.org/mailinglists.php?list=refeds@terena.org"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refeds.org/" TargetMode="External"/><Relationship Id="rId5" Type="http://schemas.openxmlformats.org/officeDocument/2006/relationships/hyperlink" Target="http://segate.sunet.se/cgi-bin/wa?A0=saml-admins" TargetMode="External"/><Relationship Id="rId4" Type="http://schemas.openxmlformats.org/officeDocument/2006/relationships/hyperlink" Target="https://wiki.swamid.se/"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terena.org/activities/tf-mobility/"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educause.edu/discuss/discussion-groups-related-educause-programs/identity-and-access-management-discussion-group"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nordu.net/"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www.terena.org/" TargetMode="External"/><Relationship Id="rId4" Type="http://schemas.openxmlformats.org/officeDocument/2006/relationships/hyperlink" Target="http://www.geant.ne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1" dirty="0" smtClean="0"/>
              <a:t>10.00-10.30 Kaffe och mingel</a:t>
            </a:r>
          </a:p>
          <a:p>
            <a:r>
              <a:rPr lang="sv-SE" b="1" dirty="0" smtClean="0"/>
              <a:t>10.30-12.00 Välkommen, introduktion och mål med workshopen (VN)</a:t>
            </a:r>
          </a:p>
          <a:p>
            <a:r>
              <a:rPr lang="sv-SE" b="1" dirty="0" smtClean="0"/>
              <a:t>Intro samt presentation av deltagare.</a:t>
            </a:r>
            <a:r>
              <a:rPr lang="sv-SE" dirty="0" smtClean="0"/>
              <a:t/>
            </a:r>
            <a:br>
              <a:rPr lang="sv-SE" dirty="0" smtClean="0"/>
            </a:br>
            <a:r>
              <a:rPr lang="sv-SE" dirty="0" smtClean="0"/>
              <a:t>Vilka är </a:t>
            </a:r>
            <a:r>
              <a:rPr lang="sv-SE" dirty="0" smtClean="0">
                <a:hlinkClick r:id="rId3"/>
              </a:rPr>
              <a:t>SWAMID operations</a:t>
            </a:r>
            <a:r>
              <a:rPr lang="sv-SE" dirty="0" smtClean="0"/>
              <a:t>, </a:t>
            </a:r>
            <a:r>
              <a:rPr lang="sv-SE" dirty="0" smtClean="0">
                <a:hlinkClick r:id="rId4"/>
              </a:rPr>
              <a:t>SWAMID </a:t>
            </a:r>
            <a:r>
              <a:rPr lang="sv-SE" dirty="0" err="1" smtClean="0">
                <a:hlinkClick r:id="rId4"/>
              </a:rPr>
              <a:t>BoT</a:t>
            </a:r>
            <a:r>
              <a:rPr lang="sv-SE" dirty="0" smtClean="0">
                <a:hlinkClick r:id="rId4"/>
              </a:rPr>
              <a:t> (styrgrupp)</a:t>
            </a:r>
            <a:r>
              <a:rPr lang="sv-SE" dirty="0" smtClean="0"/>
              <a:t>, närvarande?</a:t>
            </a:r>
          </a:p>
          <a:p>
            <a:r>
              <a:rPr lang="sv-SE" b="1" dirty="0" smtClean="0"/>
              <a:t>Vad händer i omvärlden?</a:t>
            </a:r>
            <a:r>
              <a:rPr lang="sv-SE" dirty="0" smtClean="0"/>
              <a:t/>
            </a:r>
            <a:br>
              <a:rPr lang="sv-SE" dirty="0" smtClean="0"/>
            </a:br>
            <a:r>
              <a:rPr lang="sv-SE" dirty="0" smtClean="0"/>
              <a:t>VAMP-mötet i Amsterdam, internationell utblick (systerfederationerna), EID2.0, DS</a:t>
            </a:r>
          </a:p>
          <a:p>
            <a:r>
              <a:rPr lang="sv-SE" b="1" dirty="0" smtClean="0"/>
              <a:t>Vad händer i SWAMID?</a:t>
            </a:r>
            <a:r>
              <a:rPr lang="sv-SE" dirty="0" smtClean="0"/>
              <a:t/>
            </a:r>
            <a:br>
              <a:rPr lang="sv-SE" dirty="0" smtClean="0"/>
            </a:br>
            <a:r>
              <a:rPr lang="sv-SE" dirty="0" smtClean="0"/>
              <a:t>SWAMID, </a:t>
            </a:r>
            <a:r>
              <a:rPr lang="sv-SE" dirty="0" err="1" smtClean="0"/>
              <a:t>Swami</a:t>
            </a:r>
            <a:r>
              <a:rPr lang="sv-SE" dirty="0" smtClean="0"/>
              <a:t>, SUNET, ny logotyp</a:t>
            </a:r>
          </a:p>
          <a:p>
            <a:r>
              <a:rPr lang="sv-SE" b="1" dirty="0" smtClean="0"/>
              <a:t>12.00-13.00 Lunch</a:t>
            </a:r>
          </a:p>
          <a:p>
            <a:r>
              <a:rPr lang="sv-SE" dirty="0" smtClean="0"/>
              <a:t>Lunch på området ingår</a:t>
            </a:r>
          </a:p>
          <a:p>
            <a:r>
              <a:rPr lang="sv-SE" b="1" dirty="0" smtClean="0"/>
              <a:t>13.00-15.00 Pass 1 dag 1 (PA, LJ, HN)</a:t>
            </a:r>
          </a:p>
          <a:p>
            <a:r>
              <a:rPr lang="sv-SE" b="1" dirty="0" smtClean="0"/>
              <a:t>Rekommendationer för </a:t>
            </a:r>
            <a:r>
              <a:rPr lang="sv-SE" b="1" dirty="0" err="1" smtClean="0"/>
              <a:t>IdP:er</a:t>
            </a:r>
            <a:r>
              <a:rPr lang="sv-SE" dirty="0" smtClean="0"/>
              <a:t/>
            </a:r>
            <a:br>
              <a:rPr lang="sv-SE" dirty="0" smtClean="0"/>
            </a:br>
            <a:r>
              <a:rPr lang="sv-SE" dirty="0" smtClean="0"/>
              <a:t>En genomgång av </a:t>
            </a:r>
            <a:r>
              <a:rPr lang="sv-SE" dirty="0" err="1" smtClean="0"/>
              <a:t>SWAMIDs</a:t>
            </a:r>
            <a:r>
              <a:rPr lang="sv-SE" dirty="0" smtClean="0"/>
              <a:t> samtliga rekommendationer, dokumentation och implementering.</a:t>
            </a:r>
            <a:br>
              <a:rPr lang="sv-SE" dirty="0" smtClean="0"/>
            </a:br>
            <a:r>
              <a:rPr lang="sv-SE" dirty="0" smtClean="0"/>
              <a:t>F-ticks, </a:t>
            </a:r>
            <a:r>
              <a:rPr lang="sv-SE" dirty="0" err="1" smtClean="0"/>
              <a:t>Entity</a:t>
            </a:r>
            <a:r>
              <a:rPr lang="sv-SE" dirty="0" smtClean="0"/>
              <a:t> </a:t>
            </a:r>
            <a:r>
              <a:rPr lang="sv-SE" dirty="0" err="1" smtClean="0"/>
              <a:t>Categories</a:t>
            </a:r>
            <a:r>
              <a:rPr lang="sv-SE" dirty="0" smtClean="0"/>
              <a:t>, MDUI, statisk </a:t>
            </a:r>
            <a:r>
              <a:rPr lang="sv-SE" dirty="0" err="1" smtClean="0"/>
              <a:t>org</a:t>
            </a:r>
            <a:r>
              <a:rPr lang="sv-SE" dirty="0" smtClean="0"/>
              <a:t>-information, attributdefinitionerna, </a:t>
            </a:r>
            <a:r>
              <a:rPr lang="sv-SE" dirty="0" err="1" smtClean="0"/>
              <a:t>IdM</a:t>
            </a:r>
            <a:r>
              <a:rPr lang="sv-SE" dirty="0" smtClean="0"/>
              <a:t>-checklistan</a:t>
            </a:r>
          </a:p>
          <a:p>
            <a:r>
              <a:rPr lang="sv-SE" b="1" dirty="0" smtClean="0"/>
              <a:t>15.00-15.30 Fika</a:t>
            </a:r>
          </a:p>
          <a:p>
            <a:r>
              <a:rPr lang="sv-SE" b="1" dirty="0" smtClean="0"/>
              <a:t>15.30-17.00 Pass 2 dag 1 (JB)</a:t>
            </a:r>
          </a:p>
          <a:p>
            <a:r>
              <a:rPr lang="sv-SE" dirty="0" smtClean="0"/>
              <a:t>Hands on:</a:t>
            </a:r>
          </a:p>
          <a:p>
            <a:r>
              <a:rPr lang="sv-SE" dirty="0" smtClean="0"/>
              <a:t>F-ticks</a:t>
            </a:r>
            <a:br>
              <a:rPr lang="sv-SE" dirty="0" smtClean="0"/>
            </a:br>
            <a:r>
              <a:rPr lang="sv-SE" dirty="0" smtClean="0"/>
              <a:t>MDUI - repetition samt inmatning av saknad information</a:t>
            </a:r>
            <a:br>
              <a:rPr lang="sv-SE" dirty="0" smtClean="0"/>
            </a:br>
            <a:r>
              <a:rPr lang="sv-SE" dirty="0" err="1" smtClean="0"/>
              <a:t>Entity</a:t>
            </a:r>
            <a:r>
              <a:rPr lang="sv-SE" dirty="0" smtClean="0"/>
              <a:t> </a:t>
            </a:r>
            <a:r>
              <a:rPr lang="sv-SE" dirty="0" err="1" smtClean="0"/>
              <a:t>Categories</a:t>
            </a:r>
            <a:r>
              <a:rPr lang="sv-SE" dirty="0" smtClean="0"/>
              <a:t>, demonstration implementering på en test-</a:t>
            </a:r>
            <a:r>
              <a:rPr lang="sv-SE" dirty="0" err="1" smtClean="0"/>
              <a:t>IdP</a:t>
            </a:r>
            <a:endParaRPr lang="sv-SE" dirty="0" smtClean="0"/>
          </a:p>
          <a:p>
            <a:r>
              <a:rPr lang="sv-SE" b="1" dirty="0" smtClean="0"/>
              <a:t>19.00-&gt; Middag (Alla)</a:t>
            </a:r>
          </a:p>
          <a:p>
            <a:r>
              <a:rPr lang="sv-SE" dirty="0" smtClean="0"/>
              <a:t>Middagen äter vi gemensamt på kvällen.</a:t>
            </a:r>
          </a:p>
          <a:p>
            <a:r>
              <a:rPr lang="sv-SE" dirty="0" smtClean="0"/>
              <a:t>Matbeställning tar vi upp på förmiddagspasset! Maila operations@swamid.se om du har speciella önskemål!</a:t>
            </a:r>
            <a:br>
              <a:rPr lang="sv-SE" dirty="0" smtClean="0"/>
            </a:br>
            <a:r>
              <a:rPr lang="sv-SE" dirty="0" smtClean="0"/>
              <a:t>Tennstopet</a:t>
            </a: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3</a:t>
            </a:fld>
            <a:endParaRPr lang="sv-SE"/>
          </a:p>
        </p:txBody>
      </p:sp>
    </p:spTree>
    <p:extLst>
      <p:ext uri="{BB962C8B-B14F-4D97-AF65-F5344CB8AC3E}">
        <p14:creationId xmlns:p14="http://schemas.microsoft.com/office/powerpoint/2010/main" val="2706226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SWAMID 2.0</a:t>
            </a:r>
          </a:p>
          <a:p>
            <a:r>
              <a:rPr lang="sv-SE" dirty="0" smtClean="0"/>
              <a:t>https://portal.nordu.net/pages/viewpage.action?pageId=31201485#</a:t>
            </a: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18</a:t>
            </a:fld>
            <a:endParaRPr lang="sv-SE"/>
          </a:p>
        </p:txBody>
      </p:sp>
    </p:spTree>
    <p:extLst>
      <p:ext uri="{BB962C8B-B14F-4D97-AF65-F5344CB8AC3E}">
        <p14:creationId xmlns:p14="http://schemas.microsoft.com/office/powerpoint/2010/main" val="1358536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1" dirty="0" smtClean="0"/>
              <a:t>09.00-10.30 Pass 1 dag 2 (LJ + VN)</a:t>
            </a:r>
          </a:p>
          <a:p>
            <a:r>
              <a:rPr lang="sv-SE" dirty="0" err="1" smtClean="0"/>
              <a:t>StudentIdP</a:t>
            </a:r>
            <a:r>
              <a:rPr lang="sv-SE" dirty="0" smtClean="0"/>
              <a:t>, i mån av tid grupphantering (COIP), behörigheter och AA (Attribut </a:t>
            </a:r>
            <a:r>
              <a:rPr lang="sv-SE" dirty="0" err="1" smtClean="0"/>
              <a:t>Authority</a:t>
            </a:r>
            <a:r>
              <a:rPr lang="sv-SE" dirty="0" smtClean="0"/>
              <a:t>)</a:t>
            </a:r>
          </a:p>
          <a:p>
            <a:r>
              <a:rPr lang="sv-SE" b="1" dirty="0" smtClean="0"/>
              <a:t>10.30-11.00 Kaffe, frukt o macka</a:t>
            </a:r>
          </a:p>
          <a:p>
            <a:r>
              <a:rPr lang="sv-SE" b="1" dirty="0" smtClean="0"/>
              <a:t>11.00-12.00 Pass 2 dag 2 (PS + LJ)</a:t>
            </a:r>
          </a:p>
          <a:p>
            <a:r>
              <a:rPr lang="sv-SE" dirty="0" smtClean="0"/>
              <a:t>Integration med </a:t>
            </a:r>
            <a:r>
              <a:rPr lang="sv-SE" dirty="0" err="1" smtClean="0"/>
              <a:t>tjänsteleveratörer</a:t>
            </a:r>
            <a:r>
              <a:rPr lang="sv-SE" dirty="0" smtClean="0"/>
              <a:t> i SWAMID 2.0, tre typfall kommer att gås igenom:</a:t>
            </a:r>
            <a:br>
              <a:rPr lang="sv-SE" dirty="0" smtClean="0"/>
            </a:br>
            <a:r>
              <a:rPr lang="sv-SE" dirty="0" smtClean="0"/>
              <a:t>MSDNAA, Box samt maps.slu.se</a:t>
            </a:r>
          </a:p>
          <a:p>
            <a:r>
              <a:rPr lang="sv-SE" b="1" dirty="0" smtClean="0"/>
              <a:t>12.00-13.00 Lunch</a:t>
            </a:r>
          </a:p>
          <a:p>
            <a:r>
              <a:rPr lang="sv-SE" b="1" dirty="0" smtClean="0"/>
              <a:t>13.00-15.00 Pass 3 dag 2 </a:t>
            </a:r>
            <a:r>
              <a:rPr lang="sv-SE" b="1" dirty="0" err="1" smtClean="0"/>
              <a:t>inkl</a:t>
            </a:r>
            <a:r>
              <a:rPr lang="sv-SE" b="1" dirty="0" smtClean="0"/>
              <a:t> avrundning, uppsamling och en kort fika (PA, SH, VN)</a:t>
            </a:r>
          </a:p>
          <a:p>
            <a:r>
              <a:rPr lang="sv-SE" dirty="0" smtClean="0"/>
              <a:t>2-faktor på UU - demo</a:t>
            </a:r>
          </a:p>
          <a:p>
            <a:r>
              <a:rPr lang="sv-SE" dirty="0" smtClean="0"/>
              <a:t>Interfederation</a:t>
            </a:r>
          </a:p>
          <a:p>
            <a:r>
              <a:rPr lang="sv-SE" dirty="0" smtClean="0"/>
              <a:t>VHS </a:t>
            </a:r>
            <a:r>
              <a:rPr lang="sv-SE" dirty="0" err="1" smtClean="0"/>
              <a:t>NyA</a:t>
            </a:r>
            <a:r>
              <a:rPr lang="sv-SE" dirty="0" smtClean="0"/>
              <a:t> </a:t>
            </a:r>
            <a:r>
              <a:rPr lang="sv-SE" dirty="0" err="1" smtClean="0"/>
              <a:t>IdP</a:t>
            </a:r>
            <a:r>
              <a:rPr lang="sv-SE" dirty="0" smtClean="0"/>
              <a:t>, nyttjande</a:t>
            </a:r>
          </a:p>
          <a:p>
            <a:r>
              <a:rPr lang="sv-SE" dirty="0" err="1" smtClean="0"/>
              <a:t>Roadmap</a:t>
            </a:r>
            <a:r>
              <a:rPr lang="sv-SE" dirty="0" smtClean="0"/>
              <a:t> för SWAMID kommande året, </a:t>
            </a:r>
            <a:r>
              <a:rPr lang="sv-SE" dirty="0" err="1" smtClean="0"/>
              <a:t>inkl</a:t>
            </a:r>
            <a:r>
              <a:rPr lang="sv-SE" dirty="0" smtClean="0"/>
              <a:t> avveckling av SWAMID 1.0</a:t>
            </a:r>
          </a:p>
          <a:p>
            <a:r>
              <a:rPr lang="sv-SE" dirty="0" smtClean="0"/>
              <a:t>Skolfederationen och .SE - vad händer utanför SWAMID inom federationsområdet? (Staffan Hagnell, .SE)</a:t>
            </a:r>
          </a:p>
          <a:p>
            <a:r>
              <a:rPr lang="sv-SE" dirty="0" smtClean="0"/>
              <a:t>Avslut</a:t>
            </a: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4</a:t>
            </a:fld>
            <a:endParaRPr lang="sv-SE"/>
          </a:p>
        </p:txBody>
      </p:sp>
    </p:spTree>
    <p:extLst>
      <p:ext uri="{BB962C8B-B14F-4D97-AF65-F5344CB8AC3E}">
        <p14:creationId xmlns:p14="http://schemas.microsoft.com/office/powerpoint/2010/main" val="3086848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kern="1200" dirty="0" smtClean="0">
                <a:solidFill>
                  <a:schemeClr val="tx1"/>
                </a:solidFill>
                <a:effectLst/>
                <a:latin typeface="Arial" charset="0"/>
                <a:ea typeface="ＭＳ Ｐゴシック" charset="-128"/>
                <a:cs typeface="ＭＳ Ｐゴシック" charset="-128"/>
              </a:rPr>
              <a:t>The workshop </a:t>
            </a:r>
            <a:r>
              <a:rPr lang="sv-SE" sz="1200" kern="1200" dirty="0" err="1" smtClean="0">
                <a:solidFill>
                  <a:schemeClr val="tx1"/>
                </a:solidFill>
                <a:effectLst/>
                <a:latin typeface="Arial" charset="0"/>
                <a:ea typeface="ＭＳ Ｐゴシック" charset="-128"/>
                <a:cs typeface="ＭＳ Ｐゴシック" charset="-128"/>
              </a:rPr>
              <a:t>wants</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to</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cast</a:t>
            </a:r>
            <a:r>
              <a:rPr lang="sv-SE" sz="1200" kern="1200" dirty="0" smtClean="0">
                <a:solidFill>
                  <a:schemeClr val="tx1"/>
                </a:solidFill>
                <a:effectLst/>
                <a:latin typeface="Arial" charset="0"/>
                <a:ea typeface="ＭＳ Ｐゴシック" charset="-128"/>
                <a:cs typeface="ＭＳ Ｐゴシック" charset="-128"/>
              </a:rPr>
              <a:t> a </a:t>
            </a:r>
            <a:r>
              <a:rPr lang="sv-SE" sz="1200" kern="1200" dirty="0" err="1" smtClean="0">
                <a:solidFill>
                  <a:schemeClr val="tx1"/>
                </a:solidFill>
                <a:effectLst/>
                <a:latin typeface="Arial" charset="0"/>
                <a:ea typeface="ＭＳ Ｐゴシック" charset="-128"/>
                <a:cs typeface="ＭＳ Ｐゴシック" charset="-128"/>
              </a:rPr>
              <a:t>wide</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net</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among</a:t>
            </a:r>
            <a:r>
              <a:rPr lang="sv-SE" sz="1200" kern="1200" dirty="0" smtClean="0">
                <a:solidFill>
                  <a:schemeClr val="tx1"/>
                </a:solidFill>
                <a:effectLst/>
                <a:latin typeface="Arial" charset="0"/>
                <a:ea typeface="ＭＳ Ｐゴシック" charset="-128"/>
                <a:cs typeface="ＭＳ Ｐゴシック" charset="-128"/>
              </a:rPr>
              <a:t>  international research </a:t>
            </a:r>
            <a:r>
              <a:rPr lang="sv-SE" sz="1200" kern="1200" dirty="0" err="1" smtClean="0">
                <a:solidFill>
                  <a:schemeClr val="tx1"/>
                </a:solidFill>
                <a:effectLst/>
                <a:latin typeface="Arial" charset="0"/>
                <a:ea typeface="ＭＳ Ｐゴシック" charset="-128"/>
                <a:cs typeface="ＭＳ Ｐゴシック" charset="-128"/>
              </a:rPr>
              <a:t>groups</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with</a:t>
            </a:r>
            <a:r>
              <a:rPr lang="sv-SE" sz="1200" kern="1200" dirty="0" smtClean="0">
                <a:solidFill>
                  <a:schemeClr val="tx1"/>
                </a:solidFill>
                <a:effectLst/>
                <a:latin typeface="Arial" charset="0"/>
                <a:ea typeface="ＭＳ Ｐゴシック" charset="-128"/>
                <a:cs typeface="ＭＳ Ｐゴシック" charset="-128"/>
              </a:rPr>
              <a:t> the </a:t>
            </a:r>
            <a:r>
              <a:rPr lang="sv-SE" sz="1200" kern="1200" dirty="0" err="1" smtClean="0">
                <a:solidFill>
                  <a:schemeClr val="tx1"/>
                </a:solidFill>
                <a:effectLst/>
                <a:latin typeface="Arial" charset="0"/>
                <a:ea typeface="ＭＳ Ｐゴシック" charset="-128"/>
                <a:cs typeface="ＭＳ Ｐゴシック" charset="-128"/>
              </a:rPr>
              <a:t>expectation</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that</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large</a:t>
            </a:r>
            <a:r>
              <a:rPr lang="sv-SE" sz="1200" kern="1200" dirty="0" smtClean="0">
                <a:solidFill>
                  <a:schemeClr val="tx1"/>
                </a:solidFill>
                <a:effectLst/>
                <a:latin typeface="Arial" charset="0"/>
                <a:ea typeface="ＭＳ Ｐゴシック" charset="-128"/>
                <a:cs typeface="ＭＳ Ｐゴシック" charset="-128"/>
              </a:rPr>
              <a:t> science and </a:t>
            </a:r>
            <a:r>
              <a:rPr lang="sv-SE" sz="1200" kern="1200" dirty="0" err="1" smtClean="0">
                <a:solidFill>
                  <a:schemeClr val="tx1"/>
                </a:solidFill>
                <a:effectLst/>
                <a:latin typeface="Arial" charset="0"/>
                <a:ea typeface="ＭＳ Ｐゴシック" charset="-128"/>
                <a:cs typeface="ＭＳ Ｐゴシック" charset="-128"/>
              </a:rPr>
              <a:t>engineering</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collaborations</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will</a:t>
            </a:r>
            <a:r>
              <a:rPr lang="sv-SE" sz="1200" kern="1200" dirty="0" smtClean="0">
                <a:solidFill>
                  <a:schemeClr val="tx1"/>
                </a:solidFill>
                <a:effectLst/>
                <a:latin typeface="Arial" charset="0"/>
                <a:ea typeface="ＭＳ Ｐゴシック" charset="-128"/>
                <a:cs typeface="ＭＳ Ｐゴシック" charset="-128"/>
              </a:rPr>
              <a:t> be the </a:t>
            </a:r>
            <a:r>
              <a:rPr lang="sv-SE" sz="1200" kern="1200" dirty="0" err="1" smtClean="0">
                <a:solidFill>
                  <a:schemeClr val="tx1"/>
                </a:solidFill>
                <a:effectLst/>
                <a:latin typeface="Arial" charset="0"/>
                <a:ea typeface="ＭＳ Ｐゴシック" charset="-128"/>
                <a:cs typeface="ＭＳ Ｐゴシック" charset="-128"/>
              </a:rPr>
              <a:t>primary</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participants</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but</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also</a:t>
            </a:r>
            <a:r>
              <a:rPr lang="sv-SE" sz="1200" kern="1200" dirty="0" smtClean="0">
                <a:solidFill>
                  <a:schemeClr val="tx1"/>
                </a:solidFill>
                <a:effectLst/>
                <a:latin typeface="Arial" charset="0"/>
                <a:ea typeface="ＭＳ Ｐゴシック" charset="-128"/>
                <a:cs typeface="ＭＳ Ｐゴシック" charset="-128"/>
              </a:rPr>
              <a:t> </a:t>
            </a:r>
            <a:r>
              <a:rPr lang="sv-SE" sz="1200" kern="1200" dirty="0" err="1" smtClean="0">
                <a:solidFill>
                  <a:schemeClr val="tx1"/>
                </a:solidFill>
                <a:effectLst/>
                <a:latin typeface="Arial" charset="0"/>
                <a:ea typeface="ＭＳ Ｐゴシック" charset="-128"/>
                <a:cs typeface="ＭＳ Ｐゴシック" charset="-128"/>
              </a:rPr>
              <a:t>drawing</a:t>
            </a:r>
            <a:r>
              <a:rPr lang="sv-SE" sz="1200" kern="1200" dirty="0" smtClean="0">
                <a:solidFill>
                  <a:schemeClr val="tx1"/>
                </a:solidFill>
                <a:effectLst/>
                <a:latin typeface="Arial" charset="0"/>
                <a:ea typeface="ＭＳ Ｐゴシック" charset="-128"/>
                <a:cs typeface="ＭＳ Ｐゴシック" charset="-128"/>
              </a:rPr>
              <a:t> on social science and </a:t>
            </a:r>
            <a:r>
              <a:rPr lang="sv-SE" sz="1200" kern="1200" dirty="0" err="1" smtClean="0">
                <a:solidFill>
                  <a:schemeClr val="tx1"/>
                </a:solidFill>
                <a:effectLst/>
                <a:latin typeface="Arial" charset="0"/>
                <a:ea typeface="ＭＳ Ｐゴシック" charset="-128"/>
                <a:cs typeface="ＭＳ Ｐゴシック" charset="-128"/>
              </a:rPr>
              <a:t>humanities</a:t>
            </a:r>
            <a:r>
              <a:rPr lang="sv-SE" sz="1200" kern="1200" dirty="0" smtClean="0">
                <a:solidFill>
                  <a:schemeClr val="tx1"/>
                </a:solidFill>
                <a:effectLst/>
                <a:latin typeface="Arial" charset="0"/>
                <a:ea typeface="ＭＳ Ｐゴシック" charset="-128"/>
                <a:cs typeface="ＭＳ Ｐゴシック" charset="-128"/>
              </a:rPr>
              <a:t> international research </a:t>
            </a:r>
            <a:r>
              <a:rPr lang="sv-SE" sz="1200" kern="1200" dirty="0" err="1" smtClean="0">
                <a:solidFill>
                  <a:schemeClr val="tx1"/>
                </a:solidFill>
                <a:effectLst/>
                <a:latin typeface="Arial" charset="0"/>
                <a:ea typeface="ＭＳ Ｐゴシック" charset="-128"/>
                <a:cs typeface="ＭＳ Ｐゴシック" charset="-128"/>
              </a:rPr>
              <a:t>groups</a:t>
            </a:r>
            <a:r>
              <a:rPr lang="sv-SE" sz="1200" kern="1200" dirty="0" smtClean="0">
                <a:solidFill>
                  <a:schemeClr val="tx1"/>
                </a:solidFill>
                <a:effectLst/>
                <a:latin typeface="Arial" charset="0"/>
                <a:ea typeface="ＭＳ Ｐゴシック" charset="-128"/>
                <a:cs typeface="ＭＳ Ｐゴシック" charset="-128"/>
              </a:rPr>
              <a:t>.</a:t>
            </a:r>
          </a:p>
          <a:p>
            <a:endParaRPr lang="sv-SE" sz="1200" kern="1200" dirty="0" smtClean="0">
              <a:solidFill>
                <a:schemeClr val="tx1"/>
              </a:solidFill>
              <a:effectLst/>
              <a:latin typeface="Arial" charset="0"/>
              <a:ea typeface="ＭＳ Ｐゴシック" charset="-128"/>
            </a:endParaRPr>
          </a:p>
          <a:p>
            <a:r>
              <a:rPr lang="sv-SE" sz="1200" kern="1200" dirty="0" smtClean="0">
                <a:solidFill>
                  <a:schemeClr val="tx1"/>
                </a:solidFill>
                <a:effectLst/>
                <a:latin typeface="Arial" charset="0"/>
                <a:ea typeface="ＭＳ Ｐゴシック" charset="-128"/>
              </a:rPr>
              <a:t>Synpunkter på att</a:t>
            </a:r>
            <a:r>
              <a:rPr lang="sv-SE" sz="1200" kern="1200" baseline="0" dirty="0" smtClean="0">
                <a:solidFill>
                  <a:schemeClr val="tx1"/>
                </a:solidFill>
                <a:effectLst/>
                <a:latin typeface="Arial" charset="0"/>
                <a:ea typeface="ＭＳ Ｐゴシック" charset="-128"/>
              </a:rPr>
              <a:t> </a:t>
            </a:r>
            <a:r>
              <a:rPr lang="sv-SE" sz="1200" kern="1200" baseline="0" dirty="0" err="1" smtClean="0">
                <a:solidFill>
                  <a:schemeClr val="tx1"/>
                </a:solidFill>
                <a:effectLst/>
                <a:latin typeface="Arial" charset="0"/>
                <a:ea typeface="ＭＳ Ｐゴシック" charset="-128"/>
              </a:rPr>
              <a:t>univ</a:t>
            </a:r>
            <a:r>
              <a:rPr lang="sv-SE" sz="1200" kern="1200" baseline="0" dirty="0" smtClean="0">
                <a:solidFill>
                  <a:schemeClr val="tx1"/>
                </a:solidFill>
                <a:effectLst/>
                <a:latin typeface="Arial" charset="0"/>
                <a:ea typeface="ＭＳ Ｐゴシック" charset="-128"/>
              </a:rPr>
              <a:t> blir AA</a:t>
            </a:r>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11</a:t>
            </a:fld>
            <a:endParaRPr lang="sv-SE"/>
          </a:p>
        </p:txBody>
      </p:sp>
    </p:spTree>
    <p:extLst>
      <p:ext uri="{BB962C8B-B14F-4D97-AF65-F5344CB8AC3E}">
        <p14:creationId xmlns:p14="http://schemas.microsoft.com/office/powerpoint/2010/main" val="2694087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12</a:t>
            </a:fld>
            <a:endParaRPr lang="sv-SE"/>
          </a:p>
        </p:txBody>
      </p:sp>
    </p:spTree>
    <p:extLst>
      <p:ext uri="{BB962C8B-B14F-4D97-AF65-F5344CB8AC3E}">
        <p14:creationId xmlns:p14="http://schemas.microsoft.com/office/powerpoint/2010/main" val="958321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smtClean="0">
                <a:solidFill>
                  <a:schemeClr val="tx1"/>
                </a:solidFill>
                <a:effectLst/>
                <a:latin typeface="Arial" charset="0"/>
                <a:ea typeface="ＭＳ Ｐゴシック" charset="-128"/>
                <a:cs typeface="ＭＳ Ｐゴシック" charset="-128"/>
              </a:rPr>
              <a:t>Måste känna till:</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sv-SE" sz="1200" u="sng" kern="1200" dirty="0" smtClean="0">
                <a:solidFill>
                  <a:schemeClr val="tx1"/>
                </a:solidFill>
                <a:effectLst/>
                <a:latin typeface="Arial" charset="0"/>
                <a:ea typeface="ＭＳ Ｐゴシック" charset="-128"/>
                <a:cs typeface="ＭＳ Ｐゴシック" charset="-128"/>
                <a:hlinkClick r:id="rId3"/>
              </a:rPr>
              <a:t>www.swamid.se</a:t>
            </a:r>
            <a:r>
              <a:rPr lang="sv-SE" sz="1200" kern="1200" dirty="0" smtClean="0">
                <a:solidFill>
                  <a:schemeClr val="tx1"/>
                </a:solidFill>
                <a:effectLst/>
                <a:latin typeface="Arial" charset="0"/>
                <a:ea typeface="ＭＳ Ｐゴシック" charset="-128"/>
                <a:cs typeface="ＭＳ Ｐゴシック" charset="-128"/>
              </a:rPr>
              <a:t> och </a:t>
            </a:r>
            <a:r>
              <a:rPr lang="sv-SE" sz="1200" u="sng" kern="1200" dirty="0" smtClean="0">
                <a:solidFill>
                  <a:schemeClr val="tx1"/>
                </a:solidFill>
                <a:effectLst/>
                <a:latin typeface="Arial" charset="0"/>
                <a:ea typeface="ＭＳ Ｐゴシック" charset="-128"/>
                <a:cs typeface="ＭＳ Ｐゴシック" charset="-128"/>
                <a:hlinkClick r:id="rId4"/>
              </a:rPr>
              <a:t>https://wiki.swamid.se</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SWAMID primära webnärvaro.</a:t>
            </a:r>
          </a:p>
          <a:p>
            <a:r>
              <a:rPr lang="sv-SE" sz="1200" kern="1200" dirty="0" smtClean="0">
                <a:solidFill>
                  <a:schemeClr val="tx1"/>
                </a:solidFill>
                <a:effectLst/>
                <a:latin typeface="Arial" charset="0"/>
                <a:ea typeface="ＭＳ Ｐゴシック" charset="-128"/>
                <a:cs typeface="ＭＳ Ｐゴシック" charset="-128"/>
              </a:rPr>
              <a:t>All ”driftinfo” och motsvarande information går ut via e-post på mail listan: </a:t>
            </a:r>
            <a:r>
              <a:rPr lang="sv-SE" sz="1200" u="sng" kern="1200" dirty="0" smtClean="0">
                <a:solidFill>
                  <a:schemeClr val="tx1"/>
                </a:solidFill>
                <a:effectLst/>
                <a:latin typeface="Arial" charset="0"/>
                <a:ea typeface="ＭＳ Ｐゴシック" charset="-128"/>
                <a:cs typeface="ＭＳ Ｐゴシック" charset="-128"/>
                <a:hlinkClick r:id="rId5"/>
              </a:rPr>
              <a:t>http://segate.sunet.se/cgi-bin/wa?A0=saml-admins</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u="sng" kern="1200" dirty="0" smtClean="0">
                <a:solidFill>
                  <a:schemeClr val="tx1"/>
                </a:solidFill>
                <a:effectLst/>
                <a:latin typeface="Arial" charset="0"/>
                <a:ea typeface="ＭＳ Ｐゴシック" charset="-128"/>
                <a:cs typeface="ＭＳ Ｐゴシック" charset="-128"/>
                <a:hlinkClick r:id="rId6"/>
              </a:rPr>
              <a:t>https://refeds.org/</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“REFEDS' mission is to be the voice that articulates the mutual needs of research and education identity federations worldwide. It aims to represent the requirements of research and education in the ever-growing space of access and identity management, working with and influencing the direction of organisations such as </a:t>
            </a:r>
            <a:r>
              <a:rPr lang="en-GB" sz="1200" kern="1200" dirty="0" err="1" smtClean="0">
                <a:solidFill>
                  <a:schemeClr val="tx1"/>
                </a:solidFill>
                <a:effectLst/>
                <a:latin typeface="Arial" charset="0"/>
                <a:ea typeface="ＭＳ Ｐゴシック" charset="-128"/>
                <a:cs typeface="ＭＳ Ｐゴシック" charset="-128"/>
              </a:rPr>
              <a:t>Kantara</a:t>
            </a:r>
            <a:r>
              <a:rPr lang="en-GB" sz="1200" kern="1200" dirty="0" smtClean="0">
                <a:solidFill>
                  <a:schemeClr val="tx1"/>
                </a:solidFill>
                <a:effectLst/>
                <a:latin typeface="Arial" charset="0"/>
                <a:ea typeface="ＭＳ Ｐゴシック" charset="-128"/>
                <a:cs typeface="ＭＳ Ｐゴシック" charset="-128"/>
              </a:rPr>
              <a:t>, OIX and Identity Commons on behalf of our participants.”</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är ett väldigt bra ställa att testa idéer, få nya idéer from kunniga personer etc.</a:t>
            </a:r>
          </a:p>
          <a:p>
            <a:r>
              <a:rPr lang="sv-SE" sz="1200" kern="1200" dirty="0" smtClean="0">
                <a:solidFill>
                  <a:schemeClr val="tx1"/>
                </a:solidFill>
                <a:effectLst/>
                <a:latin typeface="Arial" charset="0"/>
                <a:ea typeface="ＭＳ Ｐゴシック" charset="-128"/>
                <a:cs typeface="ＭＳ Ｐゴシック" charset="-128"/>
              </a:rPr>
              <a:t>SWMAID rekommenderar alla som är intresserade av federative frågor att gå med i </a:t>
            </a:r>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mailinglista: </a:t>
            </a:r>
            <a:r>
              <a:rPr lang="sv-SE" sz="1200" u="sng" kern="1200" dirty="0" smtClean="0">
                <a:solidFill>
                  <a:schemeClr val="tx1"/>
                </a:solidFill>
                <a:effectLst/>
                <a:latin typeface="Arial" charset="0"/>
                <a:ea typeface="ＭＳ Ｐゴシック" charset="-128"/>
                <a:cs typeface="ＭＳ Ｐゴシック" charset="-128"/>
                <a:hlinkClick r:id="rId7"/>
              </a:rPr>
              <a:t>http://www.terena.org/mailinglists.php?list=refeds@terena.org</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kern="1200" dirty="0" smtClean="0">
                <a:solidFill>
                  <a:schemeClr val="tx1"/>
                </a:solidFill>
                <a:effectLst/>
                <a:latin typeface="Arial" charset="0"/>
                <a:ea typeface="ＭＳ Ｐゴシック" charset="-128"/>
                <a:cs typeface="ＭＳ Ｐゴシック" charset="-128"/>
              </a:rPr>
              <a:t>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u="sng" kern="1200" dirty="0" smtClean="0">
                <a:solidFill>
                  <a:schemeClr val="tx1"/>
                </a:solidFill>
                <a:effectLst/>
                <a:latin typeface="Arial" charset="0"/>
                <a:ea typeface="ＭＳ Ｐゴシック" charset="-128"/>
                <a:cs typeface="ＭＳ Ｐゴシック" charset="-128"/>
                <a:hlinkClick r:id="rId8"/>
              </a:rPr>
              <a:t>http://www.terena.org/activities/tf-emc2/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“TF-EMC2, the TERENA Task Force on European Middleware Coordination and Collaboration, started its mandate in September 2004. Over the years TF-EMC2 has given birth to several activities, such as SCHAC, REFEDs, TACAR and so on. All these activities are still coordinated within the task force, although they have an autonomous life.”</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I TF-EMC2 har vi nu Roland Hedberg som ordförande!</a:t>
            </a: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13</a:t>
            </a:fld>
            <a:endParaRPr lang="sv-SE"/>
          </a:p>
        </p:txBody>
      </p:sp>
    </p:spTree>
    <p:extLst>
      <p:ext uri="{BB962C8B-B14F-4D97-AF65-F5344CB8AC3E}">
        <p14:creationId xmlns:p14="http://schemas.microsoft.com/office/powerpoint/2010/main" val="958321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smtClean="0">
                <a:solidFill>
                  <a:schemeClr val="tx1"/>
                </a:solidFill>
                <a:effectLst/>
                <a:latin typeface="Arial" charset="0"/>
                <a:ea typeface="ＭＳ Ｐゴシック" charset="-128"/>
                <a:cs typeface="ＭＳ Ｐゴシック" charset="-128"/>
              </a:rPr>
              <a:t>Måste känna till:</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sv-SE" sz="1200" u="sng" kern="1200" dirty="0" smtClean="0">
                <a:solidFill>
                  <a:schemeClr val="tx1"/>
                </a:solidFill>
                <a:effectLst/>
                <a:latin typeface="Arial" charset="0"/>
                <a:ea typeface="ＭＳ Ｐゴシック" charset="-128"/>
                <a:cs typeface="ＭＳ Ｐゴシック" charset="-128"/>
                <a:hlinkClick r:id="rId3"/>
              </a:rPr>
              <a:t>www.swamid.se</a:t>
            </a:r>
            <a:r>
              <a:rPr lang="sv-SE" sz="1200" kern="1200" dirty="0" smtClean="0">
                <a:solidFill>
                  <a:schemeClr val="tx1"/>
                </a:solidFill>
                <a:effectLst/>
                <a:latin typeface="Arial" charset="0"/>
                <a:ea typeface="ＭＳ Ｐゴシック" charset="-128"/>
                <a:cs typeface="ＭＳ Ｐゴシック" charset="-128"/>
              </a:rPr>
              <a:t> och </a:t>
            </a:r>
            <a:r>
              <a:rPr lang="sv-SE" sz="1200" u="sng" kern="1200" dirty="0" smtClean="0">
                <a:solidFill>
                  <a:schemeClr val="tx1"/>
                </a:solidFill>
                <a:effectLst/>
                <a:latin typeface="Arial" charset="0"/>
                <a:ea typeface="ＭＳ Ｐゴシック" charset="-128"/>
                <a:cs typeface="ＭＳ Ｐゴシック" charset="-128"/>
                <a:hlinkClick r:id="rId4"/>
              </a:rPr>
              <a:t>https://wiki.swamid.se</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SWAMID primära webnärvaro.</a:t>
            </a:r>
          </a:p>
          <a:p>
            <a:r>
              <a:rPr lang="sv-SE" sz="1200" kern="1200" dirty="0" smtClean="0">
                <a:solidFill>
                  <a:schemeClr val="tx1"/>
                </a:solidFill>
                <a:effectLst/>
                <a:latin typeface="Arial" charset="0"/>
                <a:ea typeface="ＭＳ Ｐゴシック" charset="-128"/>
                <a:cs typeface="ＭＳ Ｐゴシック" charset="-128"/>
              </a:rPr>
              <a:t>All ”driftinfo” och motsvarande information går ut via e-post på mail listan: </a:t>
            </a:r>
            <a:r>
              <a:rPr lang="sv-SE" sz="1200" u="sng" kern="1200" dirty="0" smtClean="0">
                <a:solidFill>
                  <a:schemeClr val="tx1"/>
                </a:solidFill>
                <a:effectLst/>
                <a:latin typeface="Arial" charset="0"/>
                <a:ea typeface="ＭＳ Ｐゴシック" charset="-128"/>
                <a:cs typeface="ＭＳ Ｐゴシック" charset="-128"/>
                <a:hlinkClick r:id="rId5"/>
              </a:rPr>
              <a:t>http://segate.sunet.se/cgi-bin/wa?A0=saml-admins</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u="sng" kern="1200" dirty="0" smtClean="0">
                <a:solidFill>
                  <a:schemeClr val="tx1"/>
                </a:solidFill>
                <a:effectLst/>
                <a:latin typeface="Arial" charset="0"/>
                <a:ea typeface="ＭＳ Ｐゴシック" charset="-128"/>
                <a:cs typeface="ＭＳ Ｐゴシック" charset="-128"/>
                <a:hlinkClick r:id="rId6"/>
              </a:rPr>
              <a:t>https://refeds.org/</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“REFEDS' mission is to be the voice that articulates the mutual needs of research and education identity federations worldwide. It aims to represent the requirements of research and education in the ever-growing space of access and identity management, working with and influencing the direction of organisations such as </a:t>
            </a:r>
            <a:r>
              <a:rPr lang="en-GB" sz="1200" kern="1200" dirty="0" err="1" smtClean="0">
                <a:solidFill>
                  <a:schemeClr val="tx1"/>
                </a:solidFill>
                <a:effectLst/>
                <a:latin typeface="Arial" charset="0"/>
                <a:ea typeface="ＭＳ Ｐゴシック" charset="-128"/>
                <a:cs typeface="ＭＳ Ｐゴシック" charset="-128"/>
              </a:rPr>
              <a:t>Kantara</a:t>
            </a:r>
            <a:r>
              <a:rPr lang="en-GB" sz="1200" kern="1200" dirty="0" smtClean="0">
                <a:solidFill>
                  <a:schemeClr val="tx1"/>
                </a:solidFill>
                <a:effectLst/>
                <a:latin typeface="Arial" charset="0"/>
                <a:ea typeface="ＭＳ Ｐゴシック" charset="-128"/>
                <a:cs typeface="ＭＳ Ｐゴシック" charset="-128"/>
              </a:rPr>
              <a:t>, OIX and Identity Commons on behalf of our participants.”</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är ett väldigt bra ställa att testa idéer, få nya idéer from kunniga personer etc.</a:t>
            </a:r>
          </a:p>
          <a:p>
            <a:r>
              <a:rPr lang="sv-SE" sz="1200" kern="1200" dirty="0" smtClean="0">
                <a:solidFill>
                  <a:schemeClr val="tx1"/>
                </a:solidFill>
                <a:effectLst/>
                <a:latin typeface="Arial" charset="0"/>
                <a:ea typeface="ＭＳ Ｐゴシック" charset="-128"/>
                <a:cs typeface="ＭＳ Ｐゴシック" charset="-128"/>
              </a:rPr>
              <a:t>SWMAID rekommenderar alla som är intresserade av federative frågor att gå med i </a:t>
            </a:r>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mailinglista: </a:t>
            </a:r>
            <a:r>
              <a:rPr lang="sv-SE" sz="1200" u="sng" kern="1200" dirty="0" smtClean="0">
                <a:solidFill>
                  <a:schemeClr val="tx1"/>
                </a:solidFill>
                <a:effectLst/>
                <a:latin typeface="Arial" charset="0"/>
                <a:ea typeface="ＭＳ Ｐゴシック" charset="-128"/>
                <a:cs typeface="ＭＳ Ｐゴシック" charset="-128"/>
                <a:hlinkClick r:id="rId7"/>
              </a:rPr>
              <a:t>http://www.terena.org/mailinglists.php?list=refeds@terena.org</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kern="1200" dirty="0" smtClean="0">
                <a:solidFill>
                  <a:schemeClr val="tx1"/>
                </a:solidFill>
                <a:effectLst/>
                <a:latin typeface="Arial" charset="0"/>
                <a:ea typeface="ＭＳ Ｐゴシック" charset="-128"/>
                <a:cs typeface="ＭＳ Ｐゴシック" charset="-128"/>
              </a:rPr>
              <a:t>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u="sng" kern="1200" dirty="0" smtClean="0">
                <a:solidFill>
                  <a:schemeClr val="tx1"/>
                </a:solidFill>
                <a:effectLst/>
                <a:latin typeface="Arial" charset="0"/>
                <a:ea typeface="ＭＳ Ｐゴシック" charset="-128"/>
                <a:cs typeface="ＭＳ Ｐゴシック" charset="-128"/>
                <a:hlinkClick r:id="rId8"/>
              </a:rPr>
              <a:t>http://www.terena.org/activities/tf-emc2/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“TF-EMC2, the TERENA Task Force on European Middleware Coordination and Collaboration, started its mandate in September 2004. Over the years TF-EMC2 has given birth to several activities, such as SCHAC, REFEDs, TACAR and so on. All these activities are still coordinated within the task force, although they have an autonomous life.”</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I TF-EMC2 har vi nu Roland Hedberg som ordförande!</a:t>
            </a: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14</a:t>
            </a:fld>
            <a:endParaRPr lang="sv-SE"/>
          </a:p>
        </p:txBody>
      </p:sp>
    </p:spTree>
    <p:extLst>
      <p:ext uri="{BB962C8B-B14F-4D97-AF65-F5344CB8AC3E}">
        <p14:creationId xmlns:p14="http://schemas.microsoft.com/office/powerpoint/2010/main" val="958321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smtClean="0">
                <a:solidFill>
                  <a:schemeClr val="tx1"/>
                </a:solidFill>
                <a:effectLst/>
                <a:latin typeface="Arial" charset="0"/>
                <a:ea typeface="ＭＳ Ｐゴシック" charset="-128"/>
                <a:cs typeface="ＭＳ Ｐゴシック" charset="-128"/>
              </a:rPr>
              <a:t>Måste känna till:</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sv-SE" sz="1200" u="sng" kern="1200" dirty="0" smtClean="0">
                <a:solidFill>
                  <a:schemeClr val="tx1"/>
                </a:solidFill>
                <a:effectLst/>
                <a:latin typeface="Arial" charset="0"/>
                <a:ea typeface="ＭＳ Ｐゴシック" charset="-128"/>
                <a:cs typeface="ＭＳ Ｐゴシック" charset="-128"/>
                <a:hlinkClick r:id="rId3"/>
              </a:rPr>
              <a:t>www.swamid.se</a:t>
            </a:r>
            <a:r>
              <a:rPr lang="sv-SE" sz="1200" kern="1200" dirty="0" smtClean="0">
                <a:solidFill>
                  <a:schemeClr val="tx1"/>
                </a:solidFill>
                <a:effectLst/>
                <a:latin typeface="Arial" charset="0"/>
                <a:ea typeface="ＭＳ Ｐゴシック" charset="-128"/>
                <a:cs typeface="ＭＳ Ｐゴシック" charset="-128"/>
              </a:rPr>
              <a:t> och </a:t>
            </a:r>
            <a:r>
              <a:rPr lang="sv-SE" sz="1200" u="sng" kern="1200" dirty="0" smtClean="0">
                <a:solidFill>
                  <a:schemeClr val="tx1"/>
                </a:solidFill>
                <a:effectLst/>
                <a:latin typeface="Arial" charset="0"/>
                <a:ea typeface="ＭＳ Ｐゴシック" charset="-128"/>
                <a:cs typeface="ＭＳ Ｐゴシック" charset="-128"/>
                <a:hlinkClick r:id="rId4"/>
              </a:rPr>
              <a:t>https://wiki.swamid.se</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SWAMID primära webnärvaro.</a:t>
            </a:r>
          </a:p>
          <a:p>
            <a:r>
              <a:rPr lang="sv-SE" sz="1200" kern="1200" dirty="0" smtClean="0">
                <a:solidFill>
                  <a:schemeClr val="tx1"/>
                </a:solidFill>
                <a:effectLst/>
                <a:latin typeface="Arial" charset="0"/>
                <a:ea typeface="ＭＳ Ｐゴシック" charset="-128"/>
                <a:cs typeface="ＭＳ Ｐゴシック" charset="-128"/>
              </a:rPr>
              <a:t>All ”driftinfo” och motsvarande information går ut via e-post på mail listan: </a:t>
            </a:r>
            <a:r>
              <a:rPr lang="sv-SE" sz="1200" u="sng" kern="1200" dirty="0" smtClean="0">
                <a:solidFill>
                  <a:schemeClr val="tx1"/>
                </a:solidFill>
                <a:effectLst/>
                <a:latin typeface="Arial" charset="0"/>
                <a:ea typeface="ＭＳ Ｐゴシック" charset="-128"/>
                <a:cs typeface="ＭＳ Ｐゴシック" charset="-128"/>
                <a:hlinkClick r:id="rId5"/>
              </a:rPr>
              <a:t>http://segate.sunet.se/cgi-bin/wa?A0=saml-admins</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u="sng" kern="1200" dirty="0" smtClean="0">
                <a:solidFill>
                  <a:schemeClr val="tx1"/>
                </a:solidFill>
                <a:effectLst/>
                <a:latin typeface="Arial" charset="0"/>
                <a:ea typeface="ＭＳ Ｐゴシック" charset="-128"/>
                <a:cs typeface="ＭＳ Ｐゴシック" charset="-128"/>
                <a:hlinkClick r:id="rId6"/>
              </a:rPr>
              <a:t>https://refeds.org/</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“REFEDS' mission is to be the voice that articulates the mutual needs of research and education identity federations worldwide. It aims to represent the requirements of research and education in the ever-growing space of access and identity management, working with and influencing the direction of organisations such as </a:t>
            </a:r>
            <a:r>
              <a:rPr lang="en-GB" sz="1200" kern="1200" dirty="0" err="1" smtClean="0">
                <a:solidFill>
                  <a:schemeClr val="tx1"/>
                </a:solidFill>
                <a:effectLst/>
                <a:latin typeface="Arial" charset="0"/>
                <a:ea typeface="ＭＳ Ｐゴシック" charset="-128"/>
                <a:cs typeface="ＭＳ Ｐゴシック" charset="-128"/>
              </a:rPr>
              <a:t>Kantara</a:t>
            </a:r>
            <a:r>
              <a:rPr lang="en-GB" sz="1200" kern="1200" dirty="0" smtClean="0">
                <a:solidFill>
                  <a:schemeClr val="tx1"/>
                </a:solidFill>
                <a:effectLst/>
                <a:latin typeface="Arial" charset="0"/>
                <a:ea typeface="ＭＳ Ｐゴシック" charset="-128"/>
                <a:cs typeface="ＭＳ Ｐゴシック" charset="-128"/>
              </a:rPr>
              <a:t>, OIX and Identity Commons on behalf of our participants.”</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är ett väldigt bra ställa att testa idéer, få nya idéer from kunniga personer etc.</a:t>
            </a:r>
          </a:p>
          <a:p>
            <a:r>
              <a:rPr lang="sv-SE" sz="1200" kern="1200" dirty="0" smtClean="0">
                <a:solidFill>
                  <a:schemeClr val="tx1"/>
                </a:solidFill>
                <a:effectLst/>
                <a:latin typeface="Arial" charset="0"/>
                <a:ea typeface="ＭＳ Ｐゴシック" charset="-128"/>
                <a:cs typeface="ＭＳ Ｐゴシック" charset="-128"/>
              </a:rPr>
              <a:t>SWMAID rekommenderar alla som är intresserade av federative frågor att gå med i </a:t>
            </a:r>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mailinglista: </a:t>
            </a:r>
            <a:r>
              <a:rPr lang="sv-SE" sz="1200" u="sng" kern="1200" dirty="0" smtClean="0">
                <a:solidFill>
                  <a:schemeClr val="tx1"/>
                </a:solidFill>
                <a:effectLst/>
                <a:latin typeface="Arial" charset="0"/>
                <a:ea typeface="ＭＳ Ｐゴシック" charset="-128"/>
                <a:cs typeface="ＭＳ Ｐゴシック" charset="-128"/>
                <a:hlinkClick r:id="rId7"/>
              </a:rPr>
              <a:t>http://www.terena.org/mailinglists.php?list=refeds@terena.org</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kern="1200" dirty="0" smtClean="0">
                <a:solidFill>
                  <a:schemeClr val="tx1"/>
                </a:solidFill>
                <a:effectLst/>
                <a:latin typeface="Arial" charset="0"/>
                <a:ea typeface="ＭＳ Ｐゴシック" charset="-128"/>
                <a:cs typeface="ＭＳ Ｐゴシック" charset="-128"/>
              </a:rPr>
              <a:t>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u="sng" kern="1200" dirty="0" smtClean="0">
                <a:solidFill>
                  <a:schemeClr val="tx1"/>
                </a:solidFill>
                <a:effectLst/>
                <a:latin typeface="Arial" charset="0"/>
                <a:ea typeface="ＭＳ Ｐゴシック" charset="-128"/>
                <a:cs typeface="ＭＳ Ｐゴシック" charset="-128"/>
                <a:hlinkClick r:id="rId8"/>
              </a:rPr>
              <a:t>http://www.terena.org/activities/tf-emc2/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“TF-EMC2, the TERENA Task Force on European Middleware Coordination and Collaboration, started its mandate in September 2004. Over the years TF-EMC2 has given birth to several activities, such as SCHAC, REFEDs, TACAR and so on. All these activities are still coordinated within the task force, although they have an autonomous life.”</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I TF-EMC2 har vi nu Roland Hedberg som ordförande!</a:t>
            </a: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15</a:t>
            </a:fld>
            <a:endParaRPr lang="sv-SE"/>
          </a:p>
        </p:txBody>
      </p:sp>
    </p:spTree>
    <p:extLst>
      <p:ext uri="{BB962C8B-B14F-4D97-AF65-F5344CB8AC3E}">
        <p14:creationId xmlns:p14="http://schemas.microsoft.com/office/powerpoint/2010/main" val="9583212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smtClean="0">
                <a:solidFill>
                  <a:schemeClr val="tx1"/>
                </a:solidFill>
                <a:effectLst/>
                <a:latin typeface="Arial" charset="0"/>
                <a:ea typeface="ＭＳ Ｐゴシック" charset="-128"/>
                <a:cs typeface="ＭＳ Ｐゴシック" charset="-128"/>
              </a:rPr>
              <a:t>Bör känna till:</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sv-SE" sz="1200" kern="1200" dirty="0" smtClean="0">
                <a:solidFill>
                  <a:schemeClr val="tx1"/>
                </a:solidFill>
                <a:effectLst/>
                <a:latin typeface="Arial" charset="0"/>
                <a:ea typeface="ＭＳ Ｐゴシック" charset="-128"/>
                <a:cs typeface="ＭＳ Ｐゴシック" charset="-128"/>
              </a:rPr>
              <a:t>SWAMID har en </a:t>
            </a:r>
            <a:r>
              <a:rPr lang="sv-SE" sz="1200" kern="1200" dirty="0" err="1" smtClean="0">
                <a:solidFill>
                  <a:schemeClr val="tx1"/>
                </a:solidFill>
                <a:effectLst/>
                <a:latin typeface="Arial" charset="0"/>
                <a:ea typeface="ＭＳ Ｐゴシック" charset="-128"/>
                <a:cs typeface="ＭＳ Ｐゴシック" charset="-128"/>
              </a:rPr>
              <a:t>facebook</a:t>
            </a:r>
            <a:r>
              <a:rPr lang="sv-SE" sz="1200" kern="1200" dirty="0" smtClean="0">
                <a:solidFill>
                  <a:schemeClr val="tx1"/>
                </a:solidFill>
                <a:effectLst/>
                <a:latin typeface="Arial" charset="0"/>
                <a:ea typeface="ＭＳ Ｐゴシック" charset="-128"/>
                <a:cs typeface="ＭＳ Ｐゴシック" charset="-128"/>
              </a:rPr>
              <a:t> grupp J Sluten, där pratar vi om mindre allvarliga saker.. Sök på SWAMID.</a:t>
            </a:r>
          </a:p>
          <a:p>
            <a:r>
              <a:rPr lang="sv-SE" sz="1200" kern="1200" dirty="0" smtClean="0">
                <a:solidFill>
                  <a:schemeClr val="tx1"/>
                </a:solidFill>
                <a:effectLst/>
                <a:latin typeface="Arial" charset="0"/>
                <a:ea typeface="ＭＳ Ｐゴシック" charset="-128"/>
                <a:cs typeface="ＭＳ Ｐゴシック" charset="-128"/>
              </a:rPr>
              <a:t> </a:t>
            </a:r>
          </a:p>
          <a:p>
            <a:r>
              <a:rPr lang="sv-SE" sz="1200" kern="1200" dirty="0" err="1" smtClean="0">
                <a:solidFill>
                  <a:schemeClr val="tx1"/>
                </a:solidFill>
                <a:effectLst/>
                <a:latin typeface="Arial" charset="0"/>
                <a:ea typeface="ＭＳ Ｐゴシック" charset="-128"/>
                <a:cs typeface="ＭＳ Ｐゴシック" charset="-128"/>
              </a:rPr>
              <a:t>Twitter</a:t>
            </a:r>
            <a:r>
              <a:rPr lang="sv-SE" sz="1200" kern="1200" dirty="0" smtClean="0">
                <a:solidFill>
                  <a:schemeClr val="tx1"/>
                </a:solidFill>
                <a:effectLst/>
                <a:latin typeface="Arial" charset="0"/>
                <a:ea typeface="ＭＳ Ｐゴシック" charset="-128"/>
                <a:cs typeface="ＭＳ Ｐゴシック" charset="-128"/>
              </a:rPr>
              <a:t>:</a:t>
            </a:r>
          </a:p>
          <a:p>
            <a:r>
              <a:rPr lang="sv-SE" sz="1200" kern="1200" dirty="0" smtClean="0">
                <a:solidFill>
                  <a:schemeClr val="tx1"/>
                </a:solidFill>
                <a:effectLst/>
                <a:latin typeface="Arial" charset="0"/>
                <a:ea typeface="ＭＳ Ｐゴシック" charset="-128"/>
                <a:cs typeface="ＭＳ Ｐゴシック" charset="-128"/>
              </a:rPr>
              <a:t>SWAMID har ett </a:t>
            </a:r>
            <a:r>
              <a:rPr lang="sv-SE" sz="1200" kern="1200" dirty="0" err="1" smtClean="0">
                <a:solidFill>
                  <a:schemeClr val="tx1"/>
                </a:solidFill>
                <a:effectLst/>
                <a:latin typeface="Arial" charset="0"/>
                <a:ea typeface="ＭＳ Ｐゴシック" charset="-128"/>
                <a:cs typeface="ＭＳ Ｐゴシック" charset="-128"/>
              </a:rPr>
              <a:t>Twitter</a:t>
            </a:r>
            <a:r>
              <a:rPr lang="sv-SE" sz="1200" kern="1200" dirty="0" smtClean="0">
                <a:solidFill>
                  <a:schemeClr val="tx1"/>
                </a:solidFill>
                <a:effectLst/>
                <a:latin typeface="Arial" charset="0"/>
                <a:ea typeface="ＭＳ Ｐゴシック" charset="-128"/>
                <a:cs typeface="ＭＳ Ｐゴシック" charset="-128"/>
              </a:rPr>
              <a:t>-konto, sporadiskt använt (mer info?)</a:t>
            </a:r>
          </a:p>
          <a:p>
            <a:r>
              <a:rPr lang="sv-SE" sz="1200" kern="1200" dirty="0" smtClean="0">
                <a:solidFill>
                  <a:schemeClr val="tx1"/>
                </a:solidFill>
                <a:effectLst/>
                <a:latin typeface="Arial" charset="0"/>
                <a:ea typeface="ＭＳ Ｐゴシック" charset="-128"/>
                <a:cs typeface="ＭＳ Ｐゴシック" charset="-128"/>
              </a:rPr>
              <a:t> </a:t>
            </a:r>
          </a:p>
          <a:p>
            <a:r>
              <a:rPr lang="sv-SE" sz="1200" u="sng" kern="1200" dirty="0" smtClean="0">
                <a:solidFill>
                  <a:schemeClr val="tx1"/>
                </a:solidFill>
                <a:effectLst/>
                <a:latin typeface="Arial" charset="0"/>
                <a:ea typeface="ＭＳ Ｐゴシック" charset="-128"/>
                <a:cs typeface="ＭＳ Ｐゴシック" charset="-128"/>
                <a:hlinkClick r:id="rId3"/>
              </a:rPr>
              <a:t>http://www.terena.org/activities/tf-mobility/</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“The development and deployment of mobile technologies and the usage of network middleware to support interoperable roaming services, are becoming key activities among NRENs and academic research institutions.”</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err="1" smtClean="0">
                <a:solidFill>
                  <a:schemeClr val="tx1"/>
                </a:solidFill>
                <a:effectLst/>
                <a:latin typeface="Arial" charset="0"/>
                <a:ea typeface="ＭＳ Ｐゴシック" charset="-128"/>
                <a:cs typeface="ＭＳ Ｐゴシック" charset="-128"/>
              </a:rPr>
              <a:t>IdM</a:t>
            </a:r>
            <a:r>
              <a:rPr lang="sv-SE" sz="1200" kern="1200" dirty="0" smtClean="0">
                <a:solidFill>
                  <a:schemeClr val="tx1"/>
                </a:solidFill>
                <a:effectLst/>
                <a:latin typeface="Arial" charset="0"/>
                <a:ea typeface="ＭＳ Ｐゴシック" charset="-128"/>
                <a:cs typeface="ＭＳ Ｐゴシック" charset="-128"/>
              </a:rPr>
              <a:t>-listan I USA:</a:t>
            </a:r>
          </a:p>
          <a:p>
            <a:r>
              <a:rPr lang="sv-SE" sz="1200" u="sng" kern="1200" dirty="0" smtClean="0">
                <a:solidFill>
                  <a:schemeClr val="tx1"/>
                </a:solidFill>
                <a:effectLst/>
                <a:latin typeface="Arial" charset="0"/>
                <a:ea typeface="ＭＳ Ｐゴシック" charset="-128"/>
                <a:cs typeface="ＭＳ Ｐゴシック" charset="-128"/>
                <a:hlinkClick r:id="rId4"/>
              </a:rPr>
              <a:t>http://www.educause.edu/discuss/discussion-groups-related-educause-programs/identity-and-access-management-discussion-group</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”This EDUCAUSE discussion group is sponsored by the EDUCAUSE Identity and Access Management Working Group. The purpose of this discussion group is to provide a forum for all topics related to identity and access management, including procedures, technologies, products, administration, prototypes, projects, business models, and many other areas. Participants are encouraged to share experiences about what has and has not worked on their campuses and to suggest ways that the Working Group can organize activities and distribute information that will facilitate deployment of effective identity and access management solutions.”</a:t>
            </a:r>
            <a:endParaRPr lang="sv-SE"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AC4F06C3-9523-4B81-B693-EA44712EADBD}" type="slidenum">
              <a:rPr lang="sv-SE" smtClean="0"/>
              <a:pPr/>
              <a:t>16</a:t>
            </a:fld>
            <a:endParaRPr lang="sv-SE"/>
          </a:p>
        </p:txBody>
      </p:sp>
    </p:spTree>
    <p:extLst>
      <p:ext uri="{BB962C8B-B14F-4D97-AF65-F5344CB8AC3E}">
        <p14:creationId xmlns:p14="http://schemas.microsoft.com/office/powerpoint/2010/main" val="3865084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sng" kern="1200" dirty="0" smtClean="0">
                <a:solidFill>
                  <a:schemeClr val="tx1"/>
                </a:solidFill>
                <a:effectLst/>
                <a:latin typeface="Arial" charset="0"/>
                <a:ea typeface="ＭＳ Ｐゴシック" charset="-128"/>
                <a:cs typeface="ＭＳ Ｐゴシック" charset="-128"/>
                <a:hlinkClick r:id="rId3"/>
              </a:rPr>
              <a:t>http://www.nordu.net</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“NORDUnet is a joint collaboration by the 5 Nordic National Research and Education Networks in Denmark (</a:t>
            </a:r>
            <a:r>
              <a:rPr lang="en-GB" sz="1200" kern="1200" dirty="0" err="1" smtClean="0">
                <a:solidFill>
                  <a:schemeClr val="tx1"/>
                </a:solidFill>
                <a:effectLst/>
                <a:latin typeface="Arial" charset="0"/>
                <a:ea typeface="ＭＳ Ｐゴシック" charset="-128"/>
                <a:cs typeface="ＭＳ Ｐゴシック" charset="-128"/>
              </a:rPr>
              <a:t>Forskningsnettet</a:t>
            </a:r>
            <a:r>
              <a:rPr lang="en-GB" sz="1200" kern="1200" dirty="0" smtClean="0">
                <a:solidFill>
                  <a:schemeClr val="tx1"/>
                </a:solidFill>
                <a:effectLst/>
                <a:latin typeface="Arial" charset="0"/>
                <a:ea typeface="ＭＳ Ｐゴシック" charset="-128"/>
                <a:cs typeface="ＭＳ Ｐゴシック" charset="-128"/>
              </a:rPr>
              <a:t>), Finland (</a:t>
            </a:r>
            <a:r>
              <a:rPr lang="en-GB" sz="1200" kern="1200" dirty="0" err="1" smtClean="0">
                <a:solidFill>
                  <a:schemeClr val="tx1"/>
                </a:solidFill>
                <a:effectLst/>
                <a:latin typeface="Arial" charset="0"/>
                <a:ea typeface="ＭＳ Ｐゴシック" charset="-128"/>
                <a:cs typeface="ＭＳ Ｐゴシック" charset="-128"/>
              </a:rPr>
              <a:t>Funet</a:t>
            </a:r>
            <a:r>
              <a:rPr lang="en-GB" sz="1200" kern="1200" dirty="0" smtClean="0">
                <a:solidFill>
                  <a:schemeClr val="tx1"/>
                </a:solidFill>
                <a:effectLst/>
                <a:latin typeface="Arial" charset="0"/>
                <a:ea typeface="ＭＳ Ｐゴシック" charset="-128"/>
                <a:cs typeface="ＭＳ Ｐゴシック" charset="-128"/>
              </a:rPr>
              <a:t>), Iceland (</a:t>
            </a:r>
            <a:r>
              <a:rPr lang="en-GB" sz="1200" kern="1200" dirty="0" err="1" smtClean="0">
                <a:solidFill>
                  <a:schemeClr val="tx1"/>
                </a:solidFill>
                <a:effectLst/>
                <a:latin typeface="Arial" charset="0"/>
                <a:ea typeface="ＭＳ Ｐゴシック" charset="-128"/>
                <a:cs typeface="ＭＳ Ｐゴシック" charset="-128"/>
              </a:rPr>
              <a:t>RHnet</a:t>
            </a:r>
            <a:r>
              <a:rPr lang="en-GB" sz="1200" kern="1200" dirty="0" smtClean="0">
                <a:solidFill>
                  <a:schemeClr val="tx1"/>
                </a:solidFill>
                <a:effectLst/>
                <a:latin typeface="Arial" charset="0"/>
                <a:ea typeface="ＭＳ Ｐゴシック" charset="-128"/>
                <a:cs typeface="ＭＳ Ｐゴシック" charset="-128"/>
              </a:rPr>
              <a:t>), Norway (</a:t>
            </a:r>
            <a:r>
              <a:rPr lang="en-GB" sz="1200" kern="1200" dirty="0" err="1" smtClean="0">
                <a:solidFill>
                  <a:schemeClr val="tx1"/>
                </a:solidFill>
                <a:effectLst/>
                <a:latin typeface="Arial" charset="0"/>
                <a:ea typeface="ＭＳ Ｐゴシック" charset="-128"/>
                <a:cs typeface="ＭＳ Ｐゴシック" charset="-128"/>
              </a:rPr>
              <a:t>Uninett</a:t>
            </a:r>
            <a:r>
              <a:rPr lang="en-GB" sz="1200" kern="1200" dirty="0" smtClean="0">
                <a:solidFill>
                  <a:schemeClr val="tx1"/>
                </a:solidFill>
                <a:effectLst/>
                <a:latin typeface="Arial" charset="0"/>
                <a:ea typeface="ＭＳ Ｐゴシック" charset="-128"/>
                <a:cs typeface="ＭＳ Ｐゴシック" charset="-128"/>
              </a:rPr>
              <a:t>) and Sweden (SUNET) and operates a world-class Nordic and International network and </a:t>
            </a:r>
            <a:r>
              <a:rPr lang="en-GB" sz="1200" kern="1200" dirty="0" err="1" smtClean="0">
                <a:solidFill>
                  <a:schemeClr val="tx1"/>
                </a:solidFill>
                <a:effectLst/>
                <a:latin typeface="Arial" charset="0"/>
                <a:ea typeface="ＭＳ Ｐゴシック" charset="-128"/>
                <a:cs typeface="ＭＳ Ｐゴシック" charset="-128"/>
              </a:rPr>
              <a:t>eInfrastructure</a:t>
            </a:r>
            <a:r>
              <a:rPr lang="en-GB" sz="1200" kern="1200" dirty="0" smtClean="0">
                <a:solidFill>
                  <a:schemeClr val="tx1"/>
                </a:solidFill>
                <a:effectLst/>
                <a:latin typeface="Arial" charset="0"/>
                <a:ea typeface="ＭＳ Ｐゴシック" charset="-128"/>
                <a:cs typeface="ＭＳ Ｐゴシック" charset="-128"/>
              </a:rPr>
              <a:t> service for the Nordic research and educational community.”</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en-GB" sz="1200" u="sng" kern="1200" dirty="0" smtClean="0">
                <a:solidFill>
                  <a:schemeClr val="tx1"/>
                </a:solidFill>
                <a:effectLst/>
                <a:latin typeface="Arial" charset="0"/>
                <a:ea typeface="ＭＳ Ｐゴシック" charset="-128"/>
                <a:cs typeface="ＭＳ Ｐゴシック" charset="-128"/>
                <a:hlinkClick r:id="rId4"/>
              </a:rPr>
              <a:t>http://www.geant.net/</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“GÉANT is the pan-European data network dedicated to the research and education community. </a:t>
            </a:r>
            <a:br>
              <a:rPr lang="en-GB" sz="1200" kern="1200" dirty="0" smtClean="0">
                <a:solidFill>
                  <a:schemeClr val="tx1"/>
                </a:solidFill>
                <a:effectLst/>
                <a:latin typeface="Arial" charset="0"/>
                <a:ea typeface="ＭＳ Ｐゴシック" charset="-128"/>
                <a:cs typeface="ＭＳ Ｐゴシック" charset="-128"/>
              </a:rPr>
            </a:br>
            <a:r>
              <a:rPr lang="en-GB" sz="1200" kern="1200" dirty="0" smtClean="0">
                <a:solidFill>
                  <a:schemeClr val="tx1"/>
                </a:solidFill>
                <a:effectLst/>
                <a:latin typeface="Arial" charset="0"/>
                <a:ea typeface="ＭＳ Ｐゴシック" charset="-128"/>
                <a:cs typeface="ＭＳ Ｐゴシック" charset="-128"/>
              </a:rPr>
              <a:t>Together with Europe's national research networks, GÉANT connects 40 million users in over 8,000 institutions across 40 countries.”</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u="sng" kern="1200" dirty="0" smtClean="0">
                <a:solidFill>
                  <a:schemeClr val="tx1"/>
                </a:solidFill>
                <a:effectLst/>
                <a:latin typeface="Arial" charset="0"/>
                <a:ea typeface="ＭＳ Ｐゴシック" charset="-128"/>
                <a:cs typeface="ＭＳ Ｐゴシック" charset="-128"/>
                <a:hlinkClick r:id="rId5"/>
              </a:rPr>
              <a:t>http://www.terena.org/</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”The Trans-European Research and Education Networking Association offers a forum to collaborate, innovate and share knowledge in order to foster the development of Internet technology, infrastructure and services to be used by the research and education community.”</a:t>
            </a:r>
            <a:endParaRPr lang="sv-SE" sz="1200" kern="1200" dirty="0" smtClean="0">
              <a:solidFill>
                <a:schemeClr val="tx1"/>
              </a:solidFill>
              <a:effectLst/>
              <a:latin typeface="Arial" charset="0"/>
              <a:ea typeface="ＭＳ Ｐゴシック" charset="-128"/>
              <a:cs typeface="ＭＳ Ｐゴシック" charset="-128"/>
            </a:endParaRP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17</a:t>
            </a:fld>
            <a:endParaRPr lang="sv-SE"/>
          </a:p>
        </p:txBody>
      </p:sp>
    </p:spTree>
    <p:extLst>
      <p:ext uri="{BB962C8B-B14F-4D97-AF65-F5344CB8AC3E}">
        <p14:creationId xmlns:p14="http://schemas.microsoft.com/office/powerpoint/2010/main" val="36611466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Rubrikbild">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2"/>
          <p:cNvSpPr>
            <a:spLocks noChangeArrowheads="1"/>
          </p:cNvSpPr>
          <p:nvPr userDrawn="1"/>
        </p:nvSpPr>
        <p:spPr bwMode="auto">
          <a:xfrm>
            <a:off x="0" y="0"/>
            <a:ext cx="9144000" cy="6858000"/>
          </a:xfrm>
          <a:prstGeom prst="rect">
            <a:avLst/>
          </a:prstGeom>
          <a:noFill/>
          <a:ln w="9525">
            <a:solidFill>
              <a:schemeClr val="tx1"/>
            </a:solidFill>
            <a:miter lim="800000"/>
            <a:headEnd/>
            <a:tailEnd/>
          </a:ln>
        </p:spPr>
        <p:txBody>
          <a:bodyPr wrap="none" anchor="ctr"/>
          <a:lstStyle/>
          <a:p>
            <a:endParaRPr lang="sv-SE"/>
          </a:p>
        </p:txBody>
      </p:sp>
      <p:sp>
        <p:nvSpPr>
          <p:cNvPr id="13317" name="Rectangle 3"/>
          <p:cNvSpPr>
            <a:spLocks noGrp="1" noChangeArrowheads="1"/>
          </p:cNvSpPr>
          <p:nvPr>
            <p:ph type="subTitle" idx="1"/>
          </p:nvPr>
        </p:nvSpPr>
        <p:spPr>
          <a:xfrm>
            <a:off x="406400" y="2286000"/>
            <a:ext cx="8313738" cy="2895600"/>
          </a:xfrm>
        </p:spPr>
        <p:txBody>
          <a:bodyPr/>
          <a:lstStyle>
            <a:lvl1pPr marL="0" indent="0" algn="l">
              <a:buFontTx/>
              <a:buNone/>
              <a:defRPr smtClean="0"/>
            </a:lvl1pPr>
          </a:lstStyle>
          <a:p>
            <a:r>
              <a:rPr lang="en-US" smtClean="0"/>
              <a:t>Click to edit Master subtitle style</a:t>
            </a:r>
            <a:endParaRPr lang="sv-SE" dirty="0" smtClean="0"/>
          </a:p>
        </p:txBody>
      </p:sp>
      <p:sp>
        <p:nvSpPr>
          <p:cNvPr id="16" name="Rubrik 15"/>
          <p:cNvSpPr>
            <a:spLocks noGrp="1"/>
          </p:cNvSpPr>
          <p:nvPr>
            <p:ph type="title"/>
          </p:nvPr>
        </p:nvSpPr>
        <p:spPr>
          <a:xfrm>
            <a:off x="1371600" y="128588"/>
            <a:ext cx="7348538" cy="1090612"/>
          </a:xfrm>
        </p:spPr>
        <p:txBody>
          <a:bodyPr/>
          <a:lstStyle/>
          <a:p>
            <a:r>
              <a:rPr lang="en-US" smtClean="0"/>
              <a:t>Click to edit Master title style</a:t>
            </a:r>
            <a:endParaRPr lang="sv-SE"/>
          </a:p>
        </p:txBody>
      </p:sp>
      <p:sp>
        <p:nvSpPr>
          <p:cNvPr id="7" name="Platshållare för datum 12"/>
          <p:cNvSpPr>
            <a:spLocks noGrp="1"/>
          </p:cNvSpPr>
          <p:nvPr>
            <p:ph type="dt" sz="half" idx="10"/>
          </p:nvPr>
        </p:nvSpPr>
        <p:spPr/>
        <p:txBody>
          <a:bodyPr/>
          <a:lstStyle>
            <a:lvl1pPr>
              <a:defRPr/>
            </a:lvl1pPr>
          </a:lstStyle>
          <a:p>
            <a:endParaRPr lang="sv-SE"/>
          </a:p>
        </p:txBody>
      </p:sp>
      <p:sp>
        <p:nvSpPr>
          <p:cNvPr id="8" name="Platshållare för bildnummer 13"/>
          <p:cNvSpPr>
            <a:spLocks noGrp="1"/>
          </p:cNvSpPr>
          <p:nvPr>
            <p:ph type="sldNum" sz="quarter" idx="11"/>
          </p:nvPr>
        </p:nvSpPr>
        <p:spPr/>
        <p:txBody>
          <a:bodyPr/>
          <a:lstStyle>
            <a:lvl1pPr>
              <a:defRPr/>
            </a:lvl1pPr>
          </a:lstStyle>
          <a:p>
            <a:fld id="{FD295F8B-ACDE-47BE-BC3A-9FC2B744CE46}" type="slidenum">
              <a:rPr lang="sv-SE"/>
              <a:pPr/>
              <a:t>‹#›</a:t>
            </a:fld>
            <a:endParaRPr lang="sv-SE"/>
          </a:p>
        </p:txBody>
      </p:sp>
      <p:sp>
        <p:nvSpPr>
          <p:cNvPr id="9" name="Platshållare för sidfot 14"/>
          <p:cNvSpPr>
            <a:spLocks noGrp="1"/>
          </p:cNvSpPr>
          <p:nvPr>
            <p:ph type="ftr" sz="quarter" idx="12"/>
          </p:nvPr>
        </p:nvSpPr>
        <p:spPr/>
        <p:txBody>
          <a:bodyPr/>
          <a:lstStyle>
            <a:lvl1pPr>
              <a:defRPr/>
            </a:lvl1pPr>
          </a:lstStyle>
          <a:p>
            <a:endParaRPr lang="sv-SE"/>
          </a:p>
        </p:txBody>
      </p:sp>
    </p:spTree>
    <p:extLst>
      <p:ext uri="{BB962C8B-B14F-4D97-AF65-F5344CB8AC3E}">
        <p14:creationId xmlns:p14="http://schemas.microsoft.com/office/powerpoint/2010/main" val="37892076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Click to edit Master title style</a:t>
            </a:r>
            <a:endParaRPr lang="sv-SE"/>
          </a:p>
        </p:txBody>
      </p:sp>
      <p:sp>
        <p:nvSpPr>
          <p:cNvPr id="3" name="Platshållare för innehåll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4" name="Rectangle 4"/>
          <p:cNvSpPr>
            <a:spLocks noGrp="1" noChangeArrowheads="1"/>
          </p:cNvSpPr>
          <p:nvPr>
            <p:ph type="dt" sz="half" idx="10"/>
          </p:nvPr>
        </p:nvSpPr>
        <p:spPr>
          <a:ln/>
        </p:spPr>
        <p:txBody>
          <a:bodyPr/>
          <a:lstStyle>
            <a:lvl1pPr>
              <a:defRPr/>
            </a:lvl1pPr>
          </a:lstStyle>
          <a:p>
            <a:endParaRPr lang="sv-SE"/>
          </a:p>
        </p:txBody>
      </p:sp>
      <p:sp>
        <p:nvSpPr>
          <p:cNvPr id="5" name="Rectangle 5"/>
          <p:cNvSpPr>
            <a:spLocks noGrp="1" noChangeArrowheads="1"/>
          </p:cNvSpPr>
          <p:nvPr>
            <p:ph type="ftr" sz="quarter" idx="11"/>
          </p:nvPr>
        </p:nvSpPr>
        <p:spPr>
          <a:ln/>
        </p:spPr>
        <p:txBody>
          <a:bodyPr/>
          <a:lstStyle>
            <a:lvl1pPr>
              <a:defRPr/>
            </a:lvl1pPr>
          </a:lstStyle>
          <a:p>
            <a:endParaRPr lang="sv-SE"/>
          </a:p>
        </p:txBody>
      </p:sp>
      <p:sp>
        <p:nvSpPr>
          <p:cNvPr id="6" name="Rectangle 6"/>
          <p:cNvSpPr>
            <a:spLocks noGrp="1" noChangeArrowheads="1"/>
          </p:cNvSpPr>
          <p:nvPr>
            <p:ph type="sldNum" sz="quarter" idx="12"/>
          </p:nvPr>
        </p:nvSpPr>
        <p:spPr>
          <a:ln/>
        </p:spPr>
        <p:txBody>
          <a:bodyPr/>
          <a:lstStyle>
            <a:lvl1pPr>
              <a:defRPr/>
            </a:lvl1pPr>
          </a:lstStyle>
          <a:p>
            <a:fld id="{1C31EE7A-A8B6-4B19-8A12-56674D84F98E}" type="slidenum">
              <a:rPr lang="sv-SE"/>
              <a:pPr/>
              <a:t>‹#›</a:t>
            </a:fld>
            <a:endParaRPr lang="sv-SE"/>
          </a:p>
        </p:txBody>
      </p:sp>
    </p:spTree>
    <p:extLst>
      <p:ext uri="{BB962C8B-B14F-4D97-AF65-F5344CB8AC3E}">
        <p14:creationId xmlns:p14="http://schemas.microsoft.com/office/powerpoint/2010/main" val="3129452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Click to edit Master title style</a:t>
            </a:r>
            <a:endParaRPr lang="sv-SE"/>
          </a:p>
        </p:txBody>
      </p:sp>
      <p:sp>
        <p:nvSpPr>
          <p:cNvPr id="3" name="Platshållare för innehåll 2"/>
          <p:cNvSpPr>
            <a:spLocks noGrp="1"/>
          </p:cNvSpPr>
          <p:nvPr>
            <p:ph sz="half" idx="1"/>
          </p:nvPr>
        </p:nvSpPr>
        <p:spPr>
          <a:xfrm>
            <a:off x="425450" y="1573743"/>
            <a:ext cx="3937000" cy="45921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4" name="Platshållare för innehåll 3"/>
          <p:cNvSpPr>
            <a:spLocks noGrp="1"/>
          </p:cNvSpPr>
          <p:nvPr>
            <p:ph sz="half" idx="2"/>
          </p:nvPr>
        </p:nvSpPr>
        <p:spPr>
          <a:xfrm>
            <a:off x="4760138" y="1573743"/>
            <a:ext cx="3960000" cy="45921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5" name="Rectangle 4"/>
          <p:cNvSpPr>
            <a:spLocks noGrp="1" noChangeArrowheads="1"/>
          </p:cNvSpPr>
          <p:nvPr>
            <p:ph type="dt" sz="half" idx="10"/>
          </p:nvPr>
        </p:nvSpPr>
        <p:spPr>
          <a:ln/>
        </p:spPr>
        <p:txBody>
          <a:bodyPr/>
          <a:lstStyle>
            <a:lvl1pPr>
              <a:defRPr/>
            </a:lvl1pPr>
          </a:lstStyle>
          <a:p>
            <a:endParaRPr lang="sv-SE"/>
          </a:p>
        </p:txBody>
      </p:sp>
      <p:sp>
        <p:nvSpPr>
          <p:cNvPr id="6" name="Rectangle 5"/>
          <p:cNvSpPr>
            <a:spLocks noGrp="1" noChangeArrowheads="1"/>
          </p:cNvSpPr>
          <p:nvPr>
            <p:ph type="ftr" sz="quarter" idx="11"/>
          </p:nvPr>
        </p:nvSpPr>
        <p:spPr>
          <a:ln/>
        </p:spPr>
        <p:txBody>
          <a:bodyPr/>
          <a:lstStyle>
            <a:lvl1pPr>
              <a:defRPr/>
            </a:lvl1pPr>
          </a:lstStyle>
          <a:p>
            <a:endParaRPr lang="sv-SE"/>
          </a:p>
        </p:txBody>
      </p:sp>
      <p:sp>
        <p:nvSpPr>
          <p:cNvPr id="7" name="Rectangle 6"/>
          <p:cNvSpPr>
            <a:spLocks noGrp="1" noChangeArrowheads="1"/>
          </p:cNvSpPr>
          <p:nvPr>
            <p:ph type="sldNum" sz="quarter" idx="12"/>
          </p:nvPr>
        </p:nvSpPr>
        <p:spPr>
          <a:ln/>
        </p:spPr>
        <p:txBody>
          <a:bodyPr/>
          <a:lstStyle>
            <a:lvl1pPr>
              <a:defRPr/>
            </a:lvl1pPr>
          </a:lstStyle>
          <a:p>
            <a:fld id="{C3A5518F-1A5E-41EF-B09C-BAECE19970B7}" type="slidenum">
              <a:rPr lang="sv-SE"/>
              <a:pPr/>
              <a:t>‹#›</a:t>
            </a:fld>
            <a:endParaRPr lang="sv-SE"/>
          </a:p>
        </p:txBody>
      </p:sp>
    </p:spTree>
    <p:extLst>
      <p:ext uri="{BB962C8B-B14F-4D97-AF65-F5344CB8AC3E}">
        <p14:creationId xmlns:p14="http://schemas.microsoft.com/office/powerpoint/2010/main" val="195509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text 2"/>
          <p:cNvSpPr>
            <a:spLocks noGrp="1"/>
          </p:cNvSpPr>
          <p:nvPr>
            <p:ph type="body" idx="1"/>
          </p:nvPr>
        </p:nvSpPr>
        <p:spPr>
          <a:xfrm>
            <a:off x="419100" y="1565275"/>
            <a:ext cx="39560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Platshållare för innehåll 3"/>
          <p:cNvSpPr>
            <a:spLocks noGrp="1"/>
          </p:cNvSpPr>
          <p:nvPr>
            <p:ph sz="half" idx="2"/>
          </p:nvPr>
        </p:nvSpPr>
        <p:spPr>
          <a:xfrm>
            <a:off x="419100" y="2214562"/>
            <a:ext cx="39600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5" name="Platshållare för text 4"/>
          <p:cNvSpPr>
            <a:spLocks noGrp="1"/>
          </p:cNvSpPr>
          <p:nvPr>
            <p:ph type="body" sz="quarter" idx="3"/>
          </p:nvPr>
        </p:nvSpPr>
        <p:spPr>
          <a:xfrm>
            <a:off x="4760138" y="1565275"/>
            <a:ext cx="3960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Platshållare för innehåll 5"/>
          <p:cNvSpPr>
            <a:spLocks noGrp="1"/>
          </p:cNvSpPr>
          <p:nvPr>
            <p:ph sz="quarter" idx="4"/>
          </p:nvPr>
        </p:nvSpPr>
        <p:spPr>
          <a:xfrm>
            <a:off x="4760138" y="2214562"/>
            <a:ext cx="39600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10" name="Rubrik 9"/>
          <p:cNvSpPr>
            <a:spLocks noGrp="1"/>
          </p:cNvSpPr>
          <p:nvPr>
            <p:ph type="title"/>
          </p:nvPr>
        </p:nvSpPr>
        <p:spPr/>
        <p:txBody>
          <a:bodyPr/>
          <a:lstStyle/>
          <a:p>
            <a:r>
              <a:rPr lang="en-US" smtClean="0"/>
              <a:t>Click to edit Master title style</a:t>
            </a:r>
            <a:endParaRPr lang="sv-SE"/>
          </a:p>
        </p:txBody>
      </p:sp>
      <p:sp>
        <p:nvSpPr>
          <p:cNvPr id="7" name="Rectangle 4"/>
          <p:cNvSpPr>
            <a:spLocks noGrp="1" noChangeArrowheads="1"/>
          </p:cNvSpPr>
          <p:nvPr>
            <p:ph type="dt" sz="half" idx="10"/>
          </p:nvPr>
        </p:nvSpPr>
        <p:spPr>
          <a:ln/>
        </p:spPr>
        <p:txBody>
          <a:bodyPr/>
          <a:lstStyle>
            <a:lvl1pPr>
              <a:defRPr/>
            </a:lvl1pPr>
          </a:lstStyle>
          <a:p>
            <a:endParaRPr lang="sv-SE"/>
          </a:p>
        </p:txBody>
      </p:sp>
      <p:sp>
        <p:nvSpPr>
          <p:cNvPr id="8" name="Rectangle 5"/>
          <p:cNvSpPr>
            <a:spLocks noGrp="1" noChangeArrowheads="1"/>
          </p:cNvSpPr>
          <p:nvPr>
            <p:ph type="ftr" sz="quarter" idx="11"/>
          </p:nvPr>
        </p:nvSpPr>
        <p:spPr>
          <a:ln/>
        </p:spPr>
        <p:txBody>
          <a:bodyPr/>
          <a:lstStyle>
            <a:lvl1pPr>
              <a:defRPr/>
            </a:lvl1pPr>
          </a:lstStyle>
          <a:p>
            <a:endParaRPr lang="sv-SE"/>
          </a:p>
        </p:txBody>
      </p:sp>
      <p:sp>
        <p:nvSpPr>
          <p:cNvPr id="9" name="Rectangle 6"/>
          <p:cNvSpPr>
            <a:spLocks noGrp="1" noChangeArrowheads="1"/>
          </p:cNvSpPr>
          <p:nvPr>
            <p:ph type="sldNum" sz="quarter" idx="12"/>
          </p:nvPr>
        </p:nvSpPr>
        <p:spPr>
          <a:ln/>
        </p:spPr>
        <p:txBody>
          <a:bodyPr/>
          <a:lstStyle>
            <a:lvl1pPr>
              <a:defRPr/>
            </a:lvl1pPr>
          </a:lstStyle>
          <a:p>
            <a:fld id="{13F8EC27-DA49-4E84-8641-92391AB1343A}" type="slidenum">
              <a:rPr lang="sv-SE"/>
              <a:pPr/>
              <a:t>‹#›</a:t>
            </a:fld>
            <a:endParaRPr lang="sv-SE"/>
          </a:p>
        </p:txBody>
      </p:sp>
    </p:spTree>
    <p:extLst>
      <p:ext uri="{BB962C8B-B14F-4D97-AF65-F5344CB8AC3E}">
        <p14:creationId xmlns:p14="http://schemas.microsoft.com/office/powerpoint/2010/main" val="2708136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Click to edit Master title style</a:t>
            </a:r>
            <a:endParaRPr lang="sv-SE"/>
          </a:p>
        </p:txBody>
      </p:sp>
      <p:sp>
        <p:nvSpPr>
          <p:cNvPr id="3" name="Rectangle 4"/>
          <p:cNvSpPr>
            <a:spLocks noGrp="1" noChangeArrowheads="1"/>
          </p:cNvSpPr>
          <p:nvPr>
            <p:ph type="dt" sz="half" idx="10"/>
          </p:nvPr>
        </p:nvSpPr>
        <p:spPr>
          <a:ln/>
        </p:spPr>
        <p:txBody>
          <a:bodyPr/>
          <a:lstStyle>
            <a:lvl1pPr>
              <a:defRPr/>
            </a:lvl1pPr>
          </a:lstStyle>
          <a:p>
            <a:endParaRPr lang="sv-SE"/>
          </a:p>
        </p:txBody>
      </p:sp>
      <p:sp>
        <p:nvSpPr>
          <p:cNvPr id="4" name="Rectangle 5"/>
          <p:cNvSpPr>
            <a:spLocks noGrp="1" noChangeArrowheads="1"/>
          </p:cNvSpPr>
          <p:nvPr>
            <p:ph type="ftr" sz="quarter" idx="11"/>
          </p:nvPr>
        </p:nvSpPr>
        <p:spPr>
          <a:ln/>
        </p:spPr>
        <p:txBody>
          <a:bodyPr/>
          <a:lstStyle>
            <a:lvl1pPr>
              <a:defRPr/>
            </a:lvl1pPr>
          </a:lstStyle>
          <a:p>
            <a:endParaRPr lang="sv-SE"/>
          </a:p>
        </p:txBody>
      </p:sp>
      <p:sp>
        <p:nvSpPr>
          <p:cNvPr id="5" name="Rectangle 6"/>
          <p:cNvSpPr>
            <a:spLocks noGrp="1" noChangeArrowheads="1"/>
          </p:cNvSpPr>
          <p:nvPr>
            <p:ph type="sldNum" sz="quarter" idx="12"/>
          </p:nvPr>
        </p:nvSpPr>
        <p:spPr>
          <a:ln/>
        </p:spPr>
        <p:txBody>
          <a:bodyPr/>
          <a:lstStyle>
            <a:lvl1pPr>
              <a:defRPr/>
            </a:lvl1pPr>
          </a:lstStyle>
          <a:p>
            <a:fld id="{A16620E1-3524-4B03-931C-FC86D5852023}" type="slidenum">
              <a:rPr lang="sv-SE"/>
              <a:pPr/>
              <a:t>‹#›</a:t>
            </a:fld>
            <a:endParaRPr lang="sv-SE"/>
          </a:p>
        </p:txBody>
      </p:sp>
    </p:spTree>
    <p:extLst>
      <p:ext uri="{BB962C8B-B14F-4D97-AF65-F5344CB8AC3E}">
        <p14:creationId xmlns:p14="http://schemas.microsoft.com/office/powerpoint/2010/main" val="147088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sv-SE"/>
          </a:p>
        </p:txBody>
      </p:sp>
      <p:sp>
        <p:nvSpPr>
          <p:cNvPr id="3" name="Rectangle 5"/>
          <p:cNvSpPr>
            <a:spLocks noGrp="1" noChangeArrowheads="1"/>
          </p:cNvSpPr>
          <p:nvPr>
            <p:ph type="ftr" sz="quarter" idx="11"/>
          </p:nvPr>
        </p:nvSpPr>
        <p:spPr>
          <a:ln/>
        </p:spPr>
        <p:txBody>
          <a:bodyPr/>
          <a:lstStyle>
            <a:lvl1pPr>
              <a:defRPr/>
            </a:lvl1pPr>
          </a:lstStyle>
          <a:p>
            <a:endParaRPr lang="sv-SE"/>
          </a:p>
        </p:txBody>
      </p:sp>
      <p:sp>
        <p:nvSpPr>
          <p:cNvPr id="4" name="Rectangle 6"/>
          <p:cNvSpPr>
            <a:spLocks noGrp="1" noChangeArrowheads="1"/>
          </p:cNvSpPr>
          <p:nvPr>
            <p:ph type="sldNum" sz="quarter" idx="12"/>
          </p:nvPr>
        </p:nvSpPr>
        <p:spPr>
          <a:ln/>
        </p:spPr>
        <p:txBody>
          <a:bodyPr/>
          <a:lstStyle>
            <a:lvl1pPr>
              <a:defRPr/>
            </a:lvl1pPr>
          </a:lstStyle>
          <a:p>
            <a:fld id="{A9FF7418-8559-4F40-B0A3-C0D435257BDF}" type="slidenum">
              <a:rPr lang="sv-SE"/>
              <a:pPr/>
              <a:t>‹#›</a:t>
            </a:fld>
            <a:endParaRPr lang="sv-SE"/>
          </a:p>
        </p:txBody>
      </p:sp>
    </p:spTree>
    <p:extLst>
      <p:ext uri="{BB962C8B-B14F-4D97-AF65-F5344CB8AC3E}">
        <p14:creationId xmlns:p14="http://schemas.microsoft.com/office/powerpoint/2010/main" val="1287834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ld med bildtext">
    <p:spTree>
      <p:nvGrpSpPr>
        <p:cNvPr id="1" name=""/>
        <p:cNvGrpSpPr/>
        <p:nvPr/>
      </p:nvGrpSpPr>
      <p:grpSpPr>
        <a:xfrm>
          <a:off x="0" y="0"/>
          <a:ext cx="0" cy="0"/>
          <a:chOff x="0" y="0"/>
          <a:chExt cx="0" cy="0"/>
        </a:xfrm>
      </p:grpSpPr>
      <p:sp>
        <p:nvSpPr>
          <p:cNvPr id="3" name="Platshållare för bild 2"/>
          <p:cNvSpPr>
            <a:spLocks noGrp="1"/>
          </p:cNvSpPr>
          <p:nvPr>
            <p:ph type="pic" idx="1"/>
          </p:nvPr>
        </p:nvSpPr>
        <p:spPr>
          <a:xfrm>
            <a:off x="1371600" y="1447799"/>
            <a:ext cx="7196138" cy="38862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sv-SE" noProof="0" smtClean="0"/>
          </a:p>
        </p:txBody>
      </p:sp>
      <p:sp>
        <p:nvSpPr>
          <p:cNvPr id="4" name="Platshållare för text 3"/>
          <p:cNvSpPr>
            <a:spLocks noGrp="1"/>
          </p:cNvSpPr>
          <p:nvPr>
            <p:ph type="body" sz="half" idx="2"/>
          </p:nvPr>
        </p:nvSpPr>
        <p:spPr>
          <a:xfrm>
            <a:off x="1371600" y="5410200"/>
            <a:ext cx="719613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Rubrik 7"/>
          <p:cNvSpPr>
            <a:spLocks noGrp="1"/>
          </p:cNvSpPr>
          <p:nvPr>
            <p:ph type="title"/>
          </p:nvPr>
        </p:nvSpPr>
        <p:spPr/>
        <p:txBody>
          <a:bodyPr/>
          <a:lstStyle/>
          <a:p>
            <a:r>
              <a:rPr lang="en-US" smtClean="0"/>
              <a:t>Click to edit Master title style</a:t>
            </a:r>
            <a:endParaRPr lang="sv-SE"/>
          </a:p>
        </p:txBody>
      </p:sp>
      <p:sp>
        <p:nvSpPr>
          <p:cNvPr id="5" name="Rectangle 4"/>
          <p:cNvSpPr>
            <a:spLocks noGrp="1" noChangeArrowheads="1"/>
          </p:cNvSpPr>
          <p:nvPr>
            <p:ph type="dt" sz="half" idx="10"/>
          </p:nvPr>
        </p:nvSpPr>
        <p:spPr>
          <a:ln/>
        </p:spPr>
        <p:txBody>
          <a:bodyPr/>
          <a:lstStyle>
            <a:lvl1pPr>
              <a:defRPr/>
            </a:lvl1pPr>
          </a:lstStyle>
          <a:p>
            <a:endParaRPr lang="sv-SE"/>
          </a:p>
        </p:txBody>
      </p:sp>
      <p:sp>
        <p:nvSpPr>
          <p:cNvPr id="6" name="Rectangle 5"/>
          <p:cNvSpPr>
            <a:spLocks noGrp="1" noChangeArrowheads="1"/>
          </p:cNvSpPr>
          <p:nvPr>
            <p:ph type="ftr" sz="quarter" idx="11"/>
          </p:nvPr>
        </p:nvSpPr>
        <p:spPr>
          <a:ln/>
        </p:spPr>
        <p:txBody>
          <a:bodyPr/>
          <a:lstStyle>
            <a:lvl1pPr>
              <a:defRPr/>
            </a:lvl1pPr>
          </a:lstStyle>
          <a:p>
            <a:endParaRPr lang="sv-SE"/>
          </a:p>
        </p:txBody>
      </p:sp>
      <p:sp>
        <p:nvSpPr>
          <p:cNvPr id="7" name="Rectangle 6"/>
          <p:cNvSpPr>
            <a:spLocks noGrp="1" noChangeArrowheads="1"/>
          </p:cNvSpPr>
          <p:nvPr>
            <p:ph type="sldNum" sz="quarter" idx="12"/>
          </p:nvPr>
        </p:nvSpPr>
        <p:spPr>
          <a:ln/>
        </p:spPr>
        <p:txBody>
          <a:bodyPr/>
          <a:lstStyle>
            <a:lvl1pPr>
              <a:defRPr/>
            </a:lvl1pPr>
          </a:lstStyle>
          <a:p>
            <a:fld id="{EBC9CEF9-1DB5-4436-ADDB-46FD02485003}" type="slidenum">
              <a:rPr lang="sv-SE"/>
              <a:pPr/>
              <a:t>‹#›</a:t>
            </a:fld>
            <a:endParaRPr lang="sv-SE"/>
          </a:p>
        </p:txBody>
      </p:sp>
    </p:spTree>
    <p:extLst>
      <p:ext uri="{BB962C8B-B14F-4D97-AF65-F5344CB8AC3E}">
        <p14:creationId xmlns:p14="http://schemas.microsoft.com/office/powerpoint/2010/main" val="3876203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50" y="0"/>
            <a:ext cx="9124950"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8" name="Rectangle 2"/>
          <p:cNvSpPr>
            <a:spLocks noGrp="1" noChangeArrowheads="1"/>
          </p:cNvSpPr>
          <p:nvPr>
            <p:ph type="title"/>
          </p:nvPr>
        </p:nvSpPr>
        <p:spPr bwMode="auto">
          <a:xfrm>
            <a:off x="1371600" y="128588"/>
            <a:ext cx="7348538"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b" anchorCtr="0" compatLnSpc="1">
            <a:prstTxWarp prst="textNoShape">
              <a:avLst/>
            </a:prstTxWarp>
          </a:bodyPr>
          <a:lstStyle/>
          <a:p>
            <a:pPr lvl="0"/>
            <a:r>
              <a:rPr lang="sv-SE" smtClean="0"/>
              <a:t>Klicka här för att ändra format</a:t>
            </a:r>
          </a:p>
        </p:txBody>
      </p:sp>
      <p:sp>
        <p:nvSpPr>
          <p:cNvPr id="1029" name="Rectangle 3"/>
          <p:cNvSpPr>
            <a:spLocks noGrp="1" noChangeArrowheads="1"/>
          </p:cNvSpPr>
          <p:nvPr>
            <p:ph type="body" idx="1"/>
          </p:nvPr>
        </p:nvSpPr>
        <p:spPr bwMode="auto">
          <a:xfrm>
            <a:off x="419100" y="1566863"/>
            <a:ext cx="8301038" cy="459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smtClean="0"/>
              <a:t>Nivå fyra</a:t>
            </a:r>
          </a:p>
          <a:p>
            <a:pPr lvl="4"/>
            <a:r>
              <a:rPr lang="sv-SE" dirty="0" smtClean="0"/>
              <a:t>Nivå fem</a:t>
            </a:r>
          </a:p>
        </p:txBody>
      </p:sp>
      <p:sp>
        <p:nvSpPr>
          <p:cNvPr id="2" name="Rectangle 4"/>
          <p:cNvSpPr>
            <a:spLocks noGrp="1" noChangeArrowheads="1"/>
          </p:cNvSpPr>
          <p:nvPr>
            <p:ph type="dt" sz="half" idx="2"/>
          </p:nvPr>
        </p:nvSpPr>
        <p:spPr bwMode="auto">
          <a:xfrm>
            <a:off x="414338" y="6324600"/>
            <a:ext cx="1373187"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sv-SE"/>
          </a:p>
        </p:txBody>
      </p:sp>
      <p:sp>
        <p:nvSpPr>
          <p:cNvPr id="3" name="Rectangle 5"/>
          <p:cNvSpPr>
            <a:spLocks noGrp="1" noChangeArrowheads="1"/>
          </p:cNvSpPr>
          <p:nvPr>
            <p:ph type="ftr" sz="quarter" idx="3"/>
          </p:nvPr>
        </p:nvSpPr>
        <p:spPr bwMode="auto">
          <a:xfrm>
            <a:off x="2024063" y="6324600"/>
            <a:ext cx="5105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200"/>
            </a:lvl1pPr>
          </a:lstStyle>
          <a:p>
            <a:endParaRPr lang="sv-SE"/>
          </a:p>
        </p:txBody>
      </p:sp>
      <p:sp>
        <p:nvSpPr>
          <p:cNvPr id="1030" name="Rectangle 6"/>
          <p:cNvSpPr>
            <a:spLocks noGrp="1" noChangeArrowheads="1"/>
          </p:cNvSpPr>
          <p:nvPr>
            <p:ph type="sldNum" sz="quarter" idx="4"/>
          </p:nvPr>
        </p:nvSpPr>
        <p:spPr bwMode="auto">
          <a:xfrm>
            <a:off x="7848600" y="6324600"/>
            <a:ext cx="871538"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940ABF4B-B17F-4045-AE97-12505D9E1DC7}" type="slidenum">
              <a:rPr lang="sv-SE"/>
              <a:pPr/>
              <a:t>‹#›</a:t>
            </a:fld>
            <a:endParaRPr lang="sv-SE"/>
          </a:p>
        </p:txBody>
      </p:sp>
      <p:sp>
        <p:nvSpPr>
          <p:cNvPr id="1036" name="Rectangle 12"/>
          <p:cNvSpPr>
            <a:spLocks noChangeArrowheads="1"/>
          </p:cNvSpPr>
          <p:nvPr/>
        </p:nvSpPr>
        <p:spPr bwMode="auto">
          <a:xfrm>
            <a:off x="0" y="0"/>
            <a:ext cx="9144000" cy="6858000"/>
          </a:xfrm>
          <a:prstGeom prst="rect">
            <a:avLst/>
          </a:prstGeom>
          <a:noFill/>
          <a:ln w="9525">
            <a:solidFill>
              <a:schemeClr val="tx1"/>
            </a:solidFill>
            <a:miter lim="800000"/>
            <a:headEnd/>
            <a:tailEnd/>
          </a:ln>
        </p:spPr>
        <p:txBody>
          <a:bodyPr wrap="none" anchor="ctr"/>
          <a:lstStyle/>
          <a:p>
            <a:endParaRPr lang="sv-SE"/>
          </a:p>
        </p:txBody>
      </p:sp>
    </p:spTree>
  </p:cSld>
  <p:clrMap bg1="lt1" tx1="dk1" bg2="lt2" tx2="dk2" accent1="accent1" accent2="accent2" accent3="accent3" accent4="accent4" accent5="accent5" accent6="accent6" hlink="hlink" folHlink="folHlink"/>
  <p:sldLayoutIdLst>
    <p:sldLayoutId id="2147483747" r:id="rId1"/>
    <p:sldLayoutId id="2147483741" r:id="rId2"/>
    <p:sldLayoutId id="2147483742" r:id="rId3"/>
    <p:sldLayoutId id="2147483743" r:id="rId4"/>
    <p:sldLayoutId id="2147483744" r:id="rId5"/>
    <p:sldLayoutId id="2147483745" r:id="rId6"/>
    <p:sldLayoutId id="2147483746" r:id="rId7"/>
  </p:sldLayoutIdLst>
  <p:timing>
    <p:tnLst>
      <p:par>
        <p:cTn id="1" dur="indefinite" restart="never" nodeType="tmRoot"/>
      </p:par>
    </p:tnLst>
  </p:timing>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9pPr>
    </p:titleStyle>
    <p:bodyStyle>
      <a:lvl1pPr marL="342900" indent="-342900" algn="l" rtl="0" eaLnBrk="1" fontAlgn="base" hangingPunct="1">
        <a:spcBef>
          <a:spcPct val="35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ea typeface="+mn-ea"/>
        </a:defRPr>
      </a:lvl2pPr>
      <a:lvl3pPr marL="1143000" indent="-228600" algn="l" rtl="0" eaLnBrk="1" fontAlgn="base" hangingPunct="1">
        <a:spcBef>
          <a:spcPct val="20000"/>
        </a:spcBef>
        <a:spcAft>
          <a:spcPct val="0"/>
        </a:spcAft>
        <a:buChar char="•"/>
        <a:defRPr sz="2000">
          <a:solidFill>
            <a:schemeClr val="tx1"/>
          </a:solidFill>
          <a:latin typeface="+mn-lt"/>
          <a:ea typeface="+mn-ea"/>
        </a:defRPr>
      </a:lvl3pPr>
      <a:lvl4pPr marL="1600200" indent="-228600" algn="l" rtl="0" eaLnBrk="1" fontAlgn="base" hangingPunct="1">
        <a:spcBef>
          <a:spcPct val="20000"/>
        </a:spcBef>
        <a:spcAft>
          <a:spcPct val="0"/>
        </a:spcAft>
        <a:buChar char="–"/>
        <a:defRPr>
          <a:solidFill>
            <a:schemeClr val="tx1"/>
          </a:solidFill>
          <a:latin typeface="+mn-lt"/>
          <a:ea typeface="+mn-ea"/>
        </a:defRPr>
      </a:lvl4pPr>
      <a:lvl5pPr marL="2057400" indent="-228600" algn="l" rtl="0" eaLnBrk="1" fontAlgn="base" hangingPunct="1">
        <a:spcBef>
          <a:spcPct val="20000"/>
        </a:spcBef>
        <a:spcAft>
          <a:spcPct val="0"/>
        </a:spcAft>
        <a:buChar char="»"/>
        <a:defRPr>
          <a:solidFill>
            <a:schemeClr val="tx1"/>
          </a:solidFill>
          <a:latin typeface="+mn-lt"/>
          <a:ea typeface="+mn-ea"/>
        </a:defRPr>
      </a:lvl5pPr>
      <a:lvl6pPr marL="2514600" indent="-228600" algn="l" rtl="0" eaLnBrk="1" fontAlgn="base" hangingPunct="1">
        <a:spcBef>
          <a:spcPct val="20000"/>
        </a:spcBef>
        <a:spcAft>
          <a:spcPct val="0"/>
        </a:spcAft>
        <a:buChar char="»"/>
        <a:defRPr>
          <a:solidFill>
            <a:schemeClr val="tx1"/>
          </a:solidFill>
          <a:latin typeface="+mn-lt"/>
          <a:ea typeface="+mn-ea"/>
        </a:defRPr>
      </a:lvl6pPr>
      <a:lvl7pPr marL="2971800" indent="-228600" algn="l" rtl="0" eaLnBrk="1" fontAlgn="base" hangingPunct="1">
        <a:spcBef>
          <a:spcPct val="20000"/>
        </a:spcBef>
        <a:spcAft>
          <a:spcPct val="0"/>
        </a:spcAft>
        <a:buChar char="»"/>
        <a:defRPr>
          <a:solidFill>
            <a:schemeClr val="tx1"/>
          </a:solidFill>
          <a:latin typeface="+mn-lt"/>
          <a:ea typeface="+mn-ea"/>
        </a:defRPr>
      </a:lvl7pPr>
      <a:lvl8pPr marL="3429000" indent="-228600" algn="l" rtl="0" eaLnBrk="1" fontAlgn="base" hangingPunct="1">
        <a:spcBef>
          <a:spcPct val="20000"/>
        </a:spcBef>
        <a:spcAft>
          <a:spcPct val="0"/>
        </a:spcAft>
        <a:buChar char="»"/>
        <a:defRPr>
          <a:solidFill>
            <a:schemeClr val="tx1"/>
          </a:solidFill>
          <a:latin typeface="+mn-lt"/>
          <a:ea typeface="+mn-ea"/>
        </a:defRPr>
      </a:lvl8pPr>
      <a:lvl9pPr marL="3886200" indent="-228600" algn="l" rtl="0" eaLnBrk="1" fontAlgn="base" hangingPunct="1">
        <a:spcBef>
          <a:spcPct val="20000"/>
        </a:spcBef>
        <a:spcAft>
          <a:spcPct val="0"/>
        </a:spcAft>
        <a:buChar char="»"/>
        <a:defRPr>
          <a:solidFill>
            <a:schemeClr val="tx1"/>
          </a:solidFill>
          <a:latin typeface="+mn-lt"/>
          <a:ea typeface="+mn-ea"/>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terena.org/activities/vamp/ws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swamid.s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egate.sunet.se/cgi-bin/wa?A0=saml-admins" TargetMode="External"/><Relationship Id="rId4" Type="http://schemas.openxmlformats.org/officeDocument/2006/relationships/hyperlink" Target="https://wiki.swamid.se/"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refeds.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terena.org/mailinglists.php?list=refeds@terena.org"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terena.org/activities/tf-emc2/"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erena.org/activities/tf-mobility/"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educause.edu/discuss/discussion-groups-related-educause-programs/identity-and-access-management-discussion-group"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nordu.net/"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terena.org/" TargetMode="External"/><Relationship Id="rId4" Type="http://schemas.openxmlformats.org/officeDocument/2006/relationships/hyperlink" Target="http://www.geant.net/"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wamid.se/11/om-swamid/styrgrupp-board-of-trustees.html" TargetMode="External"/><Relationship Id="rId2" Type="http://schemas.openxmlformats.org/officeDocument/2006/relationships/hyperlink" Target="http://www.swamid.se/11/om-swamid/driftsgrupp-operations.htm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swamid.se/11/om-swamid/styrgrupp-board-of-trustees.html" TargetMode="External"/><Relationship Id="rId2" Type="http://schemas.openxmlformats.org/officeDocument/2006/relationships/hyperlink" Target="http://www.swamid.se/11/om-swamid/driftsgrupp-operations.html" TargetMode="External"/><Relationship Id="rId1" Type="http://schemas.openxmlformats.org/officeDocument/2006/relationships/slideLayout" Target="../slideLayouts/slideLayout2.xml"/><Relationship Id="rId4" Type="http://schemas.openxmlformats.org/officeDocument/2006/relationships/hyperlink" Target="https://project.nordu.net/browse/SWAMIDOP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ubrik 1"/>
          <p:cNvSpPr>
            <a:spLocks noGrp="1"/>
          </p:cNvSpPr>
          <p:nvPr>
            <p:ph type="ctrTitle"/>
          </p:nvPr>
        </p:nvSpPr>
        <p:spPr/>
        <p:txBody>
          <a:bodyPr/>
          <a:lstStyle/>
          <a:p>
            <a:pPr eaLnBrk="1" hangingPunct="1"/>
            <a:r>
              <a:rPr lang="sv-SE" dirty="0" smtClean="0"/>
              <a:t>SWAMID WS3 – </a:t>
            </a:r>
            <a:r>
              <a:rPr lang="sv-SE" dirty="0" err="1" smtClean="0"/>
              <a:t>Boot</a:t>
            </a:r>
            <a:r>
              <a:rPr lang="sv-SE" dirty="0" smtClean="0"/>
              <a:t> camp</a:t>
            </a:r>
          </a:p>
        </p:txBody>
      </p:sp>
      <p:sp>
        <p:nvSpPr>
          <p:cNvPr id="10243" name="Underrubrik 2"/>
          <p:cNvSpPr>
            <a:spLocks noGrp="1"/>
          </p:cNvSpPr>
          <p:nvPr>
            <p:ph type="subTitle" idx="1"/>
          </p:nvPr>
        </p:nvSpPr>
        <p:spPr>
          <a:xfrm>
            <a:off x="406400" y="1700808"/>
            <a:ext cx="8313738" cy="4536504"/>
          </a:xfrm>
        </p:spPr>
        <p:txBody>
          <a:bodyPr/>
          <a:lstStyle/>
          <a:p>
            <a:pPr algn="ctr"/>
            <a:r>
              <a:rPr lang="sv-SE" b="1" dirty="0" smtClean="0"/>
              <a:t>Välkomna!!</a:t>
            </a:r>
          </a:p>
          <a:p>
            <a:pPr marL="457200" indent="-457200">
              <a:buFont typeface="Arial" pitchFamily="34" charset="0"/>
              <a:buChar char="•"/>
            </a:pPr>
            <a:endParaRPr lang="sv-SE" dirty="0" smtClean="0"/>
          </a:p>
          <a:p>
            <a:pPr eaLnBrk="1" hangingPunct="1"/>
            <a:endParaRPr lang="sv-SE" dirty="0"/>
          </a:p>
        </p:txBody>
      </p:sp>
      <p:pic>
        <p:nvPicPr>
          <p:cNvPr id="2050" name="Picture 2" descr="C:\Users\xnorva\Docs\SWAMI\SWAMID\SWAMID BoT - protokoll och underlag\2012-09-07\Swami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2204864"/>
            <a:ext cx="3275407" cy="39346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Discovery Service</a:t>
            </a:r>
            <a:endParaRPr lang="sv-SE" dirty="0"/>
          </a:p>
        </p:txBody>
      </p:sp>
      <p:sp>
        <p:nvSpPr>
          <p:cNvPr id="3" name="Content Placeholder 2"/>
          <p:cNvSpPr>
            <a:spLocks noGrp="1"/>
          </p:cNvSpPr>
          <p:nvPr>
            <p:ph idx="1"/>
          </p:nvPr>
        </p:nvSpPr>
        <p:spPr/>
        <p:txBody>
          <a:bodyPr/>
          <a:lstStyle/>
          <a:p>
            <a:r>
              <a:rPr lang="sv-SE" dirty="0" smtClean="0"/>
              <a:t>DS</a:t>
            </a:r>
          </a:p>
          <a:p>
            <a:pPr marL="0" indent="0">
              <a:buNone/>
            </a:pPr>
            <a:endParaRPr lang="sv-SE" dirty="0"/>
          </a:p>
          <a:p>
            <a:r>
              <a:rPr lang="sv-SE" dirty="0" err="1" smtClean="0"/>
              <a:t>Discojucie</a:t>
            </a:r>
            <a:r>
              <a:rPr lang="sv-SE" dirty="0" smtClean="0"/>
              <a:t>?</a:t>
            </a:r>
          </a:p>
          <a:p>
            <a:endParaRPr lang="sv-SE" dirty="0"/>
          </a:p>
          <a:p>
            <a:r>
              <a:rPr lang="sv-SE" dirty="0" smtClean="0"/>
              <a:t>Hur upplevs DS idag?</a:t>
            </a:r>
          </a:p>
        </p:txBody>
      </p:sp>
    </p:spTree>
    <p:extLst>
      <p:ext uri="{BB962C8B-B14F-4D97-AF65-F5344CB8AC3E}">
        <p14:creationId xmlns:p14="http://schemas.microsoft.com/office/powerpoint/2010/main" val="1697475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sv-SE" dirty="0"/>
              <a:t>VAMP-mötet i </a:t>
            </a:r>
            <a:r>
              <a:rPr lang="sv-SE" dirty="0" smtClean="0"/>
              <a:t>Amsterdam</a:t>
            </a:r>
          </a:p>
          <a:p>
            <a:endParaRPr lang="sv-SE" dirty="0"/>
          </a:p>
          <a:p>
            <a:r>
              <a:rPr lang="sv-SE" dirty="0">
                <a:hlinkClick r:id="rId3"/>
              </a:rPr>
              <a:t>http://www.terena.org/activities/vamp/ws1</a:t>
            </a:r>
            <a:r>
              <a:rPr lang="sv-SE" dirty="0" smtClean="0">
                <a:hlinkClick r:id="rId3"/>
              </a:rPr>
              <a:t>/</a:t>
            </a:r>
            <a:endParaRPr lang="sv-SE" dirty="0" smtClean="0"/>
          </a:p>
          <a:p>
            <a:endParaRPr lang="sv-SE" dirty="0"/>
          </a:p>
        </p:txBody>
      </p:sp>
    </p:spTree>
    <p:extLst>
      <p:ext uri="{BB962C8B-B14F-4D97-AF65-F5344CB8AC3E}">
        <p14:creationId xmlns:p14="http://schemas.microsoft.com/office/powerpoint/2010/main" val="42372226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sv-SE" dirty="0"/>
              <a:t>internationell utblick (systerfederationerna</a:t>
            </a:r>
            <a:r>
              <a:rPr lang="sv-SE" dirty="0" smtClean="0"/>
              <a:t>)</a:t>
            </a:r>
          </a:p>
          <a:p>
            <a:endParaRPr lang="sv-SE" dirty="0" smtClean="0"/>
          </a:p>
          <a:p>
            <a:r>
              <a:rPr lang="sv-SE" dirty="0" smtClean="0"/>
              <a:t>Kalmar 2</a:t>
            </a:r>
          </a:p>
          <a:p>
            <a:r>
              <a:rPr lang="sv-SE" dirty="0" smtClean="0"/>
              <a:t>eduGAIN</a:t>
            </a:r>
          </a:p>
          <a:p>
            <a:r>
              <a:rPr lang="sv-SE" dirty="0" smtClean="0"/>
              <a:t>Eduroam ny policy på gång</a:t>
            </a:r>
          </a:p>
          <a:p>
            <a:r>
              <a:rPr lang="sv-SE" dirty="0" smtClean="0"/>
              <a:t>Peer - status</a:t>
            </a:r>
          </a:p>
          <a:p>
            <a:endParaRPr lang="sv-SE" dirty="0" smtClean="0"/>
          </a:p>
        </p:txBody>
      </p:sp>
    </p:spTree>
    <p:extLst>
      <p:ext uri="{BB962C8B-B14F-4D97-AF65-F5344CB8AC3E}">
        <p14:creationId xmlns:p14="http://schemas.microsoft.com/office/powerpoint/2010/main" val="12664103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sv-SE" b="1" dirty="0" smtClean="0"/>
              <a:t>Måste </a:t>
            </a:r>
            <a:r>
              <a:rPr lang="sv-SE" b="1" dirty="0"/>
              <a:t>känna till:</a:t>
            </a:r>
            <a:endParaRPr lang="sv-SE" dirty="0"/>
          </a:p>
          <a:p>
            <a:pPr marL="0" indent="0">
              <a:buNone/>
            </a:pPr>
            <a:endParaRPr lang="sv-SE" dirty="0"/>
          </a:p>
          <a:p>
            <a:r>
              <a:rPr lang="sv-SE" u="sng" dirty="0">
                <a:hlinkClick r:id="rId3"/>
              </a:rPr>
              <a:t>www.swamid.se</a:t>
            </a:r>
            <a:r>
              <a:rPr lang="sv-SE" dirty="0"/>
              <a:t> och </a:t>
            </a:r>
            <a:r>
              <a:rPr lang="sv-SE" u="sng" dirty="0">
                <a:hlinkClick r:id="rId4"/>
              </a:rPr>
              <a:t>https://wiki.swamid.se</a:t>
            </a:r>
            <a:endParaRPr lang="sv-SE" dirty="0"/>
          </a:p>
          <a:p>
            <a:r>
              <a:rPr lang="sv-SE" dirty="0" err="1" smtClean="0"/>
              <a:t>SWAMIDs</a:t>
            </a:r>
            <a:r>
              <a:rPr lang="sv-SE" dirty="0" smtClean="0"/>
              <a:t> </a:t>
            </a:r>
            <a:r>
              <a:rPr lang="sv-SE" dirty="0"/>
              <a:t>primära </a:t>
            </a:r>
            <a:r>
              <a:rPr lang="sv-SE" dirty="0" smtClean="0"/>
              <a:t>närvaro</a:t>
            </a:r>
            <a:r>
              <a:rPr lang="sv-SE" dirty="0"/>
              <a:t> </a:t>
            </a:r>
            <a:r>
              <a:rPr lang="sv-SE" dirty="0" smtClean="0"/>
              <a:t>på webben</a:t>
            </a:r>
            <a:endParaRPr lang="sv-SE" dirty="0"/>
          </a:p>
          <a:p>
            <a:r>
              <a:rPr lang="sv-SE" dirty="0"/>
              <a:t>All ”driftinfo” och motsvarande information går ut via e-post på </a:t>
            </a:r>
            <a:r>
              <a:rPr lang="sv-SE" dirty="0" smtClean="0"/>
              <a:t>maillistan</a:t>
            </a:r>
            <a:r>
              <a:rPr lang="sv-SE" dirty="0"/>
              <a:t>: </a:t>
            </a:r>
            <a:r>
              <a:rPr lang="sv-SE" u="sng" dirty="0">
                <a:hlinkClick r:id="rId5"/>
              </a:rPr>
              <a:t>http://segate.sunet.se/cgi-bin/wa?A0=saml-admins</a:t>
            </a:r>
            <a:endParaRPr lang="sv-SE" dirty="0"/>
          </a:p>
          <a:p>
            <a:r>
              <a:rPr lang="sv-SE" dirty="0"/>
              <a:t> </a:t>
            </a:r>
            <a:endParaRPr lang="sv-SE" dirty="0" smtClean="0"/>
          </a:p>
        </p:txBody>
      </p:sp>
    </p:spTree>
    <p:extLst>
      <p:ext uri="{BB962C8B-B14F-4D97-AF65-F5344CB8AC3E}">
        <p14:creationId xmlns:p14="http://schemas.microsoft.com/office/powerpoint/2010/main" val="32133886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en-GB" u="sng" dirty="0" smtClean="0">
                <a:hlinkClick r:id="rId3"/>
              </a:rPr>
              <a:t>https</a:t>
            </a:r>
            <a:r>
              <a:rPr lang="en-GB" u="sng" dirty="0">
                <a:hlinkClick r:id="rId3"/>
              </a:rPr>
              <a:t>://refeds.org/</a:t>
            </a:r>
            <a:endParaRPr lang="sv-SE" dirty="0"/>
          </a:p>
          <a:p>
            <a:r>
              <a:rPr lang="en-GB" sz="2000" dirty="0"/>
              <a:t>“REFEDS' mission is to be the voice that articulates the mutual needs of research and education identity federations worldwide. It aims to represent the requirements of research and education in the ever-growing space of access and identity management, working with and influencing the direction of organisations such as </a:t>
            </a:r>
            <a:r>
              <a:rPr lang="en-GB" sz="2000" dirty="0" err="1"/>
              <a:t>Kantara</a:t>
            </a:r>
            <a:r>
              <a:rPr lang="en-GB" sz="2000" dirty="0"/>
              <a:t>, OIX and Identity Commons on behalf of our participants</a:t>
            </a:r>
            <a:r>
              <a:rPr lang="en-GB" sz="2000" dirty="0" smtClean="0"/>
              <a:t>.”</a:t>
            </a:r>
            <a:endParaRPr lang="sv-SE" dirty="0"/>
          </a:p>
          <a:p>
            <a:r>
              <a:rPr lang="sv-SE" sz="2400" dirty="0" err="1"/>
              <a:t>Refeds</a:t>
            </a:r>
            <a:r>
              <a:rPr lang="sv-SE" sz="2400" dirty="0"/>
              <a:t> är ett väldigt bra ställa att testa idéer, få nya idéer from kunniga personer etc.</a:t>
            </a:r>
          </a:p>
          <a:p>
            <a:r>
              <a:rPr lang="sv-SE" sz="2400" dirty="0"/>
              <a:t>SWMAID rekommenderar alla som är intresserade av federative frågor att gå med i </a:t>
            </a:r>
            <a:r>
              <a:rPr lang="sv-SE" sz="2400" dirty="0" err="1"/>
              <a:t>refeds</a:t>
            </a:r>
            <a:r>
              <a:rPr lang="sv-SE" sz="2400" dirty="0"/>
              <a:t> mailinglista: </a:t>
            </a:r>
            <a:r>
              <a:rPr lang="sv-SE" sz="2400" u="sng" dirty="0">
                <a:hlinkClick r:id="rId4"/>
              </a:rPr>
              <a:t>http://</a:t>
            </a:r>
            <a:r>
              <a:rPr lang="sv-SE" sz="2400" u="sng" dirty="0" smtClean="0">
                <a:hlinkClick r:id="rId4"/>
              </a:rPr>
              <a:t>www.terena.org/mailinglists.php?list=refeds@terena.org</a:t>
            </a:r>
            <a:endParaRPr lang="sv-SE" sz="2400" dirty="0"/>
          </a:p>
        </p:txBody>
      </p:sp>
    </p:spTree>
    <p:extLst>
      <p:ext uri="{BB962C8B-B14F-4D97-AF65-F5344CB8AC3E}">
        <p14:creationId xmlns:p14="http://schemas.microsoft.com/office/powerpoint/2010/main" val="19869084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en-GB" dirty="0" smtClean="0"/>
              <a:t>TF-EMC2</a:t>
            </a:r>
            <a:r>
              <a:rPr lang="en-GB" dirty="0"/>
              <a:t>:</a:t>
            </a:r>
            <a:endParaRPr lang="sv-SE" dirty="0"/>
          </a:p>
          <a:p>
            <a:r>
              <a:rPr lang="en-GB" u="sng" dirty="0">
                <a:hlinkClick r:id="rId3"/>
              </a:rPr>
              <a:t>http://www.terena.org/activities/tf-emc2/</a:t>
            </a:r>
            <a:endParaRPr lang="sv-SE" dirty="0"/>
          </a:p>
          <a:p>
            <a:r>
              <a:rPr lang="en-GB" sz="2400" dirty="0"/>
              <a:t>“TF-EMC2, the TERENA Task Force on European Middleware Coordination and Collaboration, started its mandate in September 2004. Over the years TF-EMC2 has given birth to several activities, such as SCHAC, REFEDs, TACAR and so on. All these activities are still coordinated within the task force, although they have an autonomous life</a:t>
            </a:r>
            <a:r>
              <a:rPr lang="en-GB" sz="2400" dirty="0" smtClean="0"/>
              <a:t>.”</a:t>
            </a:r>
            <a:endParaRPr lang="sv-SE" dirty="0"/>
          </a:p>
          <a:p>
            <a:r>
              <a:rPr lang="sv-SE" dirty="0"/>
              <a:t>I TF-EMC2 har vi nu Roland Hedberg som ordförande!</a:t>
            </a:r>
          </a:p>
          <a:p>
            <a:endParaRPr lang="sv-SE" dirty="0" smtClean="0"/>
          </a:p>
        </p:txBody>
      </p:sp>
    </p:spTree>
    <p:extLst>
      <p:ext uri="{BB962C8B-B14F-4D97-AF65-F5344CB8AC3E}">
        <p14:creationId xmlns:p14="http://schemas.microsoft.com/office/powerpoint/2010/main" val="29761341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Bör känna </a:t>
            </a:r>
            <a:r>
              <a:rPr lang="sv-SE" b="1" dirty="0" smtClean="0"/>
              <a:t>till</a:t>
            </a:r>
            <a:endParaRPr lang="sv-SE" dirty="0"/>
          </a:p>
        </p:txBody>
      </p:sp>
      <p:sp>
        <p:nvSpPr>
          <p:cNvPr id="3" name="Content Placeholder 2"/>
          <p:cNvSpPr>
            <a:spLocks noGrp="1"/>
          </p:cNvSpPr>
          <p:nvPr>
            <p:ph idx="1"/>
          </p:nvPr>
        </p:nvSpPr>
        <p:spPr/>
        <p:txBody>
          <a:bodyPr/>
          <a:lstStyle/>
          <a:p>
            <a:r>
              <a:rPr lang="sv-SE" dirty="0" smtClean="0"/>
              <a:t>SWAMID </a:t>
            </a:r>
            <a:r>
              <a:rPr lang="sv-SE" dirty="0"/>
              <a:t>har en </a:t>
            </a:r>
            <a:r>
              <a:rPr lang="sv-SE" dirty="0" err="1" smtClean="0"/>
              <a:t>facebookgrupp</a:t>
            </a:r>
            <a:endParaRPr lang="sv-SE" dirty="0"/>
          </a:p>
          <a:p>
            <a:r>
              <a:rPr lang="sv-SE" dirty="0" err="1"/>
              <a:t>Twitter</a:t>
            </a:r>
            <a:r>
              <a:rPr lang="sv-SE" dirty="0" smtClean="0"/>
              <a:t>:</a:t>
            </a:r>
            <a:r>
              <a:rPr lang="sv-SE" dirty="0"/>
              <a:t> </a:t>
            </a:r>
          </a:p>
          <a:p>
            <a:r>
              <a:rPr lang="sv-SE" u="sng" dirty="0">
                <a:hlinkClick r:id="rId3"/>
              </a:rPr>
              <a:t>http://www.terena.org/activities/tf-mobility/</a:t>
            </a:r>
            <a:endParaRPr lang="sv-SE" dirty="0"/>
          </a:p>
          <a:p>
            <a:r>
              <a:rPr lang="en-GB" dirty="0"/>
              <a:t> </a:t>
            </a:r>
            <a:endParaRPr lang="sv-SE" dirty="0"/>
          </a:p>
          <a:p>
            <a:r>
              <a:rPr lang="sv-SE" dirty="0" err="1"/>
              <a:t>IdM</a:t>
            </a:r>
            <a:r>
              <a:rPr lang="sv-SE" dirty="0"/>
              <a:t>-listan I USA:</a:t>
            </a:r>
          </a:p>
          <a:p>
            <a:r>
              <a:rPr lang="sv-SE" u="sng" dirty="0">
                <a:hlinkClick r:id="rId4"/>
              </a:rPr>
              <a:t>http://</a:t>
            </a:r>
            <a:r>
              <a:rPr lang="sv-SE" u="sng" dirty="0" smtClean="0">
                <a:hlinkClick r:id="rId4"/>
              </a:rPr>
              <a:t>www.educause.edu/discuss/discussion-groups-related-educause-programs/identity-and-access-management-discussion-group</a:t>
            </a:r>
            <a:endParaRPr lang="sv-SE" dirty="0"/>
          </a:p>
        </p:txBody>
      </p:sp>
    </p:spTree>
    <p:extLst>
      <p:ext uri="{BB962C8B-B14F-4D97-AF65-F5344CB8AC3E}">
        <p14:creationId xmlns:p14="http://schemas.microsoft.com/office/powerpoint/2010/main" val="37730825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Bra o känna till som </a:t>
            </a:r>
            <a:r>
              <a:rPr lang="sv-SE" b="1" dirty="0" smtClean="0"/>
              <a:t>bakgrund</a:t>
            </a:r>
            <a:endParaRPr lang="sv-SE" dirty="0"/>
          </a:p>
        </p:txBody>
      </p:sp>
      <p:sp>
        <p:nvSpPr>
          <p:cNvPr id="3" name="Content Placeholder 2"/>
          <p:cNvSpPr>
            <a:spLocks noGrp="1"/>
          </p:cNvSpPr>
          <p:nvPr>
            <p:ph idx="1"/>
          </p:nvPr>
        </p:nvSpPr>
        <p:spPr/>
        <p:txBody>
          <a:bodyPr/>
          <a:lstStyle/>
          <a:p>
            <a:r>
              <a:rPr lang="en-GB" u="sng" dirty="0">
                <a:hlinkClick r:id="rId3"/>
              </a:rPr>
              <a:t>http://www.nordu.net</a:t>
            </a:r>
            <a:endParaRPr lang="sv-SE" dirty="0"/>
          </a:p>
          <a:p>
            <a:pPr marL="0" indent="0">
              <a:buNone/>
            </a:pPr>
            <a:endParaRPr lang="sv-SE" dirty="0"/>
          </a:p>
          <a:p>
            <a:r>
              <a:rPr lang="en-GB" u="sng" dirty="0">
                <a:hlinkClick r:id="rId4"/>
              </a:rPr>
              <a:t>http://www.geant.net/</a:t>
            </a:r>
            <a:endParaRPr lang="sv-SE" dirty="0"/>
          </a:p>
          <a:p>
            <a:pPr marL="0" indent="0">
              <a:buNone/>
            </a:pPr>
            <a:r>
              <a:rPr lang="sv-SE" dirty="0"/>
              <a:t> </a:t>
            </a:r>
          </a:p>
          <a:p>
            <a:r>
              <a:rPr lang="en-GB" u="sng" dirty="0">
                <a:hlinkClick r:id="rId5"/>
              </a:rPr>
              <a:t>http://www.terena.org/</a:t>
            </a:r>
            <a:endParaRPr lang="sv-SE" dirty="0"/>
          </a:p>
          <a:p>
            <a:endParaRPr lang="sv-SE" dirty="0"/>
          </a:p>
        </p:txBody>
      </p:sp>
    </p:spTree>
    <p:extLst>
      <p:ext uri="{BB962C8B-B14F-4D97-AF65-F5344CB8AC3E}">
        <p14:creationId xmlns:p14="http://schemas.microsoft.com/office/powerpoint/2010/main" val="27118718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pPr marL="457200" indent="-457200">
              <a:buFont typeface="Arial" pitchFamily="34" charset="0"/>
              <a:buChar char="•"/>
            </a:pPr>
            <a:r>
              <a:rPr lang="sv-SE" b="1" dirty="0"/>
              <a:t>Vad händer i SWAMID?</a:t>
            </a:r>
            <a:r>
              <a:rPr lang="sv-SE" dirty="0"/>
              <a:t/>
            </a:r>
            <a:br>
              <a:rPr lang="sv-SE" dirty="0"/>
            </a:br>
            <a:r>
              <a:rPr lang="sv-SE" dirty="0"/>
              <a:t>SWAMID, </a:t>
            </a:r>
            <a:r>
              <a:rPr lang="sv-SE" dirty="0" err="1"/>
              <a:t>Swami</a:t>
            </a:r>
            <a:r>
              <a:rPr lang="sv-SE" dirty="0"/>
              <a:t>, SUNET, ny </a:t>
            </a:r>
            <a:r>
              <a:rPr lang="sv-SE" dirty="0" smtClean="0"/>
              <a:t>logotyp</a:t>
            </a:r>
          </a:p>
          <a:p>
            <a:pPr marL="457200" indent="-457200">
              <a:buFont typeface="Arial" pitchFamily="34" charset="0"/>
              <a:buChar char="•"/>
            </a:pPr>
            <a:r>
              <a:rPr lang="sv-SE" dirty="0" smtClean="0"/>
              <a:t>SWAMD 2.0 kontra 1.0</a:t>
            </a:r>
            <a:endParaRPr lang="sv-SE" dirty="0"/>
          </a:p>
        </p:txBody>
      </p:sp>
    </p:spTree>
    <p:extLst>
      <p:ext uri="{BB962C8B-B14F-4D97-AF65-F5344CB8AC3E}">
        <p14:creationId xmlns:p14="http://schemas.microsoft.com/office/powerpoint/2010/main" val="8373676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pPr marL="457200" indent="-457200">
              <a:buFont typeface="Arial" pitchFamily="34" charset="0"/>
              <a:buChar char="•"/>
            </a:pPr>
            <a:endParaRPr lang="sv-SE" dirty="0"/>
          </a:p>
        </p:txBody>
      </p:sp>
      <p:pic>
        <p:nvPicPr>
          <p:cNvPr id="1026" name="Picture 2" descr="C:\Users\xnorva\Docs\SWAMI\SWAMID\SWAMID BoT - protokoll och underlag\2012-09-07\Swami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5" y="1484784"/>
            <a:ext cx="3923479" cy="4713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252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Mål med </a:t>
            </a:r>
            <a:r>
              <a:rPr lang="sv-SE" dirty="0" smtClean="0"/>
              <a:t>workshopen</a:t>
            </a:r>
            <a:endParaRPr lang="sv-SE" dirty="0"/>
          </a:p>
        </p:txBody>
      </p:sp>
      <p:sp>
        <p:nvSpPr>
          <p:cNvPr id="3" name="Content Placeholder 2"/>
          <p:cNvSpPr>
            <a:spLocks noGrp="1"/>
          </p:cNvSpPr>
          <p:nvPr>
            <p:ph idx="1"/>
          </p:nvPr>
        </p:nvSpPr>
        <p:spPr/>
        <p:txBody>
          <a:bodyPr/>
          <a:lstStyle/>
          <a:p>
            <a:r>
              <a:rPr lang="sv-SE" dirty="0" smtClean="0"/>
              <a:t>Genomgång av gällande rekommendationer</a:t>
            </a:r>
          </a:p>
          <a:p>
            <a:r>
              <a:rPr lang="sv-SE" dirty="0" smtClean="0"/>
              <a:t>Ny information</a:t>
            </a:r>
          </a:p>
          <a:p>
            <a:r>
              <a:rPr lang="sv-SE" dirty="0" smtClean="0"/>
              <a:t>Repetition</a:t>
            </a:r>
          </a:p>
          <a:p>
            <a:r>
              <a:rPr lang="sv-SE" dirty="0" smtClean="0"/>
              <a:t>Hands on </a:t>
            </a:r>
          </a:p>
          <a:p>
            <a:r>
              <a:rPr lang="sv-SE" dirty="0" smtClean="0"/>
              <a:t>Frågor (!) och svar (?)</a:t>
            </a:r>
          </a:p>
          <a:p>
            <a:endParaRPr lang="sv-SE" dirty="0" smtClean="0"/>
          </a:p>
          <a:p>
            <a:r>
              <a:rPr lang="sv-SE" dirty="0" smtClean="0"/>
              <a:t>Erfarenhetsutbyte!!</a:t>
            </a:r>
            <a:endParaRPr lang="sv-SE" dirty="0"/>
          </a:p>
        </p:txBody>
      </p:sp>
    </p:spTree>
    <p:extLst>
      <p:ext uri="{BB962C8B-B14F-4D97-AF65-F5344CB8AC3E}">
        <p14:creationId xmlns:p14="http://schemas.microsoft.com/office/powerpoint/2010/main" val="21429070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dirty="0"/>
          </a:p>
        </p:txBody>
      </p:sp>
      <p:sp>
        <p:nvSpPr>
          <p:cNvPr id="3" name="Content Placeholder 2"/>
          <p:cNvSpPr>
            <a:spLocks noGrp="1"/>
          </p:cNvSpPr>
          <p:nvPr>
            <p:ph idx="1"/>
          </p:nvPr>
        </p:nvSpPr>
        <p:spPr/>
        <p:txBody>
          <a:bodyPr/>
          <a:lstStyle/>
          <a:p>
            <a:pPr marL="457200" indent="-457200">
              <a:buFont typeface="Arial" pitchFamily="34" charset="0"/>
              <a:buChar char="•"/>
            </a:pPr>
            <a:r>
              <a:rPr lang="sv-SE" dirty="0" smtClean="0"/>
              <a:t>Diskussion innan lunch</a:t>
            </a:r>
            <a:endParaRPr lang="sv-SE" dirty="0"/>
          </a:p>
        </p:txBody>
      </p:sp>
    </p:spTree>
    <p:extLst>
      <p:ext uri="{BB962C8B-B14F-4D97-AF65-F5344CB8AC3E}">
        <p14:creationId xmlns:p14="http://schemas.microsoft.com/office/powerpoint/2010/main" val="11635684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SWAMID WS3 – </a:t>
            </a:r>
            <a:r>
              <a:rPr lang="sv-SE" dirty="0" err="1"/>
              <a:t>Boot</a:t>
            </a:r>
            <a:r>
              <a:rPr lang="sv-SE" dirty="0"/>
              <a:t> camp</a:t>
            </a:r>
          </a:p>
        </p:txBody>
      </p:sp>
      <p:sp>
        <p:nvSpPr>
          <p:cNvPr id="3" name="Content Placeholder 2"/>
          <p:cNvSpPr>
            <a:spLocks noGrp="1"/>
          </p:cNvSpPr>
          <p:nvPr>
            <p:ph idx="1"/>
          </p:nvPr>
        </p:nvSpPr>
        <p:spPr/>
        <p:txBody>
          <a:bodyPr/>
          <a:lstStyle/>
          <a:p>
            <a:r>
              <a:rPr lang="sv-SE" b="1" dirty="0"/>
              <a:t>10.00-10.30 Kaffe och mingel</a:t>
            </a:r>
          </a:p>
          <a:p>
            <a:r>
              <a:rPr lang="sv-SE" b="1" dirty="0"/>
              <a:t>10.30-12.00 Välkommen, introduktion och mål med workshopen (VN)</a:t>
            </a:r>
          </a:p>
          <a:p>
            <a:r>
              <a:rPr lang="sv-SE" b="1" dirty="0" smtClean="0"/>
              <a:t>12.00-13.00 Lunch</a:t>
            </a:r>
          </a:p>
          <a:p>
            <a:r>
              <a:rPr lang="sv-SE" b="1" dirty="0" smtClean="0"/>
              <a:t>13.00-15.00 Pass 1 dag 1 (PA, LJ, HN)</a:t>
            </a:r>
          </a:p>
          <a:p>
            <a:r>
              <a:rPr lang="sv-SE" b="1" dirty="0" smtClean="0"/>
              <a:t>Rekommendationer </a:t>
            </a:r>
            <a:r>
              <a:rPr lang="sv-SE" b="1" dirty="0"/>
              <a:t>för </a:t>
            </a:r>
            <a:r>
              <a:rPr lang="sv-SE" b="1" dirty="0" err="1" smtClean="0"/>
              <a:t>IdP:er</a:t>
            </a:r>
            <a:endParaRPr lang="sv-SE" dirty="0"/>
          </a:p>
          <a:p>
            <a:r>
              <a:rPr lang="sv-SE" b="1" dirty="0"/>
              <a:t>15.00-15.30 Fika</a:t>
            </a:r>
          </a:p>
          <a:p>
            <a:r>
              <a:rPr lang="sv-SE" b="1" dirty="0"/>
              <a:t>15.30-17.00 Pass 2 dag 1 (JB)</a:t>
            </a:r>
          </a:p>
          <a:p>
            <a:r>
              <a:rPr lang="sv-SE" b="1" dirty="0" smtClean="0"/>
              <a:t>19.00-</a:t>
            </a:r>
            <a:r>
              <a:rPr lang="sv-SE" b="1" dirty="0"/>
              <a:t>&gt; Middag (Alla</a:t>
            </a:r>
            <a:r>
              <a:rPr lang="sv-SE" b="1" dirty="0" smtClean="0"/>
              <a:t>) Tennstopet</a:t>
            </a:r>
            <a:endParaRPr lang="sv-SE" b="1" dirty="0"/>
          </a:p>
          <a:p>
            <a:endParaRPr lang="sv-SE" dirty="0"/>
          </a:p>
        </p:txBody>
      </p:sp>
    </p:spTree>
    <p:extLst>
      <p:ext uri="{BB962C8B-B14F-4D97-AF65-F5344CB8AC3E}">
        <p14:creationId xmlns:p14="http://schemas.microsoft.com/office/powerpoint/2010/main" val="728858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sv-SE" b="1" dirty="0"/>
              <a:t>09.00-10.30 Pass 1 dag 2 (LJ + VN)</a:t>
            </a:r>
          </a:p>
          <a:p>
            <a:r>
              <a:rPr lang="sv-SE" b="1" dirty="0" smtClean="0"/>
              <a:t>10.30-11.00 </a:t>
            </a:r>
            <a:r>
              <a:rPr lang="sv-SE" b="1" dirty="0"/>
              <a:t>Kaffe, frukt o macka</a:t>
            </a:r>
          </a:p>
          <a:p>
            <a:r>
              <a:rPr lang="sv-SE" b="1" dirty="0"/>
              <a:t>11.00-12.00 Pass 2 dag 2 (PS + LJ)</a:t>
            </a:r>
          </a:p>
          <a:p>
            <a:r>
              <a:rPr lang="sv-SE" b="1" dirty="0" smtClean="0"/>
              <a:t>12.00-13.00 </a:t>
            </a:r>
            <a:r>
              <a:rPr lang="sv-SE" b="1" dirty="0"/>
              <a:t>Lunch</a:t>
            </a:r>
          </a:p>
          <a:p>
            <a:r>
              <a:rPr lang="sv-SE" b="1" dirty="0"/>
              <a:t>13.00-15.00 Pass 3 dag 2 </a:t>
            </a:r>
            <a:r>
              <a:rPr lang="sv-SE" b="1" dirty="0" err="1"/>
              <a:t>inkl</a:t>
            </a:r>
            <a:r>
              <a:rPr lang="sv-SE" b="1" dirty="0"/>
              <a:t> avrundning, uppsamling och en kort fika (PA, SH, VN)</a:t>
            </a:r>
          </a:p>
          <a:p>
            <a:endParaRPr lang="sv-SE" dirty="0"/>
          </a:p>
        </p:txBody>
      </p:sp>
    </p:spTree>
    <p:extLst>
      <p:ext uri="{BB962C8B-B14F-4D97-AF65-F5344CB8AC3E}">
        <p14:creationId xmlns:p14="http://schemas.microsoft.com/office/powerpoint/2010/main" val="2812289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ubrik 1"/>
          <p:cNvSpPr>
            <a:spLocks noGrp="1"/>
          </p:cNvSpPr>
          <p:nvPr>
            <p:ph type="ctrTitle"/>
          </p:nvPr>
        </p:nvSpPr>
        <p:spPr/>
        <p:txBody>
          <a:bodyPr/>
          <a:lstStyle/>
          <a:p>
            <a:pPr eaLnBrk="1" hangingPunct="1"/>
            <a:endParaRPr lang="sv-SE" dirty="0" smtClean="0"/>
          </a:p>
        </p:txBody>
      </p:sp>
      <p:sp>
        <p:nvSpPr>
          <p:cNvPr id="10243" name="Underrubrik 2"/>
          <p:cNvSpPr>
            <a:spLocks noGrp="1"/>
          </p:cNvSpPr>
          <p:nvPr>
            <p:ph type="subTitle" idx="1"/>
          </p:nvPr>
        </p:nvSpPr>
        <p:spPr>
          <a:xfrm>
            <a:off x="406400" y="1700808"/>
            <a:ext cx="8313738" cy="4536504"/>
          </a:xfrm>
        </p:spPr>
        <p:txBody>
          <a:bodyPr/>
          <a:lstStyle/>
          <a:p>
            <a:pPr marL="457200" indent="-457200">
              <a:buFont typeface="Arial" pitchFamily="34" charset="0"/>
              <a:buChar char="•"/>
            </a:pPr>
            <a:r>
              <a:rPr lang="sv-SE" b="1" dirty="0"/>
              <a:t>Intro samt presentation av deltagare.</a:t>
            </a:r>
            <a:r>
              <a:rPr lang="sv-SE" dirty="0"/>
              <a:t/>
            </a:r>
            <a:br>
              <a:rPr lang="sv-SE" dirty="0"/>
            </a:br>
            <a:r>
              <a:rPr lang="sv-SE" dirty="0"/>
              <a:t>Vilka är </a:t>
            </a:r>
            <a:r>
              <a:rPr lang="sv-SE" dirty="0">
                <a:hlinkClick r:id="rId2"/>
              </a:rPr>
              <a:t>SWAMID operations</a:t>
            </a:r>
            <a:r>
              <a:rPr lang="sv-SE" dirty="0"/>
              <a:t>, </a:t>
            </a:r>
            <a:r>
              <a:rPr lang="sv-SE" dirty="0">
                <a:hlinkClick r:id="rId3"/>
              </a:rPr>
              <a:t>SWAMID </a:t>
            </a:r>
            <a:r>
              <a:rPr lang="sv-SE" dirty="0" err="1">
                <a:hlinkClick r:id="rId3"/>
              </a:rPr>
              <a:t>BoT</a:t>
            </a:r>
            <a:r>
              <a:rPr lang="sv-SE" dirty="0">
                <a:hlinkClick r:id="rId3"/>
              </a:rPr>
              <a:t> (styrgrupp)</a:t>
            </a:r>
            <a:r>
              <a:rPr lang="sv-SE" dirty="0"/>
              <a:t>, närvarande?</a:t>
            </a:r>
          </a:p>
          <a:p>
            <a:pPr marL="457200" indent="-457200">
              <a:buFont typeface="Arial" pitchFamily="34" charset="0"/>
              <a:buChar char="•"/>
            </a:pPr>
            <a:r>
              <a:rPr lang="sv-SE" b="1" dirty="0"/>
              <a:t>Vad händer i omvärlden?</a:t>
            </a:r>
            <a:r>
              <a:rPr lang="sv-SE" dirty="0"/>
              <a:t/>
            </a:r>
            <a:br>
              <a:rPr lang="sv-SE" dirty="0"/>
            </a:br>
            <a:r>
              <a:rPr lang="sv-SE" dirty="0"/>
              <a:t>VAMP-mötet i Amsterdam, internationell utblick (systerfederationerna), EID2.0, DS</a:t>
            </a:r>
          </a:p>
          <a:p>
            <a:pPr marL="457200" indent="-457200">
              <a:buFont typeface="Arial" pitchFamily="34" charset="0"/>
              <a:buChar char="•"/>
            </a:pPr>
            <a:r>
              <a:rPr lang="sv-SE" b="1" dirty="0"/>
              <a:t>Vad händer i SWAMID?</a:t>
            </a:r>
            <a:r>
              <a:rPr lang="sv-SE" dirty="0"/>
              <a:t/>
            </a:r>
            <a:br>
              <a:rPr lang="sv-SE" dirty="0"/>
            </a:br>
            <a:r>
              <a:rPr lang="sv-SE" dirty="0"/>
              <a:t>SWAMID, </a:t>
            </a:r>
            <a:r>
              <a:rPr lang="sv-SE" dirty="0" err="1"/>
              <a:t>Swami</a:t>
            </a:r>
            <a:r>
              <a:rPr lang="sv-SE" dirty="0"/>
              <a:t>, SUNET, ny logotyp</a:t>
            </a:r>
          </a:p>
          <a:p>
            <a:pPr eaLnBrk="1" hangingPunct="1"/>
            <a:endParaRPr lang="sv-SE" dirty="0"/>
          </a:p>
        </p:txBody>
      </p:sp>
    </p:spTree>
    <p:extLst>
      <p:ext uri="{BB962C8B-B14F-4D97-AF65-F5344CB8AC3E}">
        <p14:creationId xmlns:p14="http://schemas.microsoft.com/office/powerpoint/2010/main" val="4225302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sv-SE" b="1" dirty="0" smtClean="0"/>
              <a:t>Presentation av oss som är här..</a:t>
            </a:r>
          </a:p>
          <a:p>
            <a:endParaRPr lang="sv-SE" b="1" dirty="0" smtClean="0"/>
          </a:p>
          <a:p>
            <a:endParaRPr lang="sv-SE" b="1" dirty="0"/>
          </a:p>
          <a:p>
            <a:r>
              <a:rPr lang="sv-SE" b="1" dirty="0" smtClean="0"/>
              <a:t>Vad händer på hemmaplan?</a:t>
            </a:r>
          </a:p>
          <a:p>
            <a:endParaRPr lang="sv-SE" dirty="0" smtClean="0"/>
          </a:p>
          <a:p>
            <a:endParaRPr lang="sv-SE" dirty="0"/>
          </a:p>
        </p:txBody>
      </p:sp>
    </p:spTree>
    <p:extLst>
      <p:ext uri="{BB962C8B-B14F-4D97-AF65-F5344CB8AC3E}">
        <p14:creationId xmlns:p14="http://schemas.microsoft.com/office/powerpoint/2010/main" val="19040134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sv-SE" b="1" dirty="0"/>
              <a:t>Intro samt presentation av deltagare.</a:t>
            </a:r>
            <a:r>
              <a:rPr lang="sv-SE" dirty="0"/>
              <a:t/>
            </a:r>
            <a:br>
              <a:rPr lang="sv-SE" dirty="0"/>
            </a:br>
            <a:r>
              <a:rPr lang="sv-SE" dirty="0"/>
              <a:t>Vilka är </a:t>
            </a:r>
            <a:r>
              <a:rPr lang="sv-SE" dirty="0">
                <a:hlinkClick r:id="rId2"/>
              </a:rPr>
              <a:t>SWAMID operations</a:t>
            </a:r>
            <a:r>
              <a:rPr lang="sv-SE" dirty="0"/>
              <a:t>, </a:t>
            </a:r>
            <a:r>
              <a:rPr lang="sv-SE" dirty="0">
                <a:hlinkClick r:id="rId3"/>
              </a:rPr>
              <a:t>SWAMID </a:t>
            </a:r>
            <a:r>
              <a:rPr lang="sv-SE" dirty="0" err="1">
                <a:hlinkClick r:id="rId3"/>
              </a:rPr>
              <a:t>BoT</a:t>
            </a:r>
            <a:r>
              <a:rPr lang="sv-SE" dirty="0">
                <a:hlinkClick r:id="rId3"/>
              </a:rPr>
              <a:t> (styrgrupp)</a:t>
            </a:r>
            <a:r>
              <a:rPr lang="sv-SE" dirty="0"/>
              <a:t>, närvarande</a:t>
            </a:r>
            <a:r>
              <a:rPr lang="sv-SE" dirty="0" smtClean="0"/>
              <a:t>?</a:t>
            </a:r>
          </a:p>
          <a:p>
            <a:endParaRPr lang="sv-SE" dirty="0"/>
          </a:p>
          <a:p>
            <a:r>
              <a:rPr lang="sv-SE" dirty="0" smtClean="0"/>
              <a:t>Hur arbetar </a:t>
            </a:r>
            <a:r>
              <a:rPr lang="sv-SE" dirty="0"/>
              <a:t>SWAMID operations?</a:t>
            </a:r>
            <a:br>
              <a:rPr lang="sv-SE" dirty="0"/>
            </a:br>
            <a:r>
              <a:rPr lang="sv-SE" dirty="0">
                <a:hlinkClick r:id="rId4"/>
              </a:rPr>
              <a:t>https://</a:t>
            </a:r>
            <a:r>
              <a:rPr lang="sv-SE" dirty="0" smtClean="0">
                <a:hlinkClick r:id="rId4"/>
              </a:rPr>
              <a:t>project.nordu.net/browse/SWAMIDOPS</a:t>
            </a:r>
            <a:endParaRPr lang="sv-SE" dirty="0" smtClean="0"/>
          </a:p>
          <a:p>
            <a:endParaRPr lang="sv-SE" dirty="0" smtClean="0"/>
          </a:p>
          <a:p>
            <a:endParaRPr lang="sv-SE" dirty="0"/>
          </a:p>
        </p:txBody>
      </p:sp>
    </p:spTree>
    <p:extLst>
      <p:ext uri="{BB962C8B-B14F-4D97-AF65-F5344CB8AC3E}">
        <p14:creationId xmlns:p14="http://schemas.microsoft.com/office/powerpoint/2010/main" val="31788928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sv-SE" b="1" dirty="0"/>
              <a:t>Vad händer i omvärlden?</a:t>
            </a:r>
            <a:r>
              <a:rPr lang="sv-SE" dirty="0"/>
              <a:t/>
            </a:r>
            <a:br>
              <a:rPr lang="sv-SE" dirty="0"/>
            </a:br>
            <a:r>
              <a:rPr lang="sv-SE" dirty="0"/>
              <a:t>VAMP-mötet i Amsterdam, internationell utblick (systerfederationerna), EID2.0, DS</a:t>
            </a:r>
          </a:p>
          <a:p>
            <a:endParaRPr lang="sv-SE" dirty="0"/>
          </a:p>
        </p:txBody>
      </p:sp>
    </p:spTree>
    <p:extLst>
      <p:ext uri="{BB962C8B-B14F-4D97-AF65-F5344CB8AC3E}">
        <p14:creationId xmlns:p14="http://schemas.microsoft.com/office/powerpoint/2010/main" val="1167053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sp>
        <p:nvSpPr>
          <p:cNvPr id="3" name="Content Placeholder 2"/>
          <p:cNvSpPr>
            <a:spLocks noGrp="1"/>
          </p:cNvSpPr>
          <p:nvPr>
            <p:ph idx="1"/>
          </p:nvPr>
        </p:nvSpPr>
        <p:spPr/>
        <p:txBody>
          <a:bodyPr/>
          <a:lstStyle/>
          <a:p>
            <a:r>
              <a:rPr lang="sv-SE" dirty="0" smtClean="0"/>
              <a:t>EID2.0</a:t>
            </a:r>
          </a:p>
          <a:p>
            <a:endParaRPr lang="sv-SE" dirty="0" smtClean="0"/>
          </a:p>
          <a:p>
            <a:r>
              <a:rPr lang="sv-SE" dirty="0" smtClean="0"/>
              <a:t>Start ca 2013-07-01</a:t>
            </a:r>
          </a:p>
          <a:p>
            <a:endParaRPr lang="sv-SE" dirty="0"/>
          </a:p>
          <a:p>
            <a:r>
              <a:rPr lang="sv-SE" dirty="0"/>
              <a:t>https://docs.eid2.se/</a:t>
            </a:r>
          </a:p>
          <a:p>
            <a:endParaRPr lang="sv-SE" dirty="0" smtClean="0"/>
          </a:p>
          <a:p>
            <a:r>
              <a:rPr lang="sv-SE" dirty="0" smtClean="0"/>
              <a:t>Arbete pågår, SUNET stöttar med teknik</a:t>
            </a:r>
            <a:endParaRPr lang="sv-SE" dirty="0"/>
          </a:p>
        </p:txBody>
      </p:sp>
    </p:spTree>
    <p:extLst>
      <p:ext uri="{BB962C8B-B14F-4D97-AF65-F5344CB8AC3E}">
        <p14:creationId xmlns:p14="http://schemas.microsoft.com/office/powerpoint/2010/main" val="2922063662"/>
      </p:ext>
    </p:extLst>
  </p:cSld>
  <p:clrMapOvr>
    <a:masterClrMapping/>
  </p:clrMapOvr>
  <p:timing>
    <p:tnLst>
      <p:par>
        <p:cTn id="1" dur="indefinite" restart="never" nodeType="tmRoot"/>
      </p:par>
    </p:tnLst>
  </p:timing>
</p:sld>
</file>

<file path=ppt/theme/theme1.xml><?xml version="1.0" encoding="utf-8"?>
<a:theme xmlns:a="http://schemas.openxmlformats.org/drawingml/2006/main" name="swamid_mall">
  <a:themeElements>
    <a:clrScheme name="">
      <a:dk1>
        <a:srgbClr val="000000"/>
      </a:dk1>
      <a:lt1>
        <a:srgbClr val="FFFFFF"/>
      </a:lt1>
      <a:dk2>
        <a:srgbClr val="666666"/>
      </a:dk2>
      <a:lt2>
        <a:srgbClr val="B3B3B3"/>
      </a:lt2>
      <a:accent1>
        <a:srgbClr val="C7D6EA"/>
      </a:accent1>
      <a:accent2>
        <a:srgbClr val="F9E7C9"/>
      </a:accent2>
      <a:accent3>
        <a:srgbClr val="FFFFFF"/>
      </a:accent3>
      <a:accent4>
        <a:srgbClr val="000000"/>
      </a:accent4>
      <a:accent5>
        <a:srgbClr val="E0E8F3"/>
      </a:accent5>
      <a:accent6>
        <a:srgbClr val="E2D1B6"/>
      </a:accent6>
      <a:hlink>
        <a:srgbClr val="B9D3C6"/>
      </a:hlink>
      <a:folHlink>
        <a:srgbClr val="990000"/>
      </a:folHlink>
    </a:clrScheme>
    <a:fontScheme name="Tom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swamid_mall</Template>
  <TotalTime>199</TotalTime>
  <Words>626</Words>
  <Application>Microsoft Office PowerPoint</Application>
  <PresentationFormat>On-screen Show (4:3)</PresentationFormat>
  <Paragraphs>203</Paragraphs>
  <Slides>20</Slides>
  <Notes>10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swamid_mall</vt:lpstr>
      <vt:lpstr>SWAMID WS3 – Boot camp</vt:lpstr>
      <vt:lpstr>Mål med workshopen</vt:lpstr>
      <vt:lpstr>SWAMID WS3 – Boot camp</vt:lpstr>
      <vt:lpstr>PowerPoint Presentation</vt:lpstr>
      <vt:lpstr>PowerPoint Presentation</vt:lpstr>
      <vt:lpstr>PowerPoint Presentation</vt:lpstr>
      <vt:lpstr>PowerPoint Presentation</vt:lpstr>
      <vt:lpstr>PowerPoint Presentation</vt:lpstr>
      <vt:lpstr>PowerPoint Presentation</vt:lpstr>
      <vt:lpstr>Discovery Service</vt:lpstr>
      <vt:lpstr>PowerPoint Presentation</vt:lpstr>
      <vt:lpstr>PowerPoint Presentation</vt:lpstr>
      <vt:lpstr>PowerPoint Presentation</vt:lpstr>
      <vt:lpstr>PowerPoint Presentation</vt:lpstr>
      <vt:lpstr>PowerPoint Presentation</vt:lpstr>
      <vt:lpstr>Bör känna till</vt:lpstr>
      <vt:lpstr>Bra o känna till som bakgrund</vt:lpstr>
      <vt:lpstr>PowerPoint Presentation</vt:lpstr>
      <vt:lpstr>PowerPoint Presentation</vt:lpstr>
      <vt:lpstr>PowerPoint Presentation</vt:lpstr>
    </vt:vector>
  </TitlesOfParts>
  <Company>University of Gothenburg</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Valter Nordh</dc:creator>
  <cp:lastModifiedBy>Valter Nordh</cp:lastModifiedBy>
  <cp:revision>9</cp:revision>
  <cp:lastPrinted>2008-11-17T14:19:44Z</cp:lastPrinted>
  <dcterms:created xsi:type="dcterms:W3CDTF">2012-10-08T21:34:08Z</dcterms:created>
  <dcterms:modified xsi:type="dcterms:W3CDTF">2012-10-09T11:08:26Z</dcterms:modified>
</cp:coreProperties>
</file>