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91" r:id="rId3"/>
    <p:sldId id="293" r:id="rId4"/>
    <p:sldId id="294" r:id="rId5"/>
    <p:sldId id="292" r:id="rId6"/>
    <p:sldId id="303" r:id="rId7"/>
    <p:sldId id="295" r:id="rId8"/>
    <p:sldId id="304" r:id="rId9"/>
    <p:sldId id="302" r:id="rId10"/>
    <p:sldId id="305" r:id="rId11"/>
    <p:sldId id="306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2" autoAdjust="0"/>
    <p:restoredTop sz="86379" autoAdjust="0"/>
  </p:normalViewPr>
  <p:slideViewPr>
    <p:cSldViewPr snapToGrid="0">
      <p:cViewPr varScale="1">
        <p:scale>
          <a:sx n="67" d="100"/>
          <a:sy n="67" d="100"/>
        </p:scale>
        <p:origin x="-104" y="-5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3FFC8-B9DC-4634-811A-0E6DC6FA0071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F568F-98BB-42A1-9249-157D00EFF6B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385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D50299-0013-47CB-8366-45A3827D79E2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4455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E26A23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201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136313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676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>
          <a:xfrm>
            <a:off x="4478162" y="2657652"/>
            <a:ext cx="7393516" cy="647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379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7889"/>
            <a:ext cx="103632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6526-822C-47F6-97F0-ECE387B01BE6}" type="datetimeFigureOut">
              <a:rPr lang="sv-SE" smtClean="0"/>
              <a:pPr/>
              <a:t>26/05/15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8990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29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09600" y="1600201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269454" y="1600201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0941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6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5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27662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336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34" y="1459925"/>
            <a:ext cx="5421852" cy="4666239"/>
          </a:xfrm>
          <a:solidFill>
            <a:srgbClr val="FFFFFF"/>
          </a:solidFill>
        </p:spPr>
        <p:txBody>
          <a:bodyPr/>
          <a:lstStyle>
            <a:lvl1pPr>
              <a:defRPr sz="3200">
                <a:solidFill>
                  <a:srgbClr val="E26A23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722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16526-822C-47F6-97F0-ECE387B01BE6}" type="datetimeFigureOut">
              <a:rPr lang="sv-SE" smtClean="0"/>
              <a:t>26/05/15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97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604891" y="201641"/>
            <a:ext cx="993401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sv-SE" dirty="0" smtClean="0"/>
          </a:p>
        </p:txBody>
      </p:sp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44833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+mn-lt"/>
                <a:cs typeface="+mn-cs"/>
              </a:defRPr>
            </a:lvl1pPr>
          </a:lstStyle>
          <a:p>
            <a:fld id="{76616526-822C-47F6-97F0-ECE387B01BE6}" type="datetimeFigureOut">
              <a:rPr lang="sv-SE" smtClean="0"/>
              <a:pPr/>
              <a:t>26/05/15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603251" y="6361113"/>
            <a:ext cx="38608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0703984" y="6356351"/>
            <a:ext cx="87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26A23"/>
                </a:solidFill>
                <a:latin typeface="Consolas"/>
                <a:cs typeface="Consolas"/>
              </a:defRPr>
            </a:lvl1pPr>
          </a:lstStyle>
          <a:p>
            <a:fld id="{6A514C06-0C0D-481D-9D3B-39F7EACEFFF4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4" name="Picture 13" descr="logga-sunet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863" y="197555"/>
            <a:ext cx="840123" cy="1114778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760" r:id="rId8"/>
    <p:sldLayoutId id="2147483669" r:id="rId9"/>
    <p:sldLayoutId id="2147483759" r:id="rId10"/>
    <p:sldLayoutId id="2147483670" r:id="rId11"/>
    <p:sldLayoutId id="2147483671" r:id="rId12"/>
    <p:sldLayoutId id="2147483672" r:id="rId13"/>
    <p:sldLayoutId id="2147483757" r:id="rId14"/>
    <p:sldLayoutId id="2147483761" r:id="rId1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E26A23"/>
          </a:solidFill>
          <a:latin typeface="Consolas"/>
          <a:ea typeface="+mj-ea"/>
          <a:cs typeface="Consola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tx1"/>
          </a:solidFill>
          <a:latin typeface="Consolas"/>
          <a:ea typeface="+mn-ea"/>
          <a:cs typeface="Consola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tx1"/>
          </a:solidFill>
          <a:latin typeface="Consolas"/>
          <a:ea typeface="+mn-ea"/>
          <a:cs typeface="Consola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800" kern="1200">
          <a:solidFill>
            <a:schemeClr val="tx1"/>
          </a:solidFill>
          <a:latin typeface="Consolas"/>
          <a:ea typeface="+mn-ea"/>
          <a:cs typeface="Consola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Consolas"/>
          <a:ea typeface="+mn-ea"/>
          <a:cs typeface="Consola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Consolas"/>
          <a:ea typeface="+mn-ea"/>
          <a:cs typeface="Consola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ga-sun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62" y="1042745"/>
            <a:ext cx="3596677" cy="477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1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2-faktor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10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kommer</a:t>
            </a:r>
            <a:r>
              <a:rPr lang="en-US" dirty="0" smtClean="0"/>
              <a:t> en AL2-profil</a:t>
            </a:r>
          </a:p>
          <a:p>
            <a:endParaRPr lang="en-US" dirty="0"/>
          </a:p>
          <a:p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kommer</a:t>
            </a:r>
            <a:r>
              <a:rPr lang="en-US" dirty="0" smtClean="0"/>
              <a:t> </a:t>
            </a:r>
            <a:r>
              <a:rPr lang="en-US" dirty="0" err="1" smtClean="0"/>
              <a:t>separat</a:t>
            </a:r>
            <a:r>
              <a:rPr lang="en-US" dirty="0" smtClean="0"/>
              <a:t> en 2-faktor </a:t>
            </a:r>
            <a:r>
              <a:rPr lang="en-US" dirty="0" err="1" smtClean="0"/>
              <a:t>profil</a:t>
            </a:r>
            <a:r>
              <a:rPr lang="en-US" dirty="0" smtClean="0"/>
              <a:t>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endast</a:t>
            </a:r>
            <a:r>
              <a:rPr lang="en-US" dirty="0" smtClean="0"/>
              <a:t> </a:t>
            </a:r>
            <a:r>
              <a:rPr lang="en-US" dirty="0" err="1" smtClean="0"/>
              <a:t>används</a:t>
            </a:r>
            <a:r>
              <a:rPr lang="en-US" dirty="0" smtClean="0"/>
              <a:t> med AL2. (MFA – Multi Factor Authentication)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327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Diskussion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11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747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 AL1 </a:t>
            </a:r>
            <a:r>
              <a:rPr lang="en-US" dirty="0" err="1" smtClean="0"/>
              <a:t>och</a:t>
            </a:r>
            <a:r>
              <a:rPr lang="en-US" dirty="0" smtClean="0"/>
              <a:t> AL2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2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SWAMID AL1 </a:t>
            </a:r>
            <a:r>
              <a:rPr lang="en-US" dirty="0"/>
              <a:t>(</a:t>
            </a:r>
            <a:r>
              <a:rPr lang="en-US" dirty="0" err="1"/>
              <a:t>obekräftad</a:t>
            </a:r>
            <a:r>
              <a:rPr lang="en-US" dirty="0"/>
              <a:t> </a:t>
            </a:r>
            <a:r>
              <a:rPr lang="en-US" dirty="0" err="1" smtClean="0"/>
              <a:t>användare</a:t>
            </a:r>
            <a:r>
              <a:rPr lang="en-US" dirty="0" smtClean="0"/>
              <a:t>) </a:t>
            </a:r>
            <a:r>
              <a:rPr lang="en-US" dirty="0" err="1" smtClean="0"/>
              <a:t>och</a:t>
            </a:r>
            <a:r>
              <a:rPr lang="en-US" dirty="0" smtClean="0"/>
              <a:t> SWAMID AL2 (</a:t>
            </a:r>
            <a:r>
              <a:rPr lang="en-US" dirty="0" err="1" smtClean="0"/>
              <a:t>bekräftad</a:t>
            </a:r>
            <a:r>
              <a:rPr lang="en-US" dirty="0" smtClean="0"/>
              <a:t> </a:t>
            </a:r>
            <a:r>
              <a:rPr lang="en-US" dirty="0" err="1" smtClean="0"/>
              <a:t>användare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r>
              <a:rPr lang="en-US" dirty="0" err="1" smtClean="0"/>
              <a:t>Upptaget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AL1 </a:t>
            </a:r>
            <a:r>
              <a:rPr lang="en-US" dirty="0" err="1" smtClean="0"/>
              <a:t>pågår</a:t>
            </a:r>
            <a:r>
              <a:rPr lang="en-US" dirty="0" smtClean="0"/>
              <a:t>, 12 </a:t>
            </a:r>
            <a:r>
              <a:rPr lang="en-US" dirty="0" err="1" smtClean="0"/>
              <a:t>lärosäten</a:t>
            </a:r>
            <a:r>
              <a:rPr lang="en-US" dirty="0" smtClean="0"/>
              <a:t> </a:t>
            </a:r>
            <a:r>
              <a:rPr lang="en-US" dirty="0" err="1" smtClean="0"/>
              <a:t>klara</a:t>
            </a:r>
            <a:r>
              <a:rPr lang="en-US" dirty="0" smtClean="0"/>
              <a:t> </a:t>
            </a:r>
            <a:r>
              <a:rPr lang="en-US" dirty="0" err="1" smtClean="0"/>
              <a:t>idag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Steget</a:t>
            </a:r>
            <a:r>
              <a:rPr lang="en-US" dirty="0" smtClean="0"/>
              <a:t> till AL2 </a:t>
            </a:r>
            <a:r>
              <a:rPr lang="en-US" dirty="0" err="1" smtClean="0"/>
              <a:t>är</a:t>
            </a:r>
            <a:r>
              <a:rPr lang="en-US" dirty="0" smtClean="0"/>
              <a:t> </a:t>
            </a:r>
            <a:r>
              <a:rPr lang="en-US" dirty="0" err="1" smtClean="0"/>
              <a:t>lågt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AL2 </a:t>
            </a:r>
            <a:r>
              <a:rPr lang="en-US" dirty="0" err="1" smtClean="0"/>
              <a:t>profilen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 smtClean="0"/>
              <a:t> </a:t>
            </a:r>
            <a:r>
              <a:rPr lang="en-US" dirty="0" err="1" smtClean="0"/>
              <a:t>klart</a:t>
            </a:r>
            <a:r>
              <a:rPr lang="en-US" dirty="0" smtClean="0"/>
              <a:t> </a:t>
            </a:r>
            <a:r>
              <a:rPr lang="en-US" dirty="0" err="1" smtClean="0"/>
              <a:t>efter</a:t>
            </a:r>
            <a:r>
              <a:rPr lang="en-US" dirty="0" smtClean="0"/>
              <a:t> </a:t>
            </a:r>
            <a:r>
              <a:rPr lang="en-US" dirty="0" err="1" smtClean="0"/>
              <a:t>sommaren</a:t>
            </a:r>
            <a:endParaRPr lang="en-US" dirty="0"/>
          </a:p>
          <a:p>
            <a:pPr lvl="1"/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182595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 </a:t>
            </a:r>
            <a:r>
              <a:rPr lang="en-GB" dirty="0"/>
              <a:t>AL-</a:t>
            </a:r>
            <a:r>
              <a:rPr lang="en-GB" dirty="0" err="1" smtClean="0"/>
              <a:t>nivåer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Valter Nordh &lt;</a:t>
            </a:r>
            <a:r>
              <a:rPr lang="sv-SE" dirty="0" err="1" smtClean="0"/>
              <a:t>valter@sunet.se</a:t>
            </a:r>
            <a:r>
              <a:rPr lang="sv-SE" dirty="0" smtClean="0"/>
              <a:t>&gt; 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3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200" dirty="0" smtClean="0"/>
              <a:t>SWAMID AL1 – </a:t>
            </a:r>
            <a:r>
              <a:rPr lang="en-GB" sz="3200" dirty="0" err="1" smtClean="0"/>
              <a:t>Obekräftad</a:t>
            </a:r>
            <a:r>
              <a:rPr lang="en-GB" sz="3200" dirty="0" smtClean="0"/>
              <a:t> </a:t>
            </a:r>
            <a:r>
              <a:rPr lang="en-GB" sz="3200" dirty="0" err="1" smtClean="0"/>
              <a:t>användare</a:t>
            </a:r>
            <a:endParaRPr lang="en-GB" sz="3200" dirty="0" smtClean="0"/>
          </a:p>
          <a:p>
            <a:r>
              <a:rPr lang="en-GB" dirty="0" err="1" smtClean="0"/>
              <a:t>Kontot</a:t>
            </a:r>
            <a:r>
              <a:rPr lang="en-GB" dirty="0" smtClean="0"/>
              <a:t> </a:t>
            </a:r>
            <a:r>
              <a:rPr lang="en-GB" dirty="0" err="1"/>
              <a:t>innehas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en person</a:t>
            </a:r>
          </a:p>
          <a:p>
            <a:r>
              <a:rPr lang="en-GB" dirty="0" err="1"/>
              <a:t>Används</a:t>
            </a:r>
            <a:r>
              <a:rPr lang="en-GB" dirty="0"/>
              <a:t> </a:t>
            </a:r>
            <a:r>
              <a:rPr lang="en-GB" dirty="0" err="1"/>
              <a:t>när</a:t>
            </a:r>
            <a:r>
              <a:rPr lang="en-GB" dirty="0"/>
              <a:t> information </a:t>
            </a:r>
            <a:r>
              <a:rPr lang="en-GB" dirty="0" err="1"/>
              <a:t>är</a:t>
            </a:r>
            <a:r>
              <a:rPr lang="en-GB" dirty="0"/>
              <a:t> </a:t>
            </a:r>
            <a:r>
              <a:rPr lang="en-GB" b="1" i="1" dirty="0" err="1"/>
              <a:t>kopplat</a:t>
            </a:r>
            <a:r>
              <a:rPr lang="en-GB" b="1" i="1" dirty="0"/>
              <a:t> till </a:t>
            </a:r>
            <a:r>
              <a:rPr lang="en-GB" b="1" i="1" dirty="0" err="1"/>
              <a:t>ett</a:t>
            </a:r>
            <a:r>
              <a:rPr lang="en-GB" b="1" i="1" dirty="0"/>
              <a:t> </a:t>
            </a:r>
            <a:r>
              <a:rPr lang="en-GB" b="1" i="1" dirty="0" err="1"/>
              <a:t>konto</a:t>
            </a:r>
            <a:r>
              <a:rPr lang="en-GB" dirty="0"/>
              <a:t> (</a:t>
            </a:r>
            <a:r>
              <a:rPr lang="en-GB" dirty="0" err="1"/>
              <a:t>t.ex</a:t>
            </a:r>
            <a:r>
              <a:rPr lang="en-GB" dirty="0"/>
              <a:t>. </a:t>
            </a:r>
            <a:r>
              <a:rPr lang="en-GB" dirty="0" err="1"/>
              <a:t>egengenererad</a:t>
            </a:r>
            <a:r>
              <a:rPr lang="en-GB" dirty="0"/>
              <a:t> information</a:t>
            </a:r>
            <a:r>
              <a:rPr lang="en-GB" dirty="0" smtClean="0"/>
              <a:t>), </a:t>
            </a:r>
            <a:r>
              <a:rPr lang="en-GB" dirty="0" err="1" smtClean="0"/>
              <a:t>t.ex</a:t>
            </a:r>
            <a:r>
              <a:rPr lang="en-GB" dirty="0" smtClean="0"/>
              <a:t>. e-</a:t>
            </a:r>
            <a:r>
              <a:rPr lang="en-GB" dirty="0" err="1" smtClean="0"/>
              <a:t>postadress</a:t>
            </a:r>
            <a:endParaRPr lang="en-GB" dirty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3200" dirty="0" smtClean="0"/>
              <a:t>SWAMID AL2 – </a:t>
            </a:r>
            <a:r>
              <a:rPr lang="en-GB" sz="3200" dirty="0" err="1" smtClean="0"/>
              <a:t>Bekräftad</a:t>
            </a:r>
            <a:r>
              <a:rPr lang="en-GB" sz="3200" dirty="0" smtClean="0"/>
              <a:t> </a:t>
            </a:r>
            <a:r>
              <a:rPr lang="en-GB" sz="3200" dirty="0" err="1" smtClean="0"/>
              <a:t>användare</a:t>
            </a:r>
            <a:endParaRPr lang="en-GB" sz="3200" dirty="0" smtClean="0"/>
          </a:p>
          <a:p>
            <a:r>
              <a:rPr lang="en-GB" dirty="0" err="1" smtClean="0"/>
              <a:t>Kontot</a:t>
            </a:r>
            <a:r>
              <a:rPr lang="en-GB" dirty="0" smtClean="0"/>
              <a:t> </a:t>
            </a:r>
            <a:r>
              <a:rPr lang="en-GB" dirty="0" err="1"/>
              <a:t>innehas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en </a:t>
            </a:r>
            <a:r>
              <a:rPr lang="en-GB" b="1" i="1" dirty="0" err="1"/>
              <a:t>identifierad</a:t>
            </a:r>
            <a:r>
              <a:rPr lang="en-GB" dirty="0"/>
              <a:t> person</a:t>
            </a:r>
          </a:p>
          <a:p>
            <a:r>
              <a:rPr lang="en-GB" dirty="0" err="1"/>
              <a:t>Används</a:t>
            </a:r>
            <a:r>
              <a:rPr lang="en-GB" dirty="0"/>
              <a:t> </a:t>
            </a:r>
            <a:r>
              <a:rPr lang="en-GB" dirty="0" err="1"/>
              <a:t>när</a:t>
            </a:r>
            <a:r>
              <a:rPr lang="en-GB" dirty="0"/>
              <a:t> information </a:t>
            </a:r>
            <a:r>
              <a:rPr lang="en-GB" dirty="0" err="1"/>
              <a:t>är</a:t>
            </a:r>
            <a:r>
              <a:rPr lang="en-GB" dirty="0"/>
              <a:t> </a:t>
            </a:r>
            <a:r>
              <a:rPr lang="en-GB" b="1" i="1" dirty="0" err="1"/>
              <a:t>kopplad</a:t>
            </a:r>
            <a:r>
              <a:rPr lang="en-GB" b="1" i="1" dirty="0"/>
              <a:t> till </a:t>
            </a:r>
            <a:r>
              <a:rPr lang="en-GB" b="1" i="1" dirty="0" err="1"/>
              <a:t>en</a:t>
            </a:r>
            <a:r>
              <a:rPr lang="en-GB" b="1" i="1" dirty="0"/>
              <a:t> </a:t>
            </a:r>
            <a:r>
              <a:rPr lang="en-GB" b="1" i="1" dirty="0" smtClean="0"/>
              <a:t>person</a:t>
            </a:r>
            <a:r>
              <a:rPr lang="en-GB" dirty="0" smtClean="0"/>
              <a:t>, </a:t>
            </a:r>
            <a:r>
              <a:rPr lang="en-GB" dirty="0" err="1" smtClean="0"/>
              <a:t>t.ex</a:t>
            </a:r>
            <a:r>
              <a:rPr lang="en-GB" dirty="0"/>
              <a:t>. </a:t>
            </a:r>
            <a:r>
              <a:rPr lang="en-GB" dirty="0" err="1"/>
              <a:t>p</a:t>
            </a:r>
            <a:r>
              <a:rPr lang="en-GB" dirty="0" err="1" smtClean="0"/>
              <a:t>ersonnummer</a:t>
            </a:r>
            <a:r>
              <a:rPr lang="en-GB" dirty="0" smtClean="0"/>
              <a:t> </a:t>
            </a:r>
            <a:r>
              <a:rPr lang="en-GB" dirty="0" err="1" smtClean="0"/>
              <a:t>och</a:t>
            </a:r>
            <a:r>
              <a:rPr lang="en-GB" dirty="0" smtClean="0"/>
              <a:t> </a:t>
            </a:r>
            <a:r>
              <a:rPr lang="en-GB" dirty="0" err="1" smtClean="0"/>
              <a:t>studieuppgifter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smtClean="0"/>
              <a:t>Ladok</a:t>
            </a:r>
            <a:endParaRPr lang="en-GB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170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Valter Nordh &lt;</a:t>
            </a:r>
            <a:r>
              <a:rPr lang="sv-SE" dirty="0" err="1" smtClean="0"/>
              <a:t>valter@sunet.se</a:t>
            </a:r>
            <a:r>
              <a:rPr lang="sv-SE" dirty="0" smtClean="0"/>
              <a:t>&gt; 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4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prstClr val="white"/>
                </a:solidFill>
              </a:rPr>
              <a:t>Nya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Ladok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kommer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att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kräva</a:t>
            </a: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att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användarna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som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loggar</a:t>
            </a:r>
            <a:r>
              <a:rPr lang="en-US" sz="3600" dirty="0" smtClean="0">
                <a:solidFill>
                  <a:prstClr val="white"/>
                </a:solidFill>
              </a:rPr>
              <a:t> in </a:t>
            </a:r>
            <a:r>
              <a:rPr lang="en-US" sz="3600" dirty="0" err="1" smtClean="0">
                <a:solidFill>
                  <a:prstClr val="white"/>
                </a:solidFill>
              </a:rPr>
              <a:t>är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bekräftade</a:t>
            </a: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600" dirty="0" err="1" smtClean="0">
                <a:solidFill>
                  <a:prstClr val="white"/>
                </a:solidFill>
              </a:rPr>
              <a:t>användare</a:t>
            </a:r>
            <a:r>
              <a:rPr lang="en-US" sz="3600" dirty="0" smtClean="0">
                <a:solidFill>
                  <a:prstClr val="white"/>
                </a:solidFill>
              </a:rPr>
              <a:t> (</a:t>
            </a:r>
            <a:r>
              <a:rPr lang="en-US" sz="3600" dirty="0" err="1" smtClean="0">
                <a:solidFill>
                  <a:prstClr val="white"/>
                </a:solidFill>
              </a:rPr>
              <a:t>enligt</a:t>
            </a:r>
            <a:r>
              <a:rPr lang="en-US" sz="3600" dirty="0" smtClean="0">
                <a:solidFill>
                  <a:prstClr val="white"/>
                </a:solidFill>
              </a:rPr>
              <a:t> SWAMID AL2)</a:t>
            </a:r>
          </a:p>
          <a:p>
            <a:endParaRPr lang="en-US" sz="3600" dirty="0" smtClean="0">
              <a:solidFill>
                <a:prstClr val="white"/>
              </a:solidFill>
            </a:endParaRPr>
          </a:p>
          <a:p>
            <a:pPr marL="457200" lvl="1" indent="0">
              <a:buNone/>
            </a:pPr>
            <a:endParaRPr lang="en-US" sz="2800" dirty="0" smtClean="0">
              <a:solidFill>
                <a:prstClr val="white"/>
              </a:solidFill>
            </a:endParaRPr>
          </a:p>
          <a:p>
            <a:pPr marL="457200" lvl="1" indent="0">
              <a:buNone/>
            </a:pPr>
            <a:endParaRPr lang="en-US" sz="2800" dirty="0" smtClean="0">
              <a:solidFill>
                <a:prstClr val="white"/>
              </a:solidFill>
            </a:endParaRPr>
          </a:p>
          <a:p>
            <a:pPr marL="457200" lvl="1" indent="0">
              <a:buNone/>
            </a:pPr>
            <a:endParaRPr lang="en-US" sz="2800" dirty="0" smtClean="0">
              <a:solidFill>
                <a:prstClr val="white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54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 AL2 / </a:t>
            </a:r>
            <a:r>
              <a:rPr lang="en-US" dirty="0" err="1" smtClean="0"/>
              <a:t>bekräftad</a:t>
            </a:r>
            <a:r>
              <a:rPr lang="en-US" dirty="0" smtClean="0"/>
              <a:t> </a:t>
            </a:r>
            <a:r>
              <a:rPr lang="en-US" dirty="0" err="1" smtClean="0"/>
              <a:t>användare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5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</a:t>
            </a:r>
            <a:r>
              <a:rPr lang="en-US" dirty="0" err="1" smtClean="0"/>
              <a:t>kärpta</a:t>
            </a:r>
            <a:r>
              <a:rPr lang="en-US" dirty="0" smtClean="0"/>
              <a:t> </a:t>
            </a:r>
            <a:r>
              <a:rPr lang="en-US" dirty="0" err="1" smtClean="0"/>
              <a:t>krav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kontoutdelning</a:t>
            </a:r>
            <a:endParaRPr lang="en-US" dirty="0"/>
          </a:p>
          <a:p>
            <a:pPr lvl="1"/>
            <a:r>
              <a:rPr lang="en-US" dirty="0" smtClean="0"/>
              <a:t>Tex via </a:t>
            </a:r>
            <a:r>
              <a:rPr lang="en-US" dirty="0" err="1" smtClean="0"/>
              <a:t>annan</a:t>
            </a:r>
            <a:r>
              <a:rPr lang="en-US" dirty="0" smtClean="0"/>
              <a:t> SWAMID AL2-inloggning (</a:t>
            </a:r>
            <a:r>
              <a:rPr lang="en-US" dirty="0" err="1" smtClean="0"/>
              <a:t>t.ex</a:t>
            </a:r>
            <a:r>
              <a:rPr lang="en-US" dirty="0" smtClean="0"/>
              <a:t>. </a:t>
            </a:r>
            <a:r>
              <a:rPr lang="en-US" dirty="0" err="1" smtClean="0"/>
              <a:t>eduID</a:t>
            </a:r>
            <a:r>
              <a:rPr lang="en-US" dirty="0" smtClean="0"/>
              <a:t>), </a:t>
            </a:r>
            <a:r>
              <a:rPr lang="en-US" dirty="0" err="1" smtClean="0"/>
              <a:t>två</a:t>
            </a:r>
            <a:r>
              <a:rPr lang="en-US" dirty="0" smtClean="0"/>
              <a:t> </a:t>
            </a:r>
            <a:r>
              <a:rPr lang="en-US" dirty="0" err="1" smtClean="0"/>
              <a:t>skilda</a:t>
            </a:r>
            <a:r>
              <a:rPr lang="en-US" dirty="0" smtClean="0"/>
              <a:t> </a:t>
            </a:r>
            <a:r>
              <a:rPr lang="en-US" dirty="0" err="1" smtClean="0"/>
              <a:t>kanaler</a:t>
            </a:r>
            <a:r>
              <a:rPr lang="en-US" dirty="0" smtClean="0"/>
              <a:t> (</a:t>
            </a:r>
            <a:r>
              <a:rPr lang="en-US" dirty="0" err="1" smtClean="0"/>
              <a:t>t.ex</a:t>
            </a:r>
            <a:r>
              <a:rPr lang="en-US" dirty="0" smtClean="0"/>
              <a:t>. </a:t>
            </a:r>
            <a:r>
              <a:rPr lang="en-US" dirty="0" err="1" smtClean="0"/>
              <a:t>folkbokföringsadress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e-</a:t>
            </a:r>
            <a:r>
              <a:rPr lang="en-US" dirty="0" err="1" smtClean="0"/>
              <a:t>postadress</a:t>
            </a:r>
            <a:r>
              <a:rPr lang="en-US" dirty="0" smtClean="0"/>
              <a:t> </a:t>
            </a:r>
            <a:r>
              <a:rPr lang="en-US" dirty="0" err="1" smtClean="0"/>
              <a:t>från</a:t>
            </a:r>
            <a:r>
              <a:rPr lang="en-US" dirty="0" smtClean="0"/>
              <a:t> </a:t>
            </a:r>
            <a:r>
              <a:rPr lang="en-US" dirty="0" err="1" smtClean="0"/>
              <a:t>antagningen</a:t>
            </a:r>
            <a:r>
              <a:rPr lang="en-US" dirty="0" smtClean="0"/>
              <a:t>?) alt. via </a:t>
            </a:r>
            <a:r>
              <a:rPr lang="en-US" dirty="0" smtClean="0"/>
              <a:t>helpdesk (via </a:t>
            </a:r>
            <a:r>
              <a:rPr lang="en-US" dirty="0" err="1" smtClean="0"/>
              <a:t>uppvisande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id-handling)</a:t>
            </a:r>
          </a:p>
          <a:p>
            <a:r>
              <a:rPr lang="en-US" dirty="0" smtClean="0"/>
              <a:t>Revision </a:t>
            </a:r>
            <a:r>
              <a:rPr lang="en-US" dirty="0" err="1" smtClean="0"/>
              <a:t>sker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SWAMID Operations </a:t>
            </a:r>
            <a:r>
              <a:rPr lang="en-US" dirty="0" err="1" smtClean="0"/>
              <a:t>eller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SWAMID </a:t>
            </a:r>
            <a:r>
              <a:rPr lang="en-US" dirty="0" err="1" smtClean="0"/>
              <a:t>godkänd</a:t>
            </a:r>
            <a:r>
              <a:rPr lang="en-US" dirty="0" smtClean="0"/>
              <a:t> </a:t>
            </a:r>
            <a:r>
              <a:rPr lang="en-US" dirty="0" err="1" smtClean="0"/>
              <a:t>revisor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249912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 AL2 / </a:t>
            </a:r>
            <a:r>
              <a:rPr lang="en-US" dirty="0" err="1" smtClean="0"/>
              <a:t>bekräftad</a:t>
            </a:r>
            <a:r>
              <a:rPr lang="en-US" dirty="0" smtClean="0"/>
              <a:t> </a:t>
            </a:r>
            <a:r>
              <a:rPr lang="en-US" dirty="0" err="1" smtClean="0"/>
              <a:t>användare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6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Lösenordskrav</a:t>
            </a:r>
            <a:r>
              <a:rPr lang="en-US" dirty="0" smtClean="0"/>
              <a:t>,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 smtClean="0"/>
              <a:t> </a:t>
            </a:r>
            <a:r>
              <a:rPr lang="en-US" dirty="0" err="1" smtClean="0"/>
              <a:t>rekommenderat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AL1 </a:t>
            </a:r>
            <a:r>
              <a:rPr lang="en-US" dirty="0" err="1" smtClean="0"/>
              <a:t>blir</a:t>
            </a:r>
            <a:r>
              <a:rPr lang="en-US" dirty="0" smtClean="0"/>
              <a:t> </a:t>
            </a:r>
            <a:r>
              <a:rPr lang="en-US" dirty="0" err="1" smtClean="0"/>
              <a:t>miniminivå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Exempel</a:t>
            </a:r>
            <a:r>
              <a:rPr lang="en-US" dirty="0" smtClean="0"/>
              <a:t>: 8 </a:t>
            </a:r>
            <a:r>
              <a:rPr lang="en-US" dirty="0" err="1" smtClean="0"/>
              <a:t>teckens</a:t>
            </a:r>
            <a:r>
              <a:rPr lang="en-US" dirty="0"/>
              <a:t> </a:t>
            </a:r>
            <a:r>
              <a:rPr lang="en-US" dirty="0" err="1" smtClean="0"/>
              <a:t>lösenord</a:t>
            </a:r>
            <a:r>
              <a:rPr lang="en-US" dirty="0" smtClean="0"/>
              <a:t> med </a:t>
            </a:r>
            <a:r>
              <a:rPr lang="en-US" dirty="0" err="1" smtClean="0"/>
              <a:t>blandade</a:t>
            </a:r>
            <a:r>
              <a:rPr lang="en-US" dirty="0" smtClean="0"/>
              <a:t> </a:t>
            </a:r>
            <a:r>
              <a:rPr lang="en-US" dirty="0" err="1" smtClean="0"/>
              <a:t>tecken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 smtClean="0"/>
              <a:t> OK.</a:t>
            </a:r>
            <a:endParaRPr lang="en-US" dirty="0"/>
          </a:p>
          <a:p>
            <a:r>
              <a:rPr lang="en-US" dirty="0" err="1" smtClean="0"/>
              <a:t>Lösenord</a:t>
            </a:r>
            <a:r>
              <a:rPr lang="en-US" dirty="0" smtClean="0"/>
              <a:t> </a:t>
            </a:r>
            <a:r>
              <a:rPr lang="en-US" dirty="0" err="1" smtClean="0"/>
              <a:t>skall</a:t>
            </a:r>
            <a:r>
              <a:rPr lang="en-US" dirty="0" smtClean="0"/>
              <a:t> ha </a:t>
            </a:r>
            <a:r>
              <a:rPr lang="en-US" dirty="0" err="1" smtClean="0"/>
              <a:t>ett</a:t>
            </a:r>
            <a:r>
              <a:rPr lang="en-US" dirty="0" smtClean="0"/>
              <a:t> </a:t>
            </a:r>
            <a:r>
              <a:rPr lang="en-US" dirty="0" err="1" smtClean="0"/>
              <a:t>bäst</a:t>
            </a:r>
            <a:r>
              <a:rPr lang="en-US" dirty="0" smtClean="0"/>
              <a:t> </a:t>
            </a:r>
            <a:r>
              <a:rPr lang="en-US" dirty="0" err="1" smtClean="0"/>
              <a:t>föredatum</a:t>
            </a:r>
            <a:r>
              <a:rPr lang="en-US" dirty="0" smtClean="0"/>
              <a:t>, </a:t>
            </a:r>
            <a:r>
              <a:rPr lang="en-US" dirty="0" err="1" smtClean="0"/>
              <a:t>dvs</a:t>
            </a:r>
            <a:r>
              <a:rPr lang="en-US" dirty="0" smtClean="0"/>
              <a:t> de </a:t>
            </a:r>
            <a:r>
              <a:rPr lang="en-US" dirty="0" err="1" smtClean="0"/>
              <a:t>får</a:t>
            </a:r>
            <a:r>
              <a:rPr lang="en-US" dirty="0" smtClean="0"/>
              <a:t> </a:t>
            </a:r>
            <a:r>
              <a:rPr lang="en-US" dirty="0" err="1" smtClean="0"/>
              <a:t>inte</a:t>
            </a:r>
            <a:r>
              <a:rPr lang="en-US" dirty="0" smtClean="0"/>
              <a:t> </a:t>
            </a:r>
            <a:r>
              <a:rPr lang="en-US" dirty="0" err="1" smtClean="0"/>
              <a:t>gälla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evigt</a:t>
            </a:r>
            <a:r>
              <a:rPr lang="en-US" dirty="0" smtClean="0"/>
              <a:t> </a:t>
            </a:r>
            <a:r>
              <a:rPr lang="en-US" dirty="0" err="1" smtClean="0"/>
              <a:t>utan</a:t>
            </a:r>
            <a:r>
              <a:rPr lang="en-US" dirty="0" smtClean="0"/>
              <a:t> byte.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46864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SWAMID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Valter Nordh &lt;</a:t>
            </a:r>
            <a:r>
              <a:rPr lang="sv-SE" dirty="0" err="1" smtClean="0"/>
              <a:t>valter@sunet.se</a:t>
            </a:r>
            <a:r>
              <a:rPr lang="sv-SE" dirty="0" smtClean="0"/>
              <a:t>&gt; 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7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För lärosäten som ej har AL2 på plats så stödjer nya </a:t>
            </a:r>
            <a:r>
              <a:rPr lang="sv-SE" dirty="0" err="1" smtClean="0"/>
              <a:t>Ladok</a:t>
            </a:r>
            <a:r>
              <a:rPr lang="sv-SE" dirty="0" smtClean="0"/>
              <a:t> användning av </a:t>
            </a:r>
            <a:r>
              <a:rPr lang="sv-SE" dirty="0" err="1" smtClean="0"/>
              <a:t>eduID</a:t>
            </a:r>
            <a:r>
              <a:rPr lang="sv-SE" dirty="0" smtClean="0"/>
              <a:t> istället.</a:t>
            </a:r>
          </a:p>
          <a:p>
            <a:endParaRPr lang="sv-SE" dirty="0"/>
          </a:p>
          <a:p>
            <a:r>
              <a:rPr lang="sv-SE" dirty="0" err="1" smtClean="0"/>
              <a:t>eduID</a:t>
            </a:r>
            <a:r>
              <a:rPr lang="sv-SE" dirty="0" smtClean="0"/>
              <a:t> stödjer både fallet student (att se egen information) eller fallet administratör (administrera andras information).</a:t>
            </a:r>
            <a:br>
              <a:rPr lang="sv-SE" dirty="0" smtClean="0"/>
            </a:br>
            <a:r>
              <a:rPr lang="sv-SE" dirty="0" smtClean="0"/>
              <a:t>Båda fallen blir AL2 genom </a:t>
            </a:r>
            <a:r>
              <a:rPr lang="sv-SE" dirty="0" err="1" smtClean="0"/>
              <a:t>eduID</a:t>
            </a:r>
            <a:r>
              <a:rPr lang="sv-SE" dirty="0" smtClean="0"/>
              <a:t>.</a:t>
            </a:r>
          </a:p>
          <a:p>
            <a:endParaRPr lang="sv-SE" dirty="0"/>
          </a:p>
          <a:p>
            <a:r>
              <a:rPr lang="sv-SE" dirty="0" smtClean="0"/>
              <a:t>Vi tittar på att sätta upp en AL2-IdP as a </a:t>
            </a:r>
            <a:r>
              <a:rPr lang="sv-SE" dirty="0" smtClean="0"/>
              <a:t>Service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5654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2-faktor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/>
              <a:t>Valter Nordh &lt;</a:t>
            </a:r>
            <a:r>
              <a:rPr lang="sv-SE" dirty="0" err="1"/>
              <a:t>valter@sunet.se</a:t>
            </a:r>
            <a:r>
              <a:rPr lang="sv-SE" dirty="0"/>
              <a:t>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48458-BFD7-4BAA-9C4D-6C27DE31E685}" type="slidenum">
              <a:rPr lang="sv-SE" smtClean="0"/>
              <a:pPr>
                <a:defRPr/>
              </a:pPr>
              <a:t>8</a:t>
            </a:fld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Vad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 smtClean="0"/>
              <a:t> 2-faktor?</a:t>
            </a:r>
          </a:p>
          <a:p>
            <a:endParaRPr lang="en-US" dirty="0"/>
          </a:p>
          <a:p>
            <a:r>
              <a:rPr lang="en-US" dirty="0" smtClean="0"/>
              <a:t>I SWAMID </a:t>
            </a:r>
            <a:r>
              <a:rPr lang="en-US" dirty="0" err="1" smtClean="0"/>
              <a:t>är</a:t>
            </a:r>
            <a:r>
              <a:rPr lang="en-US" dirty="0" smtClean="0"/>
              <a:t>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ett</a:t>
            </a:r>
            <a:r>
              <a:rPr lang="en-US" dirty="0" smtClean="0"/>
              <a:t> </a:t>
            </a:r>
            <a:r>
              <a:rPr lang="en-US" dirty="0" err="1" smtClean="0"/>
              <a:t>andra</a:t>
            </a:r>
            <a:r>
              <a:rPr lang="en-US" dirty="0" smtClean="0"/>
              <a:t> token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delats</a:t>
            </a:r>
            <a:r>
              <a:rPr lang="en-US" dirty="0"/>
              <a:t> </a:t>
            </a:r>
            <a:r>
              <a:rPr lang="en-US" dirty="0" err="1" smtClean="0"/>
              <a:t>ut</a:t>
            </a:r>
            <a:r>
              <a:rPr lang="en-US" dirty="0"/>
              <a:t>/</a:t>
            </a:r>
            <a:r>
              <a:rPr lang="en-US" dirty="0" err="1" smtClean="0"/>
              <a:t>knutits</a:t>
            </a:r>
            <a:r>
              <a:rPr lang="en-US" dirty="0" smtClean="0"/>
              <a:t> till en AL2-användare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lärosätet</a:t>
            </a:r>
            <a:r>
              <a:rPr lang="en-US" dirty="0" smtClean="0"/>
              <a:t>/</a:t>
            </a:r>
            <a:r>
              <a:rPr lang="en-US" dirty="0" err="1" smtClean="0"/>
              <a:t>ekvivalent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Egenknutet</a:t>
            </a:r>
            <a:r>
              <a:rPr lang="en-US" dirty="0" smtClean="0"/>
              <a:t> </a:t>
            </a:r>
            <a:r>
              <a:rPr lang="en-US" dirty="0" err="1" smtClean="0"/>
              <a:t>ökar</a:t>
            </a:r>
            <a:r>
              <a:rPr lang="en-US" dirty="0" smtClean="0"/>
              <a:t> </a:t>
            </a:r>
            <a:r>
              <a:rPr lang="en-US" dirty="0" err="1" smtClean="0"/>
              <a:t>inte</a:t>
            </a:r>
            <a:r>
              <a:rPr lang="en-US" dirty="0" smtClean="0"/>
              <a:t> </a:t>
            </a:r>
            <a:r>
              <a:rPr lang="en-US" dirty="0" err="1" smtClean="0"/>
              <a:t>tillitsnivån</a:t>
            </a:r>
            <a:r>
              <a:rPr lang="en-US" dirty="0"/>
              <a:t>!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74202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Användningsområden 2-faktor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788431"/>
              </p:ext>
            </p:extLst>
          </p:nvPr>
        </p:nvGraphicFramePr>
        <p:xfrm>
          <a:off x="1100271" y="2132856"/>
          <a:ext cx="9985107" cy="411479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328369"/>
                <a:gridCol w="3328369"/>
                <a:gridCol w="3328369"/>
              </a:tblGrid>
              <a:tr h="1078469">
                <a:tc>
                  <a:txBody>
                    <a:bodyPr/>
                    <a:lstStyle/>
                    <a:p>
                      <a:pPr algn="ctr"/>
                      <a:endParaRPr lang="sv-SE" sz="2800" noProof="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noProof="0" dirty="0" smtClean="0">
                          <a:solidFill>
                            <a:srgbClr val="000000"/>
                          </a:solidFill>
                        </a:rPr>
                        <a:t>Låga</a:t>
                      </a:r>
                      <a:r>
                        <a:rPr lang="sv-SE" sz="2800" baseline="0" noProof="0" dirty="0" smtClean="0">
                          <a:solidFill>
                            <a:srgbClr val="000000"/>
                          </a:solidFill>
                        </a:rPr>
                        <a:t> krav på information om individen</a:t>
                      </a:r>
                      <a:endParaRPr lang="sv-SE" sz="2800" noProof="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noProof="0" dirty="0" smtClean="0">
                          <a:solidFill>
                            <a:srgbClr val="000000"/>
                          </a:solidFill>
                        </a:rPr>
                        <a:t>Höga krav på information om individen</a:t>
                      </a:r>
                      <a:endParaRPr lang="sv-SE" sz="2800" noProof="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 anchor="ctr"/>
                </a:tc>
              </a:tr>
              <a:tr h="1080945">
                <a:tc>
                  <a:txBody>
                    <a:bodyPr/>
                    <a:lstStyle/>
                    <a:p>
                      <a:pPr algn="ctr"/>
                      <a:r>
                        <a:rPr lang="sv-SE" sz="2800" noProof="0" dirty="0" smtClean="0">
                          <a:solidFill>
                            <a:schemeClr val="bg1"/>
                          </a:solidFill>
                        </a:rPr>
                        <a:t>Normala</a:t>
                      </a:r>
                      <a:r>
                        <a:rPr lang="sv-SE" sz="2800" baseline="0" noProof="0" dirty="0" smtClean="0">
                          <a:solidFill>
                            <a:schemeClr val="bg1"/>
                          </a:solidFill>
                        </a:rPr>
                        <a:t> krav på säker användning av kontot</a:t>
                      </a:r>
                      <a:endParaRPr lang="sv-SE" sz="28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dirty="0" smtClean="0"/>
                        <a:t>SWAMID </a:t>
                      </a:r>
                      <a:r>
                        <a:rPr lang="sv-SE" sz="2800" noProof="0" dirty="0" smtClean="0"/>
                        <a:t>AL1 + lösenord</a:t>
                      </a:r>
                      <a:endParaRPr lang="sv-SE" sz="2800" noProof="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dirty="0" smtClean="0"/>
                        <a:t>SWAMID </a:t>
                      </a:r>
                      <a:r>
                        <a:rPr lang="sv-SE" sz="2800" noProof="0" dirty="0" smtClean="0"/>
                        <a:t>AL2 + lösenord</a:t>
                      </a:r>
                      <a:endParaRPr lang="sv-SE" sz="2800" noProof="0" dirty="0"/>
                    </a:p>
                  </a:txBody>
                  <a:tcPr marL="121920" marR="121920" anchor="ctr"/>
                </a:tc>
              </a:tr>
              <a:tr h="1080945">
                <a:tc>
                  <a:txBody>
                    <a:bodyPr/>
                    <a:lstStyle/>
                    <a:p>
                      <a:pPr algn="ctr"/>
                      <a:r>
                        <a:rPr lang="sv-SE" sz="2800" noProof="0" dirty="0" smtClean="0">
                          <a:solidFill>
                            <a:srgbClr val="000000"/>
                          </a:solidFill>
                        </a:rPr>
                        <a:t>Höga krav på säker</a:t>
                      </a:r>
                      <a:r>
                        <a:rPr lang="sv-SE" sz="2800" baseline="0" noProof="0" dirty="0" smtClean="0">
                          <a:solidFill>
                            <a:srgbClr val="000000"/>
                          </a:solidFill>
                        </a:rPr>
                        <a:t> på säker användning av kontot</a:t>
                      </a:r>
                      <a:endParaRPr lang="sv-SE" sz="2800" noProof="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i="1" noProof="0" dirty="0" smtClean="0"/>
                        <a:t>Används</a:t>
                      </a:r>
                      <a:r>
                        <a:rPr lang="sv-SE" sz="2800" i="1" baseline="0" noProof="0" dirty="0" smtClean="0"/>
                        <a:t> ej.</a:t>
                      </a:r>
                      <a:endParaRPr lang="sv-SE" sz="2800" i="1" noProof="0" dirty="0"/>
                    </a:p>
                  </a:txBody>
                  <a:tcPr marL="121920" marR="12192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800" dirty="0" smtClean="0"/>
                        <a:t>SWAMID </a:t>
                      </a:r>
                      <a:r>
                        <a:rPr lang="sv-SE" sz="2800" noProof="0" dirty="0" smtClean="0"/>
                        <a:t>AL2 + MFA</a:t>
                      </a:r>
                      <a:endParaRPr lang="sv-SE" sz="2800" noProof="0" dirty="0"/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37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ll Sunet 16.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unetdagarna2015.potx" id="{E515798C-84A5-4A45-B7C8-8181BEBD36CD}" vid="{F533C2DE-70AD-47EE-B74A-E3BA22CD95A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Sunetdagarna2015</Template>
  <TotalTime>2020</TotalTime>
  <Words>455</Words>
  <Application>Microsoft Macintosh PowerPoint</Application>
  <PresentationFormat>Custom</PresentationFormat>
  <Paragraphs>88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Mall Sunet 16.9</vt:lpstr>
      <vt:lpstr>PowerPoint Presentation</vt:lpstr>
      <vt:lpstr>SWAMID AL1 och AL2</vt:lpstr>
      <vt:lpstr>SWAMID AL-nivåer</vt:lpstr>
      <vt:lpstr>SWAMID</vt:lpstr>
      <vt:lpstr>SWAMID AL2 / bekräftad användare</vt:lpstr>
      <vt:lpstr>SWAMID AL2 / bekräftad användare</vt:lpstr>
      <vt:lpstr>SWAMID</vt:lpstr>
      <vt:lpstr>2-faktor</vt:lpstr>
      <vt:lpstr>Användningsområden 2-faktor</vt:lpstr>
      <vt:lpstr>2-faktor</vt:lpstr>
      <vt:lpstr>Diskussion</vt:lpstr>
    </vt:vector>
  </TitlesOfParts>
  <Company>Karlstads Universitet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Schneider</dc:creator>
  <cp:lastModifiedBy>Valter Nordh</cp:lastModifiedBy>
  <cp:revision>37</cp:revision>
  <dcterms:created xsi:type="dcterms:W3CDTF">2015-04-21T07:01:21Z</dcterms:created>
  <dcterms:modified xsi:type="dcterms:W3CDTF">2015-05-26T13:00:20Z</dcterms:modified>
</cp:coreProperties>
</file>