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5"/>
  </p:notesMasterIdLst>
  <p:sldIdLst>
    <p:sldId id="257" r:id="rId2"/>
    <p:sldId id="264" r:id="rId3"/>
    <p:sldId id="277" r:id="rId4"/>
    <p:sldId id="279" r:id="rId5"/>
    <p:sldId id="265" r:id="rId6"/>
    <p:sldId id="280" r:id="rId7"/>
    <p:sldId id="281" r:id="rId8"/>
    <p:sldId id="282" r:id="rId9"/>
    <p:sldId id="273" r:id="rId10"/>
    <p:sldId id="283" r:id="rId11"/>
    <p:sldId id="278" r:id="rId12"/>
    <p:sldId id="275" r:id="rId13"/>
    <p:sldId id="284" r:id="rId14"/>
  </p:sldIdLst>
  <p:sldSz cx="9144000" cy="6858000" type="screen4x3"/>
  <p:notesSz cx="6858000" cy="9144000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32" autoAdjust="0"/>
    <p:restoredTop sz="79594" autoAdjust="0"/>
  </p:normalViewPr>
  <p:slideViewPr>
    <p:cSldViewPr>
      <p:cViewPr varScale="1">
        <p:scale>
          <a:sx n="59" d="100"/>
          <a:sy n="59" d="100"/>
        </p:scale>
        <p:origin x="-120" y="-352"/>
      </p:cViewPr>
      <p:guideLst>
        <p:guide orient="horz" pos="2444"/>
        <p:guide orient="horz" pos="985"/>
        <p:guide orient="horz" pos="3884"/>
        <p:guide pos="2880"/>
        <p:guide pos="262"/>
        <p:guide pos="54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400"/>
    </p:cViewPr>
  </p:sorterViewPr>
  <p:notesViewPr>
    <p:cSldViewPr snapToGrid="0" snapToObjects="1">
      <p:cViewPr varScale="1">
        <p:scale>
          <a:sx n="71" d="100"/>
          <a:sy n="71" d="100"/>
        </p:scale>
        <p:origin x="-2496" y="-12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v-S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4F06C3-9523-4B81-B693-EA44712EADBD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384804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232414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611466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611466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611466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Slå</a:t>
            </a:r>
            <a:r>
              <a:rPr lang="sv-SE" baseline="0" dirty="0" smtClean="0"/>
              <a:t> ihop.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61146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79413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Tre workshops per </a:t>
            </a:r>
            <a:r>
              <a:rPr lang="en-US" dirty="0" err="1" smtClean="0"/>
              <a:t>år</a:t>
            </a:r>
            <a:r>
              <a:rPr lang="en-US" dirty="0" smtClean="0"/>
              <a:t> + </a:t>
            </a:r>
            <a:r>
              <a:rPr lang="en-US" dirty="0" err="1" smtClean="0"/>
              <a:t>webinarer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Feedback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webinarer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85173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Slå</a:t>
            </a:r>
            <a:r>
              <a:rPr lang="sv-SE" baseline="0" dirty="0" smtClean="0"/>
              <a:t> ihop.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61146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794135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D50299-0013-47CB-8366-45A3827D79E2}" type="slidenum">
              <a:rPr lang="sv-SE" smtClean="0"/>
              <a:pPr>
                <a:defRPr/>
              </a:pPr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44557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D50299-0013-47CB-8366-45A3827D79E2}" type="slidenum">
              <a:rPr lang="sv-SE" smtClean="0"/>
              <a:pPr>
                <a:defRPr/>
              </a:pPr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44557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D50299-0013-47CB-8366-45A3827D79E2}" type="slidenum">
              <a:rPr lang="sv-SE" smtClean="0"/>
              <a:pPr>
                <a:defRPr/>
              </a:pPr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44557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61146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1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6400" y="2286000"/>
            <a:ext cx="8313738" cy="2895600"/>
          </a:xfrm>
        </p:spPr>
        <p:txBody>
          <a:bodyPr/>
          <a:lstStyle>
            <a:lvl1pPr marL="0" indent="0" algn="l">
              <a:buFontTx/>
              <a:buNone/>
              <a:defRPr smtClean="0"/>
            </a:lvl1pPr>
          </a:lstStyle>
          <a:p>
            <a:r>
              <a:rPr lang="sv-SE" smtClean="0"/>
              <a:t>Klicka här för att ändra format på underrubrik i bakgrunden</a:t>
            </a:r>
            <a:endParaRPr lang="sv-SE" dirty="0" smtClean="0"/>
          </a:p>
        </p:txBody>
      </p:sp>
      <p:sp>
        <p:nvSpPr>
          <p:cNvPr id="16" name="Rubrik 15"/>
          <p:cNvSpPr>
            <a:spLocks noGrp="1"/>
          </p:cNvSpPr>
          <p:nvPr>
            <p:ph type="title"/>
          </p:nvPr>
        </p:nvSpPr>
        <p:spPr>
          <a:xfrm>
            <a:off x="1371600" y="128588"/>
            <a:ext cx="7348538" cy="1090612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7" name="Platshållare för datum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Platshållare för bildnumm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295F8B-ACDE-47BE-BC3A-9FC2B744CE46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9" name="Platshållare för sidfot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9207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31EE7A-A8B6-4B19-8A12-56674D84F98E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29452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25450" y="1573743"/>
            <a:ext cx="3937000" cy="45921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760138" y="1573743"/>
            <a:ext cx="3960000" cy="45921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5518F-1A5E-41EF-B09C-BAECE19970B7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5509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19100" y="1565275"/>
            <a:ext cx="39560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19100" y="2214562"/>
            <a:ext cx="396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760138" y="1565275"/>
            <a:ext cx="396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760138" y="2214562"/>
            <a:ext cx="396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8EC27-DA49-4E84-8641-92391AB1343A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8136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6620E1-3524-4B03-931C-FC86D5852023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7088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FF7418-8559-4F40-B0A3-C0D435257BDF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783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371600" y="1447799"/>
            <a:ext cx="7196138" cy="38862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371600" y="5410200"/>
            <a:ext cx="719613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8" name="Rubrik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C9CEF9-1DB5-4436-ADDB-46FD02485003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76203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0"/>
            <a:ext cx="91249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28588"/>
            <a:ext cx="7348538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66863"/>
            <a:ext cx="8301038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14338" y="6324600"/>
            <a:ext cx="13731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24063" y="6324600"/>
            <a:ext cx="5105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sv-S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6324600"/>
            <a:ext cx="87153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0ABF4B-B17F-4045-AE97-12505D9E1DC7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35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meta.swamid.se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www.inacademia.or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Underrubrik 2"/>
          <p:cNvSpPr>
            <a:spLocks noGrp="1"/>
          </p:cNvSpPr>
          <p:nvPr>
            <p:ph type="subTitle" idx="1"/>
          </p:nvPr>
        </p:nvSpPr>
        <p:spPr>
          <a:xfrm>
            <a:off x="406400" y="2636912"/>
            <a:ext cx="8313738" cy="2736304"/>
          </a:xfrm>
        </p:spPr>
        <p:txBody>
          <a:bodyPr/>
          <a:lstStyle/>
          <a:p>
            <a:pPr algn="ctr" eaLnBrk="1" hangingPunct="1"/>
            <a:r>
              <a:rPr lang="sv-SE" sz="3400" b="1" dirty="0" smtClean="0"/>
              <a:t>SWAMID WS 1 2015</a:t>
            </a:r>
          </a:p>
          <a:p>
            <a:pPr algn="ctr" eaLnBrk="1" hangingPunct="1"/>
            <a:endParaRPr lang="sv-SE" sz="3400" b="1" dirty="0" smtClean="0"/>
          </a:p>
          <a:p>
            <a:pPr algn="ctr" eaLnBrk="1" hangingPunct="1"/>
            <a:r>
              <a:rPr lang="sv-SE" sz="3400" b="1" dirty="0" smtClean="0"/>
              <a:t>Lund</a:t>
            </a:r>
            <a:endParaRPr lang="sv-SE" sz="3400" b="1" dirty="0"/>
          </a:p>
          <a:p>
            <a:pPr algn="ctr" eaLnBrk="1" hangingPunct="1"/>
            <a:endParaRPr lang="sv-SE" sz="3400" b="1" dirty="0" smtClean="0"/>
          </a:p>
          <a:p>
            <a:pPr algn="ctr" eaLnBrk="1" hangingPunct="1"/>
            <a:r>
              <a:rPr lang="sv-SE" sz="3400" b="1" dirty="0" smtClean="0"/>
              <a:t>2015-05-26/27</a:t>
            </a:r>
            <a:endParaRPr lang="sv-SE" sz="3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Utmaningar:</a:t>
            </a:r>
          </a:p>
          <a:p>
            <a:endParaRPr lang="sv-SE" dirty="0"/>
          </a:p>
          <a:p>
            <a:r>
              <a:rPr lang="sv-SE" dirty="0" smtClean="0"/>
              <a:t>Entitetskategorier, implementering?</a:t>
            </a:r>
            <a:endParaRPr lang="sv-SE" dirty="0"/>
          </a:p>
          <a:p>
            <a:endParaRPr lang="sv-SE" dirty="0" smtClean="0"/>
          </a:p>
          <a:p>
            <a:r>
              <a:rPr lang="sv-SE" dirty="0" smtClean="0"/>
              <a:t>Test/verifiering – hur göra?</a:t>
            </a:r>
          </a:p>
          <a:p>
            <a:endParaRPr lang="sv-SE" dirty="0"/>
          </a:p>
          <a:p>
            <a:r>
              <a:rPr lang="sv-SE" dirty="0" smtClean="0"/>
              <a:t>Kontaktvägar – vem prata med?</a:t>
            </a:r>
          </a:p>
          <a:p>
            <a:pPr lvl="1"/>
            <a:r>
              <a:rPr lang="sv-SE" dirty="0" smtClean="0"/>
              <a:t>Kolla på </a:t>
            </a:r>
            <a:r>
              <a:rPr lang="sv-SE" dirty="0" smtClean="0">
                <a:hlinkClick r:id="rId3"/>
              </a:rPr>
              <a:t>https://meta.swamid.se</a:t>
            </a:r>
            <a:r>
              <a:rPr lang="sv-SE" dirty="0" smtClean="0"/>
              <a:t> eller direkt i </a:t>
            </a:r>
            <a:r>
              <a:rPr lang="sv-SE" dirty="0" err="1" smtClean="0"/>
              <a:t>md.</a:t>
            </a:r>
            <a:endParaRPr lang="sv-SE" dirty="0" smtClean="0"/>
          </a:p>
          <a:p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3245967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REFEDs</a:t>
            </a:r>
            <a:r>
              <a:rPr lang="sv-SE" dirty="0" smtClean="0"/>
              <a:t>, nytt som påverkar SWAMID</a:t>
            </a:r>
          </a:p>
          <a:p>
            <a:endParaRPr lang="sv-SE" dirty="0"/>
          </a:p>
          <a:p>
            <a:r>
              <a:rPr lang="sv-SE" dirty="0" err="1" smtClean="0"/>
              <a:t>Shibboleth</a:t>
            </a:r>
            <a:r>
              <a:rPr lang="sv-SE" dirty="0" smtClean="0"/>
              <a:t> konsortiet</a:t>
            </a:r>
          </a:p>
          <a:p>
            <a:endParaRPr lang="sv-SE" dirty="0"/>
          </a:p>
          <a:p>
            <a:r>
              <a:rPr lang="sv-SE" dirty="0" err="1" smtClean="0"/>
              <a:t>Inacedemia</a:t>
            </a:r>
            <a:r>
              <a:rPr lang="sv-SE" dirty="0"/>
              <a:t> (</a:t>
            </a:r>
            <a:r>
              <a:rPr lang="sv-SE" dirty="0">
                <a:hlinkClick r:id="rId3"/>
              </a:rPr>
              <a:t>https://</a:t>
            </a:r>
            <a:r>
              <a:rPr lang="sv-SE" dirty="0" smtClean="0">
                <a:hlinkClick r:id="rId3"/>
              </a:rPr>
              <a:t>www.inacademia.org</a:t>
            </a:r>
            <a:r>
              <a:rPr lang="sv-SE" dirty="0" smtClean="0"/>
              <a:t>)</a:t>
            </a:r>
          </a:p>
          <a:p>
            <a:endParaRPr lang="sv-SE" dirty="0"/>
          </a:p>
          <a:p>
            <a:r>
              <a:rPr lang="sv-SE" dirty="0" smtClean="0"/>
              <a:t>SWAMID </a:t>
            </a:r>
            <a:r>
              <a:rPr lang="sv-SE" dirty="0" err="1" smtClean="0"/>
              <a:t>Key</a:t>
            </a:r>
            <a:r>
              <a:rPr lang="sv-SE" dirty="0" smtClean="0"/>
              <a:t> </a:t>
            </a:r>
            <a:r>
              <a:rPr lang="sv-SE" dirty="0" err="1" smtClean="0"/>
              <a:t>rollover</a:t>
            </a:r>
            <a:endParaRPr lang="sv-SE" dirty="0" smtClean="0"/>
          </a:p>
          <a:p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2830720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ADFS, SSP, </a:t>
            </a:r>
            <a:r>
              <a:rPr lang="sv-SE" dirty="0" err="1" smtClean="0"/>
              <a:t>Shibboleth</a:t>
            </a:r>
            <a:r>
              <a:rPr lang="sv-SE" dirty="0" smtClean="0"/>
              <a:t> och SWAMID.</a:t>
            </a:r>
          </a:p>
          <a:p>
            <a:endParaRPr lang="sv-SE" dirty="0" smtClean="0"/>
          </a:p>
          <a:p>
            <a:r>
              <a:rPr lang="sv-SE" dirty="0" smtClean="0"/>
              <a:t>ADFS ”i molnet”?</a:t>
            </a:r>
          </a:p>
          <a:p>
            <a:endParaRPr lang="sv-SE" dirty="0"/>
          </a:p>
          <a:p>
            <a:r>
              <a:rPr lang="sv-SE" dirty="0" smtClean="0"/>
              <a:t>Stöd för entitetskategorier</a:t>
            </a:r>
            <a:endParaRPr lang="sv-SE" dirty="0" smtClean="0"/>
          </a:p>
          <a:p>
            <a:endParaRPr lang="sv-SE" dirty="0"/>
          </a:p>
          <a:p>
            <a:pPr marL="0" indent="0">
              <a:buNone/>
            </a:pPr>
            <a:endParaRPr lang="sv-SE" dirty="0" smtClean="0"/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68650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VISMA, </a:t>
            </a:r>
            <a:r>
              <a:rPr lang="sv-SE" dirty="0" smtClean="0"/>
              <a:t>Procedo - </a:t>
            </a:r>
            <a:r>
              <a:rPr lang="sv-SE" dirty="0" smtClean="0"/>
              <a:t>erfarenheter</a:t>
            </a:r>
            <a:r>
              <a:rPr lang="sv-SE" dirty="0" smtClean="0"/>
              <a:t>?</a:t>
            </a:r>
          </a:p>
          <a:p>
            <a:endParaRPr lang="sv-SE" dirty="0"/>
          </a:p>
          <a:p>
            <a:r>
              <a:rPr lang="sv-SE" dirty="0" smtClean="0"/>
              <a:t>Statens servicecenter</a:t>
            </a:r>
          </a:p>
          <a:p>
            <a:endParaRPr lang="sv-SE" dirty="0"/>
          </a:p>
          <a:p>
            <a:r>
              <a:rPr lang="sv-SE" dirty="0" smtClean="0"/>
              <a:t>UHR – stöd till funktionsnedsatta</a:t>
            </a:r>
          </a:p>
          <a:p>
            <a:endParaRPr lang="sv-SE" dirty="0"/>
          </a:p>
          <a:p>
            <a:r>
              <a:rPr lang="sv-SE" dirty="0" smtClean="0"/>
              <a:t>Övriga </a:t>
            </a:r>
            <a:r>
              <a:rPr lang="sv-SE" dirty="0" err="1" smtClean="0"/>
              <a:t>SPs</a:t>
            </a:r>
            <a:r>
              <a:rPr lang="sv-SE" smtClean="0"/>
              <a:t> – erfarenheter?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75892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z="2700" dirty="0" smtClean="0"/>
              <a:t>FM: Vad händer nu? I Sverige och internationellt</a:t>
            </a:r>
          </a:p>
          <a:p>
            <a:r>
              <a:rPr lang="sv-SE" sz="2700" dirty="0" smtClean="0"/>
              <a:t>Lunch</a:t>
            </a:r>
          </a:p>
          <a:p>
            <a:r>
              <a:rPr lang="sv-SE" sz="2700" dirty="0" smtClean="0"/>
              <a:t>EM: AL1/AL2. </a:t>
            </a:r>
            <a:r>
              <a:rPr lang="sv-SE" sz="2700" dirty="0" err="1" smtClean="0"/>
              <a:t>Shibboleth</a:t>
            </a:r>
            <a:r>
              <a:rPr lang="sv-SE" sz="2700" dirty="0" smtClean="0"/>
              <a:t> v2 och v3!</a:t>
            </a:r>
          </a:p>
          <a:p>
            <a:r>
              <a:rPr lang="sv-SE" sz="2700" dirty="0" smtClean="0"/>
              <a:t>Kväll: Middag</a:t>
            </a:r>
            <a:endParaRPr lang="sv-SE" sz="2700" dirty="0"/>
          </a:p>
          <a:p>
            <a:r>
              <a:rPr lang="sv-SE" sz="2700" dirty="0" smtClean="0"/>
              <a:t>FM onsdag:</a:t>
            </a:r>
            <a:r>
              <a:rPr lang="sv-SE" sz="2700" dirty="0"/>
              <a:t> </a:t>
            </a:r>
            <a:r>
              <a:rPr lang="sv-SE" sz="2700" dirty="0" err="1" smtClean="0"/>
              <a:t>eduID</a:t>
            </a:r>
            <a:r>
              <a:rPr lang="sv-SE" sz="2700" dirty="0" smtClean="0"/>
              <a:t> , 2-faktor, </a:t>
            </a:r>
            <a:r>
              <a:rPr lang="sv-SE" sz="2700" dirty="0" err="1" smtClean="0"/>
              <a:t>IdPaaS</a:t>
            </a:r>
            <a:r>
              <a:rPr lang="sv-SE" sz="2700" dirty="0" smtClean="0"/>
              <a:t>?</a:t>
            </a:r>
          </a:p>
          <a:p>
            <a:r>
              <a:rPr lang="sv-SE" sz="2700" dirty="0" smtClean="0"/>
              <a:t>FM onsdag: </a:t>
            </a:r>
            <a:r>
              <a:rPr lang="sv-SE" sz="2700" dirty="0" err="1" smtClean="0"/>
              <a:t>Openspace</a:t>
            </a:r>
            <a:endParaRPr lang="sv-SE" sz="2700" dirty="0"/>
          </a:p>
          <a:p>
            <a:r>
              <a:rPr lang="sv-SE" sz="2700" dirty="0" smtClean="0"/>
              <a:t>Lunch</a:t>
            </a:r>
          </a:p>
          <a:p>
            <a:r>
              <a:rPr lang="sv-SE" sz="2700" dirty="0" smtClean="0"/>
              <a:t>EM onsdag: </a:t>
            </a:r>
            <a:r>
              <a:rPr lang="sv-SE" sz="2700" dirty="0" err="1" smtClean="0"/>
              <a:t>Openspace</a:t>
            </a:r>
            <a:r>
              <a:rPr lang="sv-SE" sz="2700" dirty="0" smtClean="0"/>
              <a:t> och avslutning</a:t>
            </a:r>
          </a:p>
        </p:txBody>
      </p:sp>
    </p:spTree>
    <p:extLst>
      <p:ext uri="{BB962C8B-B14F-4D97-AF65-F5344CB8AC3E}">
        <p14:creationId xmlns:p14="http://schemas.microsoft.com/office/powerpoint/2010/main" val="1541382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Underrubrik 2"/>
          <p:cNvSpPr>
            <a:spLocks noGrp="1"/>
          </p:cNvSpPr>
          <p:nvPr>
            <p:ph type="subTitle" idx="1"/>
          </p:nvPr>
        </p:nvSpPr>
        <p:spPr>
          <a:xfrm>
            <a:off x="406400" y="1556792"/>
            <a:ext cx="8313738" cy="4752528"/>
          </a:xfrm>
        </p:spPr>
        <p:txBody>
          <a:bodyPr/>
          <a:lstStyle/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v-SE" sz="3400" b="1" dirty="0" smtClean="0"/>
              <a:t>Varmt välkomna!</a:t>
            </a:r>
            <a:endParaRPr lang="sv-SE" sz="3400" b="1" dirty="0"/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v-SE" sz="3400" b="1" dirty="0" smtClean="0"/>
              <a:t>Varför SWAMID regelbundna workshops?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endParaRPr lang="sv-SE" sz="3400" b="1" dirty="0"/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v-SE" sz="3400" b="1" dirty="0" smtClean="0"/>
              <a:t>Kunskapsöverföring och nätverksskapande!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endParaRPr lang="sv-SE" sz="3400" b="1" dirty="0" smtClean="0"/>
          </a:p>
          <a:p>
            <a:pPr eaLnBrk="1" hangingPunct="1"/>
            <a:endParaRPr lang="sv-SE" sz="3400" b="1" dirty="0" smtClean="0"/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endParaRPr lang="sv-SE" sz="3400" b="1" dirty="0" smtClean="0"/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endParaRPr lang="sv-SE" sz="3400" b="1" dirty="0"/>
          </a:p>
        </p:txBody>
      </p:sp>
    </p:spTree>
    <p:extLst>
      <p:ext uri="{BB962C8B-B14F-4D97-AF65-F5344CB8AC3E}">
        <p14:creationId xmlns:p14="http://schemas.microsoft.com/office/powerpoint/2010/main" val="188593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Mål med workshopen:</a:t>
            </a:r>
          </a:p>
          <a:p>
            <a:pPr marL="0" indent="0">
              <a:buNone/>
            </a:pPr>
            <a:endParaRPr lang="sv-SE" dirty="0" smtClean="0"/>
          </a:p>
          <a:p>
            <a:r>
              <a:rPr lang="sv-SE" dirty="0" smtClean="0"/>
              <a:t>Vad görs idag?</a:t>
            </a:r>
          </a:p>
          <a:p>
            <a:r>
              <a:rPr lang="sv-SE" dirty="0" smtClean="0"/>
              <a:t>AL1/AL2 arbetet</a:t>
            </a:r>
            <a:endParaRPr lang="sv-SE" dirty="0"/>
          </a:p>
          <a:p>
            <a:r>
              <a:rPr lang="sv-SE" dirty="0" smtClean="0"/>
              <a:t>Uppgradering </a:t>
            </a:r>
            <a:r>
              <a:rPr lang="sv-SE" dirty="0" err="1" smtClean="0"/>
              <a:t>Shibboleth</a:t>
            </a:r>
            <a:r>
              <a:rPr lang="sv-SE" dirty="0" smtClean="0"/>
              <a:t> v2-&gt;v3</a:t>
            </a:r>
          </a:p>
          <a:p>
            <a:r>
              <a:rPr lang="sv-SE" dirty="0" err="1" smtClean="0"/>
              <a:t>eduID</a:t>
            </a:r>
            <a:r>
              <a:rPr lang="sv-SE" dirty="0" smtClean="0"/>
              <a:t>, 2-faktor, </a:t>
            </a:r>
            <a:r>
              <a:rPr lang="sv-SE" dirty="0" err="1" smtClean="0"/>
              <a:t>Ladok</a:t>
            </a:r>
            <a:r>
              <a:rPr lang="sv-SE" dirty="0" smtClean="0"/>
              <a:t> – vad händer när</a:t>
            </a:r>
          </a:p>
          <a:p>
            <a:r>
              <a:rPr lang="sv-SE" dirty="0" err="1" smtClean="0"/>
              <a:t>Openspace</a:t>
            </a:r>
            <a:r>
              <a:rPr lang="sv-SE" dirty="0" smtClean="0"/>
              <a:t>!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80642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 sz="3400" dirty="0" smtClean="0"/>
          </a:p>
          <a:p>
            <a:r>
              <a:rPr lang="sv-SE" sz="3400" dirty="0" smtClean="0"/>
              <a:t>Laget runt, vilka är vi?</a:t>
            </a:r>
          </a:p>
          <a:p>
            <a:endParaRPr lang="sv-SE" sz="3400" dirty="0"/>
          </a:p>
          <a:p>
            <a:r>
              <a:rPr lang="sv-SE" sz="3400" dirty="0" smtClean="0"/>
              <a:t>Vad är aktuellt närmsta tiden nu?</a:t>
            </a:r>
          </a:p>
          <a:p>
            <a:endParaRPr lang="sv-SE" sz="3400" dirty="0"/>
          </a:p>
          <a:p>
            <a:endParaRPr lang="sv-SE" sz="3400" dirty="0"/>
          </a:p>
        </p:txBody>
      </p:sp>
    </p:spTree>
    <p:extLst>
      <p:ext uri="{BB962C8B-B14F-4D97-AF65-F5344CB8AC3E}">
        <p14:creationId xmlns:p14="http://schemas.microsoft.com/office/powerpoint/2010/main" val="3951715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SWAMID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800" dirty="0" err="1" smtClean="0"/>
              <a:t>Ny</a:t>
            </a:r>
            <a:r>
              <a:rPr lang="en-US" sz="2800" dirty="0" smtClean="0"/>
              <a:t> Discovery Service </a:t>
            </a:r>
            <a:r>
              <a:rPr lang="en-US" sz="2800" dirty="0" err="1" smtClean="0"/>
              <a:t>på</a:t>
            </a:r>
            <a:r>
              <a:rPr lang="en-US" sz="2800" dirty="0" smtClean="0"/>
              <a:t> plats</a:t>
            </a:r>
          </a:p>
          <a:p>
            <a:pPr lvl="1"/>
            <a:r>
              <a:rPr lang="en-US" sz="2800" dirty="0" err="1" smtClean="0"/>
              <a:t>Saknas</a:t>
            </a:r>
            <a:r>
              <a:rPr lang="en-US" sz="2800" dirty="0" smtClean="0"/>
              <a:t> </a:t>
            </a:r>
            <a:r>
              <a:rPr lang="en-US" sz="2800" dirty="0" err="1" smtClean="0"/>
              <a:t>logotyp</a:t>
            </a:r>
            <a:r>
              <a:rPr lang="en-US" sz="2800" dirty="0" smtClean="0"/>
              <a:t> – </a:t>
            </a:r>
            <a:r>
              <a:rPr lang="en-US" sz="2800" dirty="0" err="1" smtClean="0"/>
              <a:t>maila</a:t>
            </a:r>
            <a:r>
              <a:rPr lang="en-US" sz="2800" dirty="0" smtClean="0"/>
              <a:t> operations!</a:t>
            </a:r>
            <a:endParaRPr lang="en-US" sz="2800" dirty="0" smtClean="0">
              <a:solidFill>
                <a:prstClr val="white"/>
              </a:solidFill>
            </a:endParaRPr>
          </a:p>
          <a:p>
            <a:pPr lvl="1"/>
            <a:endParaRPr lang="sv-SE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286" y="2787704"/>
            <a:ext cx="6819900" cy="349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64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SWAMID</a:t>
            </a:r>
            <a:endParaRPr lang="en-US" noProof="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/>
          <a:srcRect t="3185" b="3185"/>
          <a:stretch>
            <a:fillRect/>
          </a:stretch>
        </p:blipFill>
        <p:spPr>
          <a:xfrm>
            <a:off x="419100" y="1566863"/>
            <a:ext cx="7321252" cy="4054761"/>
          </a:xfrm>
        </p:spPr>
      </p:pic>
      <p:sp>
        <p:nvSpPr>
          <p:cNvPr id="12" name="TextBox 11"/>
          <p:cNvSpPr txBox="1"/>
          <p:nvPr/>
        </p:nvSpPr>
        <p:spPr>
          <a:xfrm>
            <a:off x="179512" y="5589240"/>
            <a:ext cx="878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https://</a:t>
            </a:r>
            <a:r>
              <a:rPr lang="en-GB" sz="2000" dirty="0" err="1"/>
              <a:t>wiki.swamid.se</a:t>
            </a:r>
            <a:r>
              <a:rPr lang="en-GB" sz="2000" dirty="0"/>
              <a:t>/display/SWAMID/</a:t>
            </a:r>
            <a:r>
              <a:rPr lang="en-GB" sz="2000" dirty="0" err="1"/>
              <a:t>SWAMID+IdP+MDUI+requirements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4090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TCS Personal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TCS Personal gemensam SP på EU-nivå.</a:t>
            </a:r>
            <a:endParaRPr lang="sv-SE" dirty="0"/>
          </a:p>
          <a:p>
            <a:r>
              <a:rPr lang="sv-SE" dirty="0" smtClean="0"/>
              <a:t>Nu kan vi testa, kontakta operations!</a:t>
            </a:r>
          </a:p>
          <a:p>
            <a:r>
              <a:rPr lang="sv-SE" dirty="0" smtClean="0"/>
              <a:t>Se TCS bilder på </a:t>
            </a:r>
            <a:r>
              <a:rPr lang="sv-SE" dirty="0" err="1" smtClean="0"/>
              <a:t>wikin</a:t>
            </a:r>
            <a:endParaRPr lang="sv-SE" dirty="0" smtClean="0"/>
          </a:p>
          <a:p>
            <a:r>
              <a:rPr lang="sv-SE" dirty="0" smtClean="0"/>
              <a:t>Ny SP!</a:t>
            </a:r>
          </a:p>
          <a:p>
            <a:r>
              <a:rPr lang="sv-SE" dirty="0" smtClean="0"/>
              <a:t>Liknade attribut och hantering som tidigare.</a:t>
            </a:r>
          </a:p>
          <a:p>
            <a:r>
              <a:rPr lang="sv-SE" dirty="0" smtClean="0"/>
              <a:t>1 års giltighet</a:t>
            </a:r>
          </a:p>
          <a:p>
            <a:r>
              <a:rPr lang="sv-SE" dirty="0" smtClean="0"/>
              <a:t>Endast 1 e-post adress!</a:t>
            </a:r>
          </a:p>
          <a:p>
            <a:r>
              <a:rPr lang="sv-SE" dirty="0" smtClean="0"/>
              <a:t>Mer information via TCS-mail listan!</a:t>
            </a:r>
          </a:p>
        </p:txBody>
      </p:sp>
    </p:spTree>
    <p:extLst>
      <p:ext uri="{BB962C8B-B14F-4D97-AF65-F5344CB8AC3E}">
        <p14:creationId xmlns:p14="http://schemas.microsoft.com/office/powerpoint/2010/main" val="119412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Erfarenheter från att bygga en SP i SWAMID</a:t>
            </a:r>
          </a:p>
          <a:p>
            <a:pPr marL="0" indent="0">
              <a:buNone/>
            </a:pPr>
            <a:r>
              <a:rPr lang="sv-SE" dirty="0" smtClean="0"/>
              <a:t>	Valideringsprojektet – några ej klara.</a:t>
            </a:r>
          </a:p>
          <a:p>
            <a:endParaRPr lang="sv-SE" dirty="0"/>
          </a:p>
          <a:p>
            <a:r>
              <a:rPr lang="sv-SE" dirty="0" smtClean="0"/>
              <a:t>Valideringsprojektet – UHR – byggs av </a:t>
            </a:r>
            <a:r>
              <a:rPr lang="sv-SE" dirty="0" err="1" smtClean="0"/>
              <a:t>Netlight</a:t>
            </a:r>
            <a:endParaRPr lang="sv-SE" dirty="0" smtClean="0"/>
          </a:p>
          <a:p>
            <a:endParaRPr lang="sv-SE" dirty="0"/>
          </a:p>
          <a:p>
            <a:r>
              <a:rPr lang="sv-SE" dirty="0" smtClean="0"/>
              <a:t>Enkelt att bygga en SP med hjälp av </a:t>
            </a:r>
            <a:r>
              <a:rPr lang="sv-SE" dirty="0" err="1" smtClean="0"/>
              <a:t>wikin</a:t>
            </a:r>
            <a:r>
              <a:rPr lang="sv-SE" dirty="0" smtClean="0"/>
              <a:t>.</a:t>
            </a:r>
          </a:p>
          <a:p>
            <a:endParaRPr lang="sv-SE" dirty="0"/>
          </a:p>
          <a:p>
            <a:r>
              <a:rPr lang="sv-SE" dirty="0" smtClean="0"/>
              <a:t>Mycket manuellt ”ringa runt”</a:t>
            </a:r>
          </a:p>
          <a:p>
            <a:endParaRPr lang="sv-SE" dirty="0"/>
          </a:p>
          <a:p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2948349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wamid">
  <a:themeElements>
    <a:clrScheme name="">
      <a:dk1>
        <a:srgbClr val="000000"/>
      </a:dk1>
      <a:lt1>
        <a:srgbClr val="FFFFFF"/>
      </a:lt1>
      <a:dk2>
        <a:srgbClr val="666666"/>
      </a:dk2>
      <a:lt2>
        <a:srgbClr val="B3B3B3"/>
      </a:lt2>
      <a:accent1>
        <a:srgbClr val="C7D6EA"/>
      </a:accent1>
      <a:accent2>
        <a:srgbClr val="F9E7C9"/>
      </a:accent2>
      <a:accent3>
        <a:srgbClr val="FFFFFF"/>
      </a:accent3>
      <a:accent4>
        <a:srgbClr val="000000"/>
      </a:accent4>
      <a:accent5>
        <a:srgbClr val="E0E8F3"/>
      </a:accent5>
      <a:accent6>
        <a:srgbClr val="E2D1B6"/>
      </a:accent6>
      <a:hlink>
        <a:srgbClr val="B9D3C6"/>
      </a:hlink>
      <a:folHlink>
        <a:srgbClr val="990000"/>
      </a:folHlink>
    </a:clrScheme>
    <a:fontScheme name="Tom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Tom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swamid</Template>
  <TotalTime>2520</TotalTime>
  <Words>322</Words>
  <Application>Microsoft Macintosh PowerPoint</Application>
  <PresentationFormat>On-screen Show (4:3)</PresentationFormat>
  <Paragraphs>99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swamid</vt:lpstr>
      <vt:lpstr>PowerPoint Presentation</vt:lpstr>
      <vt:lpstr>Agenda</vt:lpstr>
      <vt:lpstr>PowerPoint Presentation</vt:lpstr>
      <vt:lpstr>PowerPoint Presentation</vt:lpstr>
      <vt:lpstr>PowerPoint Presentation</vt:lpstr>
      <vt:lpstr>SWAMID</vt:lpstr>
      <vt:lpstr>SWAMID</vt:lpstr>
      <vt:lpstr>TCS Personal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Valter Nordh</dc:creator>
  <cp:lastModifiedBy>Valter Nordh</cp:lastModifiedBy>
  <cp:revision>52</cp:revision>
  <cp:lastPrinted>2008-11-17T14:19:44Z</cp:lastPrinted>
  <dcterms:created xsi:type="dcterms:W3CDTF">2013-09-15T10:52:49Z</dcterms:created>
  <dcterms:modified xsi:type="dcterms:W3CDTF">2015-05-26T13:00:27Z</dcterms:modified>
</cp:coreProperties>
</file>