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386" r:id="rId4"/>
    <p:sldId id="389" r:id="rId5"/>
    <p:sldId id="390" r:id="rId6"/>
    <p:sldId id="392" r:id="rId7"/>
    <p:sldId id="391" r:id="rId8"/>
    <p:sldId id="393" r:id="rId9"/>
    <p:sldId id="394" r:id="rId10"/>
    <p:sldId id="395" r:id="rId11"/>
    <p:sldId id="396" r:id="rId12"/>
    <p:sldId id="397" r:id="rId1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 W3" charset="0"/>
        <a:cs typeface="ヒラギノ角ゴ Pro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54" autoAdjust="0"/>
  </p:normalViewPr>
  <p:slideViewPr>
    <p:cSldViewPr>
      <p:cViewPr varScale="1">
        <p:scale>
          <a:sx n="94" d="100"/>
          <a:sy n="94" d="100"/>
        </p:scale>
        <p:origin x="-1240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295BD-1249-274E-BE19-DED96B8FF71C}" type="datetimeFigureOut">
              <a:rPr lang="en-US" smtClean="0"/>
              <a:t>5/24/15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D6225-6E55-5040-AF3B-AD1934067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5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Velocity views generally live in idp.home/views</a:t>
            </a:r>
          </a:p>
          <a:p>
            <a:endParaRPr lang="en-US" dirty="0" smtClean="0"/>
          </a:p>
          <a:p>
            <a:r>
              <a:rPr lang="en-US" dirty="0" smtClean="0"/>
              <a:t>Message</a:t>
            </a:r>
            <a:r>
              <a:rPr lang="en-US" baseline="0" dirty="0" smtClean="0"/>
              <a:t> properties are in idp.home/messages; to internationalize, add a translation file such as </a:t>
            </a:r>
            <a:r>
              <a:rPr lang="en-US" baseline="0" dirty="0" err="1" smtClean="0"/>
              <a:t>authn-messages_fr.properties</a:t>
            </a:r>
            <a:r>
              <a:rPr lang="en-US" baseline="0" dirty="0" smtClean="0"/>
              <a:t> (in French for example)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dirty="0" smtClean="0"/>
              <a:t>/confluence/display/IDP30/</a:t>
            </a:r>
            <a:r>
              <a:rPr lang="en-US" dirty="0" err="1" smtClean="0"/>
              <a:t>ErrorHandlingConfiguration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smtClean="0"/>
              <a:t>/confluence/display/IDP30/Clustering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dirty="0" smtClean="0"/>
              <a:t>/confluence/display/IDP30/</a:t>
            </a:r>
            <a:r>
              <a:rPr lang="en-US" dirty="0" err="1" smtClean="0"/>
              <a:t>ConsentConfiguration</a:t>
            </a:r>
            <a:r>
              <a:rPr lang="en-US" dirty="0" smtClean="0"/>
              <a:t> (very incomplete so far)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dirty="0" smtClean="0"/>
              <a:t>/confluence/display/IDP30/</a:t>
            </a:r>
            <a:r>
              <a:rPr lang="en-US" dirty="0" err="1" smtClean="0"/>
              <a:t>SecurityConfiguration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dirty="0" smtClean="0"/>
              <a:t>/confluence/display/IDP30/</a:t>
            </a:r>
            <a:r>
              <a:rPr lang="en-US" dirty="0" err="1" smtClean="0"/>
              <a:t>NameIDGenerationConfiguration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dirty="0" smtClean="0"/>
              <a:t>/confluence/display/IDP30/</a:t>
            </a:r>
            <a:r>
              <a:rPr lang="en-US" dirty="0" err="1" smtClean="0"/>
              <a:t>AttributeResolverConfiguration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wiki.shibboleth.net</a:t>
            </a:r>
            <a:r>
              <a:rPr lang="en-US" smtClean="0"/>
              <a:t>/confluence/display/IDP30/Upgrading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D6225-6E55-5040-AF3B-AD19340674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6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4500" y="698500"/>
            <a:ext cx="2400300" cy="513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98500"/>
            <a:ext cx="7048500" cy="513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E4E87-10B8-427F-9768-6FAC87A2B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1C700-64FD-4E1D-9970-31149DBBF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2F8B9-EDFC-43E7-940D-ACFD8AFC8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86715-1E00-48E7-A661-1FC5850F4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B3B63-D294-455E-AC1B-23BD1332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54E15-746A-4F6C-99CC-0152E5231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27A6A-8EBC-483F-A2DF-CFE6BF239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570CC-A4F0-4CA1-87AF-379221AE8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rebuchet M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62DE8-7BED-4EC5-8368-7AD5B0EBD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A148-057D-48A5-BFB7-9CC90CFE5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B1765-DD58-40AF-AB1B-DA92A0F14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4686300"/>
            <a:ext cx="3524250" cy="114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0250" y="4686300"/>
            <a:ext cx="3524250" cy="114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rebuchet M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4686300"/>
            <a:ext cx="72009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rebuchet MS" charset="0"/>
              </a:rPr>
              <a:t>Click to edit Master text styles</a:t>
            </a:r>
          </a:p>
          <a:p>
            <a:pPr lvl="1"/>
            <a:r>
              <a:rPr lang="en-US" smtClean="0">
                <a:sym typeface="Trebuchet MS" charset="0"/>
              </a:rPr>
              <a:t>Second level</a:t>
            </a:r>
          </a:p>
          <a:p>
            <a:pPr lvl="2"/>
            <a:r>
              <a:rPr lang="en-US" smtClean="0">
                <a:sym typeface="Trebuchet MS" charset="0"/>
              </a:rPr>
              <a:t>Third level</a:t>
            </a:r>
          </a:p>
          <a:p>
            <a:pPr lvl="3"/>
            <a:r>
              <a:rPr lang="en-US" smtClean="0">
                <a:sym typeface="Trebuchet MS" charset="0"/>
              </a:rPr>
              <a:t>Fourth level</a:t>
            </a:r>
          </a:p>
          <a:p>
            <a:pPr lvl="4"/>
            <a:r>
              <a:rPr lang="en-US" smtClean="0">
                <a:sym typeface="Trebuchet MS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698500"/>
            <a:ext cx="96012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Trebuchet MS" charset="0"/>
              </a:rPr>
              <a:t>Click to edit Master title style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04200" y="3263900"/>
            <a:ext cx="6959600" cy="8978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Rectangle 4"/>
          <p:cNvSpPr>
            <a:spLocks/>
          </p:cNvSpPr>
          <p:nvPr/>
        </p:nvSpPr>
        <p:spPr bwMode="auto">
          <a:xfrm>
            <a:off x="330200" y="-76200"/>
            <a:ext cx="596900" cy="9918700"/>
          </a:xfrm>
          <a:prstGeom prst="rect">
            <a:avLst/>
          </a:prstGeom>
          <a:gradFill rotWithShape="0">
            <a:gsLst>
              <a:gs pos="0">
                <a:srgbClr val="F33D18"/>
              </a:gs>
              <a:gs pos="100000">
                <a:srgbClr val="F8F577"/>
              </a:gs>
            </a:gsLst>
            <a:lin ang="5400000" scaled="1"/>
          </a:gra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Trebuchet MS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34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Trebuchet MS" charset="0"/>
              </a:rPr>
              <a:t>Click to edit Master title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752600"/>
            <a:ext cx="10464800" cy="673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Trebuchet MS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Trebuchet MS" charset="0"/>
              </a:rPr>
              <a:t>Second level</a:t>
            </a:r>
          </a:p>
          <a:p>
            <a:pPr lvl="2"/>
            <a:r>
              <a:rPr lang="en-US" dirty="0" smtClean="0">
                <a:sym typeface="Trebuchet MS" charset="0"/>
              </a:rPr>
              <a:t>Third level</a:t>
            </a:r>
          </a:p>
          <a:p>
            <a:pPr lvl="3"/>
            <a:r>
              <a:rPr lang="en-US" dirty="0" smtClean="0">
                <a:sym typeface="Trebuchet MS" charset="0"/>
              </a:rPr>
              <a:t>Fourth level</a:t>
            </a:r>
          </a:p>
          <a:p>
            <a:pPr lvl="4"/>
            <a:r>
              <a:rPr lang="en-US" dirty="0" smtClean="0">
                <a:sym typeface="Trebuchet MS" charset="0"/>
              </a:rPr>
              <a:t>Fifth level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317500" y="-88900"/>
            <a:ext cx="596900" cy="9918700"/>
          </a:xfrm>
          <a:prstGeom prst="rect">
            <a:avLst/>
          </a:prstGeom>
          <a:gradFill rotWithShape="0">
            <a:gsLst>
              <a:gs pos="0">
                <a:srgbClr val="F33D18"/>
              </a:gs>
              <a:gs pos="100000">
                <a:srgbClr val="F8F577"/>
              </a:gs>
            </a:gsLst>
            <a:lin ang="5400000" scaled="1"/>
          </a:gra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400" y="8128000"/>
            <a:ext cx="11811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92583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solidFill>
                  <a:schemeClr val="tx1"/>
                </a:solidFill>
                <a:ea typeface="Gill Sans" charset="0"/>
                <a:cs typeface="Gill Sans" charset="0"/>
              </a:defRPr>
            </a:lvl1pPr>
          </a:lstStyle>
          <a:p>
            <a:pPr>
              <a:defRPr/>
            </a:pPr>
            <a:fld id="{A547F9E7-1E56-4E39-81E1-ED7684288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Trebuchet M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Trebuchet MS" charset="0"/>
          <a:ea typeface="ヒラギノ角ゴ Pro W3" charset="0"/>
          <a:cs typeface="ヒラギノ角ゴ Pro W3" charset="0"/>
          <a:sym typeface="Trebuchet M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Trebuchet MS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Trebuchet M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0" y="-228600"/>
            <a:ext cx="107188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Shibboleth</a:t>
            </a:r>
            <a:br>
              <a:rPr lang="en-US" dirty="0" smtClean="0"/>
            </a:br>
            <a:r>
              <a:rPr lang="en-US" dirty="0" smtClean="0"/>
              <a:t>Identity Provider</a:t>
            </a:r>
            <a:br>
              <a:rPr lang="en-US" dirty="0" smtClean="0"/>
            </a:br>
            <a:r>
              <a:rPr lang="en-US" dirty="0" smtClean="0"/>
              <a:t>Version 3</a:t>
            </a:r>
            <a:endParaRPr lang="en-US" sz="7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87800" y="4267200"/>
            <a:ext cx="662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Scott Cantor</a:t>
            </a:r>
          </a:p>
          <a:p>
            <a:r>
              <a:rPr lang="en-US" dirty="0" smtClean="0"/>
              <a:t>The Ohio State</a:t>
            </a:r>
          </a:p>
          <a:p>
            <a:r>
              <a:rPr lang="en-US" dirty="0" smtClean="0"/>
              <a:t>University</a:t>
            </a:r>
            <a:endParaRPr lang="en-US" dirty="0"/>
          </a:p>
        </p:txBody>
      </p:sp>
      <p:pic>
        <p:nvPicPr>
          <p:cNvPr id="9" name="Picture 8" descr="IMG_033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396240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</a:t>
            </a:r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Major technical goal for redesign was to facilitate non-SAML / non-XML protocol integration</a:t>
            </a:r>
          </a:p>
          <a:p>
            <a:r>
              <a:rPr lang="en-US" sz="3600" dirty="0" smtClean="0"/>
              <a:t>CAS was a natural candidate to work on and help prove out the design</a:t>
            </a:r>
          </a:p>
          <a:p>
            <a:r>
              <a:rPr lang="en-US" dirty="0" smtClean="0"/>
              <a:t>Second phase of work will be integration of CAS features with SAML metadata to unify management/approach</a:t>
            </a:r>
          </a:p>
          <a:p>
            <a:r>
              <a:rPr lang="en-US" sz="3600" dirty="0" smtClean="0"/>
              <a:t>OpenID, if done, likel</a:t>
            </a:r>
            <a:r>
              <a:rPr lang="en-US" dirty="0" smtClean="0"/>
              <a:t>y to follow a similar evolution</a:t>
            </a:r>
            <a:endParaRPr lang="en-US" sz="3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2918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Delivery of V3.2.0 expected late summer</a:t>
            </a:r>
          </a:p>
          <a:p>
            <a:r>
              <a:rPr lang="en-US" dirty="0" smtClean="0"/>
              <a:t>HTML5 Local Storage support for sessions / consent</a:t>
            </a:r>
          </a:p>
          <a:p>
            <a:r>
              <a:rPr lang="en-US" dirty="0" smtClean="0"/>
              <a:t>Enhancements for complex authentication extensions</a:t>
            </a:r>
            <a:endParaRPr lang="en-US" dirty="0"/>
          </a:p>
          <a:p>
            <a:r>
              <a:rPr lang="en-US" dirty="0" smtClean="0"/>
              <a:t>SAML </a:t>
            </a:r>
            <a:r>
              <a:rPr lang="en-US" dirty="0"/>
              <a:t>d</a:t>
            </a:r>
            <a:r>
              <a:rPr lang="en-US" dirty="0" smtClean="0"/>
              <a:t>elegation support</a:t>
            </a:r>
          </a:p>
          <a:p>
            <a:r>
              <a:rPr lang="en-US" dirty="0" smtClean="0"/>
              <a:t>Lots of other fixes and improvements based on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72199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Version 1 – 2003 – 2008</a:t>
            </a:r>
          </a:p>
          <a:p>
            <a:pPr lvl="1"/>
            <a:r>
              <a:rPr lang="en-US" dirty="0" smtClean="0"/>
              <a:t>SAML 1, inventing a lot of concepts on the fly</a:t>
            </a:r>
          </a:p>
          <a:p>
            <a:r>
              <a:rPr lang="en-US" sz="3600" dirty="0" smtClean="0"/>
              <a:t>Version 2 – 2008 – 2015</a:t>
            </a:r>
          </a:p>
          <a:p>
            <a:pPr lvl="1"/>
            <a:r>
              <a:rPr lang="en-US" dirty="0" smtClean="0"/>
              <a:t>SAML 2, harmonizing two protocols</a:t>
            </a:r>
          </a:p>
          <a:p>
            <a:r>
              <a:rPr lang="en-US" sz="3600" dirty="0" smtClean="0"/>
              <a:t>Version 3 – 2015 - ?</a:t>
            </a:r>
          </a:p>
          <a:p>
            <a:pPr lvl="1"/>
            <a:r>
              <a:rPr lang="en-US" dirty="0" smtClean="0"/>
              <a:t>Focus on design, </a:t>
            </a:r>
            <a:r>
              <a:rPr lang="en-US" dirty="0" err="1" smtClean="0"/>
              <a:t>deployability</a:t>
            </a:r>
            <a:r>
              <a:rPr lang="en-US" dirty="0" smtClean="0"/>
              <a:t>, and sustainability over features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17908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Upgrade?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Compelling reasons for you</a:t>
            </a:r>
          </a:p>
          <a:p>
            <a:pPr lvl="1"/>
            <a:r>
              <a:rPr lang="en-US" dirty="0" smtClean="0"/>
              <a:t>Easier UI and login customization, error handling, simpler clustering, attribute release consent, easier handling of vendor quirks, much improved update </a:t>
            </a:r>
            <a:r>
              <a:rPr lang="en-US" dirty="0"/>
              <a:t>process, CAS protocol </a:t>
            </a:r>
            <a:r>
              <a:rPr lang="en-US" dirty="0" smtClean="0"/>
              <a:t>support</a:t>
            </a:r>
          </a:p>
          <a:p>
            <a:r>
              <a:rPr lang="en-US" sz="3600" dirty="0" smtClean="0"/>
              <a:t>Compelling reasons for us</a:t>
            </a:r>
          </a:p>
          <a:p>
            <a:pPr lvl="1"/>
            <a:r>
              <a:rPr lang="en-US" dirty="0" smtClean="0"/>
              <a:t>Up to date library stack, much easier to deliver future enhancements, V2 maintenance is a drain on limited resources</a:t>
            </a:r>
          </a:p>
          <a:p>
            <a:r>
              <a:rPr lang="en-US" sz="3600" dirty="0" smtClean="0"/>
              <a:t>A practical reason</a:t>
            </a:r>
          </a:p>
          <a:p>
            <a:pPr lvl="1"/>
            <a:r>
              <a:rPr lang="en-US" dirty="0" smtClean="0"/>
              <a:t>V2 maintenance ends July 2016; you don't have to upgrade, but you can't stay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617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Leverages "views" from Spring Web Flow</a:t>
            </a:r>
          </a:p>
          <a:p>
            <a:pPr lvl="1"/>
            <a:r>
              <a:rPr lang="en-US" dirty="0" smtClean="0"/>
              <a:t>Views can be Velocity templates, JSP pages, potentially others</a:t>
            </a:r>
          </a:p>
          <a:p>
            <a:pPr lvl="1"/>
            <a:r>
              <a:rPr lang="en-US" dirty="0" smtClean="0"/>
              <a:t>Most views are Velocity by default so they can be modified on the fly, including example login/logout/error templates</a:t>
            </a:r>
          </a:p>
          <a:p>
            <a:r>
              <a:rPr lang="en-US" sz="3600" dirty="0" smtClean="0"/>
              <a:t>Spring message properties</a:t>
            </a:r>
          </a:p>
          <a:p>
            <a:pPr lvl="1"/>
            <a:r>
              <a:rPr lang="en-US" dirty="0" smtClean="0"/>
              <a:t>Reusable macros across views (e.g., logo paths, titles, organization names, etc.)</a:t>
            </a:r>
          </a:p>
          <a:p>
            <a:pPr lvl="1"/>
            <a:r>
              <a:rPr lang="en-US" dirty="0" smtClean="0"/>
              <a:t>Can be internationalized to a browser's primary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47227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/>
              <a:t>WebFlow</a:t>
            </a:r>
            <a:r>
              <a:rPr lang="en-US" sz="3600" dirty="0" smtClean="0"/>
              <a:t> is event-driven, so most errors are "events", e.g., "</a:t>
            </a:r>
            <a:r>
              <a:rPr lang="en-US" sz="3600" dirty="0" err="1" smtClean="0"/>
              <a:t>MessageReplay</a:t>
            </a:r>
            <a:r>
              <a:rPr lang="en-US" sz="3600" dirty="0" smtClean="0"/>
              <a:t>"</a:t>
            </a:r>
          </a:p>
          <a:p>
            <a:r>
              <a:rPr lang="en-US" sz="3600" dirty="0" smtClean="0"/>
              <a:t>Events can be classified by you as Local or non-Local, local meaning "don't issue a response back to requester"</a:t>
            </a:r>
          </a:p>
          <a:p>
            <a:r>
              <a:rPr lang="en-US" sz="3600" dirty="0" smtClean="0"/>
              <a:t>Error view(s) under your control, an example view is provided using message properties to map events into different error content</a:t>
            </a:r>
          </a:p>
          <a:p>
            <a:r>
              <a:rPr lang="en-US" sz="3600" dirty="0" smtClean="0"/>
              <a:t>You can reuse example, roll your own, map events to different views, etc.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98582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Ding-dong, Terracotta's dead</a:t>
            </a:r>
          </a:p>
          <a:p>
            <a:r>
              <a:rPr lang="en-US" sz="3600" dirty="0" smtClean="0"/>
              <a:t>With one exception, all short/long-term persistent state relies on a </a:t>
            </a:r>
            <a:r>
              <a:rPr lang="en-US" sz="3600" dirty="0" err="1" smtClean="0"/>
              <a:t>StorageService</a:t>
            </a:r>
            <a:r>
              <a:rPr lang="en-US" sz="3600" dirty="0" smtClean="0"/>
              <a:t> API</a:t>
            </a:r>
          </a:p>
          <a:p>
            <a:pPr lvl="1"/>
            <a:r>
              <a:rPr lang="en-US" dirty="0" smtClean="0"/>
              <a:t>in-memory</a:t>
            </a:r>
          </a:p>
          <a:p>
            <a:pPr lvl="1"/>
            <a:r>
              <a:rPr lang="en-US" dirty="0" smtClean="0"/>
              <a:t>cookie (*)</a:t>
            </a:r>
          </a:p>
          <a:p>
            <a:pPr lvl="1"/>
            <a:r>
              <a:rPr lang="en-US" dirty="0" smtClean="0"/>
              <a:t>JPA / database</a:t>
            </a:r>
          </a:p>
          <a:p>
            <a:pPr lvl="1"/>
            <a:r>
              <a:rPr lang="en-US" dirty="0" err="1" smtClean="0"/>
              <a:t>memcache</a:t>
            </a:r>
            <a:endParaRPr lang="en-US" dirty="0" smtClean="0"/>
          </a:p>
          <a:p>
            <a:pPr lvl="1"/>
            <a:r>
              <a:rPr lang="en-US" dirty="0" smtClean="0"/>
              <a:t>Web Storage (work in progress)</a:t>
            </a:r>
          </a:p>
          <a:p>
            <a:r>
              <a:rPr lang="en-US" sz="3600" dirty="0" smtClean="0"/>
              <a:t>Defaults allow zero-effort clustering with most critical features supported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87630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New feature: interceptor flows</a:t>
            </a:r>
          </a:p>
          <a:p>
            <a:pPr lvl="1"/>
            <a:r>
              <a:rPr lang="en-US" dirty="0" smtClean="0"/>
              <a:t>Security/policy checks run this way invisibly</a:t>
            </a:r>
          </a:p>
          <a:p>
            <a:pPr lvl="1"/>
            <a:r>
              <a:rPr lang="en-US" dirty="0" smtClean="0"/>
              <a:t>Also have “post-authentication” hook for running flows after user identified, several built-in examples</a:t>
            </a:r>
          </a:p>
          <a:p>
            <a:r>
              <a:rPr lang="en-US" dirty="0" err="1" smtClean="0"/>
              <a:t>uApprove</a:t>
            </a:r>
            <a:r>
              <a:rPr lang="en-US" dirty="0" smtClean="0"/>
              <a:t>-style attribute release consent and terms of use flows (former is on by default on new installs), has an enhanced mode of approving each attribute individually</a:t>
            </a:r>
          </a:p>
          <a:p>
            <a:r>
              <a:rPr lang="en-US" dirty="0" smtClean="0"/>
              <a:t>Context-checking flow that can halt processing if expected conditions aren’t met, such as attributes or specific values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00045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 Quirks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Common use cases for integrating vendor SAML implementations are easier and less invasive</a:t>
            </a:r>
          </a:p>
          <a:p>
            <a:pPr lvl="1"/>
            <a:r>
              <a:rPr lang="en-US" dirty="0"/>
              <a:t>Security settings like digest algorithms can finally be overridden per-SP or group of </a:t>
            </a:r>
            <a:r>
              <a:rPr lang="en-US" dirty="0" smtClean="0"/>
              <a:t>SPs</a:t>
            </a:r>
          </a:p>
          <a:p>
            <a:pPr lvl="1"/>
            <a:r>
              <a:rPr lang="en-US" dirty="0" smtClean="0"/>
              <a:t>Assertion Encryption can be made “optional” so it turns on whenever possible and off when not (based on metadata)</a:t>
            </a:r>
          </a:p>
          <a:p>
            <a:pPr lvl="1"/>
            <a:r>
              <a:rPr lang="en-US" dirty="0" smtClean="0"/>
              <a:t>Setting up custom </a:t>
            </a:r>
            <a:r>
              <a:rPr lang="en-US" dirty="0" err="1" smtClean="0"/>
              <a:t>NameID</a:t>
            </a:r>
            <a:r>
              <a:rPr lang="en-US" dirty="0" smtClean="0"/>
              <a:t> formats in a dedicated place</a:t>
            </a:r>
            <a:endParaRPr lang="en-US" dirty="0"/>
          </a:p>
          <a:p>
            <a:pPr lvl="1"/>
            <a:r>
              <a:rPr lang="en-US" dirty="0" smtClean="0"/>
              <a:t>Attaching custom SAML encoder rules to attribute definitions and limiting them to specific SPs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60601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Simpler, safer, robust upgrade process:</a:t>
            </a:r>
          </a:p>
          <a:p>
            <a:pPr lvl="1"/>
            <a:r>
              <a:rPr lang="en-US" dirty="0" smtClean="0"/>
              <a:t>Review release notes</a:t>
            </a:r>
          </a:p>
          <a:p>
            <a:pPr lvl="1"/>
            <a:r>
              <a:rPr lang="en-US" dirty="0" smtClean="0"/>
              <a:t>Stop service</a:t>
            </a:r>
          </a:p>
          <a:p>
            <a:pPr lvl="1"/>
            <a:r>
              <a:rPr lang="en-US" dirty="0" smtClean="0"/>
              <a:t>Unpack, install over top</a:t>
            </a:r>
          </a:p>
          <a:p>
            <a:pPr lvl="1"/>
            <a:r>
              <a:rPr lang="en-US" dirty="0" smtClean="0"/>
              <a:t>Rebuild </a:t>
            </a:r>
            <a:r>
              <a:rPr lang="en-US" dirty="0" err="1" smtClean="0"/>
              <a:t>warfile</a:t>
            </a:r>
            <a:r>
              <a:rPr lang="en-US" dirty="0" smtClean="0"/>
              <a:t> to add back local changes</a:t>
            </a:r>
          </a:p>
          <a:p>
            <a:pPr lvl="1"/>
            <a:r>
              <a:rPr lang="en-US" dirty="0" smtClean="0"/>
              <a:t>Start service</a:t>
            </a:r>
          </a:p>
          <a:p>
            <a:r>
              <a:rPr lang="en-US" dirty="0" smtClean="0"/>
              <a:t>Clearly delineated “system” and “user” </a:t>
            </a:r>
            <a:r>
              <a:rPr lang="en-US" dirty="0" err="1" smtClean="0"/>
              <a:t>config</a:t>
            </a:r>
            <a:r>
              <a:rPr lang="en-US" dirty="0" smtClean="0"/>
              <a:t> files</a:t>
            </a:r>
          </a:p>
          <a:p>
            <a:r>
              <a:rPr lang="en-US" dirty="0" smtClean="0"/>
              <a:t>Local </a:t>
            </a:r>
            <a:r>
              <a:rPr lang="en-US" dirty="0" err="1" smtClean="0"/>
              <a:t>warfile</a:t>
            </a:r>
            <a:r>
              <a:rPr lang="en-US" dirty="0" smtClean="0"/>
              <a:t> overlay to prevent losing </a:t>
            </a:r>
            <a:r>
              <a:rPr lang="en-US" dirty="0" err="1" smtClean="0"/>
              <a:t>webapp</a:t>
            </a:r>
            <a:r>
              <a:rPr lang="en-US" dirty="0" smtClean="0"/>
              <a:t> changes or additions</a:t>
            </a:r>
          </a:p>
          <a:p>
            <a:r>
              <a:rPr lang="en-US" dirty="0" smtClean="0"/>
              <a:t>On Windows, Jetty can be installed and managed for you in simple deployments, Unix TBD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1C700-64FD-4E1D-9970-31149DBBF79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28163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AF8C6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CFBD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Trebuchet MS"/>
        <a:ea typeface="ヒラギノ角ゴ Pro W3"/>
        <a:cs typeface="ヒラギノ角ゴ Pro W3"/>
      </a:majorFont>
      <a:minorFont>
        <a:latin typeface="Trebuchet M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 - Left Bar copy">
  <a:themeElements>
    <a:clrScheme name="">
      <a:dk1>
        <a:srgbClr val="000000"/>
      </a:dk1>
      <a:lt1>
        <a:srgbClr val="FAF8C6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CFBD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 - Left Bar copy">
      <a:majorFont>
        <a:latin typeface="Trebuchet MS"/>
        <a:ea typeface="ヒラギノ角ゴ Pro W3"/>
        <a:cs typeface="ヒラギノ角ゴ Pro W3"/>
      </a:majorFont>
      <a:minorFont>
        <a:latin typeface="Trebuchet M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lnDef>
  </a:objectDefaults>
  <a:extraClrSchemeLst>
    <a:extraClrScheme>
      <a:clrScheme name="Bullet - Left Bar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15464</TotalTime>
  <Pages>0</Pages>
  <Words>825</Words>
  <Characters>0</Characters>
  <Application>Microsoft Macintosh PowerPoint</Application>
  <PresentationFormat>Custom</PresentationFormat>
  <Lines>0</Lines>
  <Paragraphs>100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Title &amp; Subtitle</vt:lpstr>
      <vt:lpstr>Bullet - Left Bar copy</vt:lpstr>
      <vt:lpstr>Shibboleth Identity Provider Version 3</vt:lpstr>
      <vt:lpstr>A Bit of History</vt:lpstr>
      <vt:lpstr>Why Upgrade?</vt:lpstr>
      <vt:lpstr>User Interface</vt:lpstr>
      <vt:lpstr>Error Handling</vt:lpstr>
      <vt:lpstr>Clustering</vt:lpstr>
      <vt:lpstr>Consent</vt:lpstr>
      <vt:lpstr>Vendor Quirks</vt:lpstr>
      <vt:lpstr>Safe Upgrades</vt:lpstr>
      <vt:lpstr>CAS Protocol</vt:lpstr>
      <vt:lpstr>Work in Progress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Shibboleth Working Group - Fall 2010</dc:title>
  <dc:subject/>
  <dc:creator/>
  <cp:keywords/>
  <dc:description/>
  <cp:lastModifiedBy>Scott Cantor</cp:lastModifiedBy>
  <cp:revision>135</cp:revision>
  <dcterms:modified xsi:type="dcterms:W3CDTF">2015-05-24T21:17:33Z</dcterms:modified>
  <cp:category/>
</cp:coreProperties>
</file>